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5"/>
  </p:notesMasterIdLst>
  <p:sldIdLst>
    <p:sldId id="256" r:id="rId2"/>
    <p:sldId id="273" r:id="rId3"/>
    <p:sldId id="305" r:id="rId4"/>
    <p:sldId id="308" r:id="rId5"/>
    <p:sldId id="309" r:id="rId6"/>
    <p:sldId id="304" r:id="rId7"/>
    <p:sldId id="310" r:id="rId8"/>
    <p:sldId id="311" r:id="rId9"/>
    <p:sldId id="312" r:id="rId10"/>
    <p:sldId id="399" r:id="rId11"/>
    <p:sldId id="400" r:id="rId12"/>
    <p:sldId id="315" r:id="rId13"/>
    <p:sldId id="316" r:id="rId14"/>
    <p:sldId id="331" r:id="rId15"/>
    <p:sldId id="317" r:id="rId16"/>
    <p:sldId id="333" r:id="rId17"/>
    <p:sldId id="318" r:id="rId18"/>
    <p:sldId id="320" r:id="rId19"/>
    <p:sldId id="321" r:id="rId20"/>
    <p:sldId id="322" r:id="rId21"/>
    <p:sldId id="451" r:id="rId22"/>
    <p:sldId id="452" r:id="rId23"/>
    <p:sldId id="383" r:id="rId24"/>
    <p:sldId id="402" r:id="rId25"/>
    <p:sldId id="332" r:id="rId26"/>
    <p:sldId id="403" r:id="rId27"/>
    <p:sldId id="460" r:id="rId28"/>
    <p:sldId id="462" r:id="rId29"/>
    <p:sldId id="404" r:id="rId30"/>
    <p:sldId id="405" r:id="rId31"/>
    <p:sldId id="406" r:id="rId32"/>
    <p:sldId id="449" r:id="rId33"/>
    <p:sldId id="407" r:id="rId34"/>
    <p:sldId id="459" r:id="rId35"/>
    <p:sldId id="463" r:id="rId36"/>
    <p:sldId id="408" r:id="rId37"/>
    <p:sldId id="409" r:id="rId38"/>
    <p:sldId id="410" r:id="rId39"/>
    <p:sldId id="411" r:id="rId40"/>
    <p:sldId id="412" r:id="rId41"/>
    <p:sldId id="413" r:id="rId42"/>
    <p:sldId id="450" r:id="rId43"/>
    <p:sldId id="414" r:id="rId44"/>
    <p:sldId id="343" r:id="rId45"/>
    <p:sldId id="415" r:id="rId46"/>
    <p:sldId id="416" r:id="rId47"/>
    <p:sldId id="417" r:id="rId48"/>
    <p:sldId id="418" r:id="rId49"/>
    <p:sldId id="299" r:id="rId50"/>
    <p:sldId id="324" r:id="rId51"/>
    <p:sldId id="326" r:id="rId52"/>
    <p:sldId id="325" r:id="rId53"/>
    <p:sldId id="369" r:id="rId54"/>
    <p:sldId id="329" r:id="rId55"/>
    <p:sldId id="419" r:id="rId56"/>
    <p:sldId id="327" r:id="rId57"/>
    <p:sldId id="420" r:id="rId58"/>
    <p:sldId id="328" r:id="rId59"/>
    <p:sldId id="370" r:id="rId60"/>
    <p:sldId id="330" r:id="rId61"/>
    <p:sldId id="350" r:id="rId62"/>
    <p:sldId id="380" r:id="rId63"/>
    <p:sldId id="339" r:id="rId64"/>
    <p:sldId id="385" r:id="rId65"/>
    <p:sldId id="421" r:id="rId66"/>
    <p:sldId id="340" r:id="rId67"/>
    <p:sldId id="422" r:id="rId68"/>
    <p:sldId id="423" r:id="rId69"/>
    <p:sldId id="342" r:id="rId70"/>
    <p:sldId id="443" r:id="rId71"/>
    <p:sldId id="382" r:id="rId72"/>
    <p:sldId id="352" r:id="rId73"/>
    <p:sldId id="424" r:id="rId74"/>
    <p:sldId id="351" r:id="rId75"/>
    <p:sldId id="425" r:id="rId76"/>
    <p:sldId id="426" r:id="rId77"/>
    <p:sldId id="427" r:id="rId78"/>
    <p:sldId id="444" r:id="rId79"/>
    <p:sldId id="428" r:id="rId80"/>
    <p:sldId id="429" r:id="rId81"/>
    <p:sldId id="430" r:id="rId82"/>
    <p:sldId id="431" r:id="rId83"/>
    <p:sldId id="432" r:id="rId84"/>
    <p:sldId id="433" r:id="rId85"/>
    <p:sldId id="434" r:id="rId86"/>
    <p:sldId id="435" r:id="rId87"/>
    <p:sldId id="436" r:id="rId88"/>
    <p:sldId id="437" r:id="rId89"/>
    <p:sldId id="438" r:id="rId90"/>
    <p:sldId id="445" r:id="rId91"/>
    <p:sldId id="439" r:id="rId92"/>
    <p:sldId id="440" r:id="rId93"/>
    <p:sldId id="441" r:id="rId94"/>
    <p:sldId id="442" r:id="rId95"/>
    <p:sldId id="396" r:id="rId96"/>
    <p:sldId id="446" r:id="rId97"/>
    <p:sldId id="447" r:id="rId98"/>
    <p:sldId id="448" r:id="rId99"/>
    <p:sldId id="357" r:id="rId100"/>
    <p:sldId id="353" r:id="rId101"/>
    <p:sldId id="456" r:id="rId102"/>
    <p:sldId id="358" r:id="rId103"/>
    <p:sldId id="457" r:id="rId104"/>
    <p:sldId id="458" r:id="rId105"/>
    <p:sldId id="453" r:id="rId106"/>
    <p:sldId id="361" r:id="rId107"/>
    <p:sldId id="454" r:id="rId108"/>
    <p:sldId id="455" r:id="rId109"/>
    <p:sldId id="362" r:id="rId110"/>
    <p:sldId id="363" r:id="rId111"/>
    <p:sldId id="364" r:id="rId112"/>
    <p:sldId id="365" r:id="rId113"/>
    <p:sldId id="366" r:id="rId1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 autoAdjust="0"/>
    <p:restoredTop sz="94660"/>
  </p:normalViewPr>
  <p:slideViewPr>
    <p:cSldViewPr>
      <p:cViewPr varScale="1">
        <p:scale>
          <a:sx n="106" d="100"/>
          <a:sy n="106" d="100"/>
        </p:scale>
        <p:origin x="199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E9843-6F91-42E8-9824-3A71F3D432FE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EA651-C401-4A72-AF9C-2380030E49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6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выбрасывания листа из графа у которого больше 2 вершин, граф остается деревом</a:t>
            </a:r>
          </a:p>
          <a:p>
            <a:endParaRPr lang="ru-RU" dirty="0" smtClean="0"/>
          </a:p>
          <a:p>
            <a:r>
              <a:rPr lang="ru-RU" dirty="0" smtClean="0"/>
              <a:t>Предположим что листа нет.</a:t>
            </a:r>
          </a:p>
          <a:p>
            <a:endParaRPr lang="ru-RU" dirty="0" smtClean="0"/>
          </a:p>
          <a:p>
            <a:r>
              <a:rPr lang="ru-RU" dirty="0" smtClean="0"/>
              <a:t>Тогда степень каждой вершины больше или равна 2.</a:t>
            </a:r>
          </a:p>
          <a:p>
            <a:endParaRPr lang="ru-RU" dirty="0" smtClean="0"/>
          </a:p>
          <a:p>
            <a:r>
              <a:rPr lang="ru-RU" dirty="0" smtClean="0"/>
              <a:t>Покажем что в таком графе точно есть цикл.</a:t>
            </a:r>
          </a:p>
          <a:p>
            <a:endParaRPr lang="ru-RU" dirty="0" smtClean="0"/>
          </a:p>
          <a:p>
            <a:r>
              <a:rPr lang="ru-RU" dirty="0" smtClean="0"/>
              <a:t>Применим конструктивный подход. Построим его.</a:t>
            </a:r>
          </a:p>
          <a:p>
            <a:endParaRPr lang="ru-RU" dirty="0" smtClean="0"/>
          </a:p>
          <a:p>
            <a:r>
              <a:rPr lang="ru-RU" dirty="0" smtClean="0"/>
              <a:t>1) Возьмем произвольную вершину. Пометим ее как добавленную в строящийся цикл.</a:t>
            </a:r>
          </a:p>
          <a:p>
            <a:r>
              <a:rPr lang="ru-RU" dirty="0" smtClean="0"/>
              <a:t>2) Ее степень &gt;= 2. Возьмем любую из смежных с ней вершин. </a:t>
            </a:r>
          </a:p>
          <a:p>
            <a:r>
              <a:rPr lang="ru-RU" dirty="0" smtClean="0"/>
              <a:t>3) Если вершина оказалась помеченной, то был найден цикл. Выход.</a:t>
            </a:r>
          </a:p>
          <a:p>
            <a:r>
              <a:rPr lang="ru-RU" dirty="0" smtClean="0"/>
              <a:t>4) Степень этой вершины тоже &gt;=2, значит у нее есть еще, как минимум одна смежная вершина. Возьмем ее и пометим ее как добавленную в строящийся цикл. Перейдем к пункту 2.</a:t>
            </a:r>
          </a:p>
          <a:p>
            <a:endParaRPr lang="ru-RU" dirty="0" smtClean="0"/>
          </a:p>
          <a:p>
            <a:r>
              <a:rPr lang="ru-RU" dirty="0" smtClean="0"/>
              <a:t>Так как количество вершин конечно, то на каком-то шаге будет выбрана помеченная вершина, а значит будет найден цикл.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D733C-3CE7-4123-AD27-D4DEFA6C490B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25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выбрасывания листа из графа у которого больше 2 вершин, граф остается деревом</a:t>
            </a:r>
          </a:p>
          <a:p>
            <a:endParaRPr lang="ru-RU" dirty="0" smtClean="0"/>
          </a:p>
          <a:p>
            <a:r>
              <a:rPr lang="ru-RU" dirty="0" smtClean="0"/>
              <a:t>Предположим что листа нет.</a:t>
            </a:r>
          </a:p>
          <a:p>
            <a:endParaRPr lang="ru-RU" dirty="0" smtClean="0"/>
          </a:p>
          <a:p>
            <a:r>
              <a:rPr lang="ru-RU" dirty="0" smtClean="0"/>
              <a:t>Тогда степень каждой вершины больше или равна 2.</a:t>
            </a:r>
          </a:p>
          <a:p>
            <a:endParaRPr lang="ru-RU" dirty="0" smtClean="0"/>
          </a:p>
          <a:p>
            <a:r>
              <a:rPr lang="ru-RU" dirty="0" smtClean="0"/>
              <a:t>Покажем что в таком графе точно есть цикл.</a:t>
            </a:r>
          </a:p>
          <a:p>
            <a:endParaRPr lang="ru-RU" dirty="0" smtClean="0"/>
          </a:p>
          <a:p>
            <a:r>
              <a:rPr lang="ru-RU" dirty="0" smtClean="0"/>
              <a:t>Применим конструктивный подход. Построим его.</a:t>
            </a:r>
          </a:p>
          <a:p>
            <a:endParaRPr lang="ru-RU" dirty="0" smtClean="0"/>
          </a:p>
          <a:p>
            <a:r>
              <a:rPr lang="ru-RU" dirty="0" smtClean="0"/>
              <a:t>1) Возьмем произвольную вершину. Пометим ее как добавленную в строящийся цикл.</a:t>
            </a:r>
          </a:p>
          <a:p>
            <a:r>
              <a:rPr lang="ru-RU" dirty="0" smtClean="0"/>
              <a:t>2) Ее степень &gt;= 2. Возьмем любую из смежных с ней вершин. </a:t>
            </a:r>
          </a:p>
          <a:p>
            <a:r>
              <a:rPr lang="ru-RU" dirty="0" smtClean="0"/>
              <a:t>3) Если вершина оказалась помеченной, то был найден цикл. Выход.</a:t>
            </a:r>
          </a:p>
          <a:p>
            <a:r>
              <a:rPr lang="ru-RU" dirty="0" smtClean="0"/>
              <a:t>4) Степень этой вершины тоже &gt;=2, значит у нее есть еще, как минимум одна смежная вершина. Возьмем ее и пометим ее как добавленную в строящийся цикл. Перейдем к пункту 2.</a:t>
            </a:r>
          </a:p>
          <a:p>
            <a:endParaRPr lang="ru-RU" dirty="0" smtClean="0"/>
          </a:p>
          <a:p>
            <a:r>
              <a:rPr lang="ru-RU" dirty="0" smtClean="0"/>
              <a:t>Так как количество вершин конечно, то на каком-то шаге будет выбрана помеченная вершина, а значит будет найден цикл.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D733C-3CE7-4123-AD27-D4DEFA6C490B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5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5580112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563888" y="5486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1115616" y="184482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  <a:endParaRPr lang="ru-RU" sz="2800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3203848" y="242088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5364088" y="314096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7308304" y="17728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123728" y="3789040"/>
            <a:ext cx="504056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10</a:t>
            </a:r>
            <a:endParaRPr lang="ru-RU" sz="2800" b="1" dirty="0" smtClean="0"/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1331640" y="5445224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11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3923928" y="52292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6660232" y="53732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7380312" y="407707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cxnSp>
        <p:nvCxnSpPr>
          <p:cNvPr id="32" name="Прямая со стрелкой 31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3995936" y="1772816"/>
            <a:ext cx="1224136" cy="57606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 flipV="1">
            <a:off x="6156176" y="3645024"/>
            <a:ext cx="864096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1979712" y="3717032"/>
            <a:ext cx="3096344" cy="165618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1979712" y="2276872"/>
            <a:ext cx="1008112" cy="21602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3491880" y="1412776"/>
            <a:ext cx="0" cy="72008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2771800" y="3212976"/>
            <a:ext cx="432048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6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</a:t>
            </a:r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3843536" y="3933056"/>
            <a:ext cx="53004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Эйлеров путь</a:t>
            </a:r>
            <a:r>
              <a:rPr lang="ru-RU" sz="2800" dirty="0" smtClean="0"/>
              <a:t> – это простая цепь содержащий все ребра</a:t>
            </a:r>
          </a:p>
        </p:txBody>
      </p:sp>
      <p:sp>
        <p:nvSpPr>
          <p:cNvPr id="41" name="Овал 40"/>
          <p:cNvSpPr/>
          <p:nvPr/>
        </p:nvSpPr>
        <p:spPr>
          <a:xfrm>
            <a:off x="755576" y="14847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112474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83768" y="278092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539552" y="36450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1763688" y="501317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2" name="Прямая со стрелкой 51"/>
          <p:cNvCxnSpPr/>
          <p:nvPr/>
        </p:nvCxnSpPr>
        <p:spPr>
          <a:xfrm flipH="1">
            <a:off x="1547664" y="1556792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V="1">
            <a:off x="1259632" y="1844824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2771800" y="1916832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>
            <a:off x="2267744" y="3573016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Заголовок 1"/>
          <p:cNvSpPr txBox="1">
            <a:spLocks/>
          </p:cNvSpPr>
          <p:nvPr/>
        </p:nvSpPr>
        <p:spPr>
          <a:xfrm>
            <a:off x="973832" y="155679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2630016" y="11967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59" name="Заголовок 1"/>
          <p:cNvSpPr txBox="1">
            <a:spLocks/>
          </p:cNvSpPr>
          <p:nvPr/>
        </p:nvSpPr>
        <p:spPr>
          <a:xfrm>
            <a:off x="755576" y="371703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60" name="Заголовок 1"/>
          <p:cNvSpPr txBox="1">
            <a:spLocks/>
          </p:cNvSpPr>
          <p:nvPr/>
        </p:nvSpPr>
        <p:spPr>
          <a:xfrm>
            <a:off x="2627784" y="285293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61" name="Заголовок 1"/>
          <p:cNvSpPr txBox="1">
            <a:spLocks/>
          </p:cNvSpPr>
          <p:nvPr/>
        </p:nvSpPr>
        <p:spPr>
          <a:xfrm>
            <a:off x="1907704" y="508518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62" name="Овал 61"/>
          <p:cNvSpPr/>
          <p:nvPr/>
        </p:nvSpPr>
        <p:spPr>
          <a:xfrm>
            <a:off x="4427984" y="278092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3707904" y="501317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Заголовок 1"/>
          <p:cNvSpPr txBox="1">
            <a:spLocks/>
          </p:cNvSpPr>
          <p:nvPr/>
        </p:nvSpPr>
        <p:spPr>
          <a:xfrm>
            <a:off x="4572000" y="285293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65" name="Заголовок 1"/>
          <p:cNvSpPr txBox="1">
            <a:spLocks/>
          </p:cNvSpPr>
          <p:nvPr/>
        </p:nvSpPr>
        <p:spPr>
          <a:xfrm>
            <a:off x="3851920" y="508518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66" name="Прямая со стрелкой 65"/>
          <p:cNvCxnSpPr/>
          <p:nvPr/>
        </p:nvCxnSpPr>
        <p:spPr>
          <a:xfrm>
            <a:off x="3203848" y="1700808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>
            <a:off x="971600" y="2348880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>
            <a:off x="2699792" y="5229200"/>
            <a:ext cx="792088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5508104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Заголовок 1"/>
          <p:cNvSpPr txBox="1">
            <a:spLocks/>
          </p:cNvSpPr>
          <p:nvPr/>
        </p:nvSpPr>
        <p:spPr>
          <a:xfrm>
            <a:off x="5652120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cxnSp>
        <p:nvCxnSpPr>
          <p:cNvPr id="71" name="Прямая со стрелкой 70"/>
          <p:cNvCxnSpPr/>
          <p:nvPr/>
        </p:nvCxnSpPr>
        <p:spPr>
          <a:xfrm>
            <a:off x="3275856" y="1412776"/>
            <a:ext cx="2160240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/>
          <p:nvPr/>
        </p:nvCxnSpPr>
        <p:spPr>
          <a:xfrm flipV="1">
            <a:off x="5076056" y="1916832"/>
            <a:ext cx="360040" cy="7200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/>
          <p:cNvSpPr/>
          <p:nvPr/>
        </p:nvSpPr>
        <p:spPr>
          <a:xfrm>
            <a:off x="850308" y="6352925"/>
            <a:ext cx="8293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dirty="0" smtClean="0"/>
              <a:t>Пример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({5</a:t>
            </a:r>
            <a:r>
              <a:rPr lang="ru-RU" dirty="0" smtClean="0"/>
              <a:t>,</a:t>
            </a:r>
            <a:r>
              <a:rPr lang="en-US" dirty="0" smtClean="0"/>
              <a:t>7}</a:t>
            </a:r>
            <a:r>
              <a:rPr lang="ru-RU" dirty="0" smtClean="0"/>
              <a:t>, </a:t>
            </a:r>
            <a:r>
              <a:rPr lang="en-US" dirty="0" smtClean="0"/>
              <a:t>{4</a:t>
            </a:r>
            <a:r>
              <a:rPr lang="ru-RU" dirty="0" smtClean="0"/>
              <a:t>,</a:t>
            </a:r>
            <a:r>
              <a:rPr lang="en-US" dirty="0" smtClean="0"/>
              <a:t>5}</a:t>
            </a:r>
            <a:r>
              <a:rPr lang="ru-RU" dirty="0" smtClean="0"/>
              <a:t>, </a:t>
            </a:r>
            <a:r>
              <a:rPr lang="en-US" dirty="0" smtClean="0"/>
              <a:t>{2</a:t>
            </a:r>
            <a:r>
              <a:rPr lang="ru-RU" dirty="0" smtClean="0"/>
              <a:t>,</a:t>
            </a:r>
            <a:r>
              <a:rPr lang="en-US" dirty="0" smtClean="0"/>
              <a:t>4}</a:t>
            </a:r>
            <a:r>
              <a:rPr lang="ru-RU" dirty="0" smtClean="0"/>
              <a:t>, </a:t>
            </a:r>
            <a:r>
              <a:rPr lang="en-US" dirty="0" smtClean="0"/>
              <a:t>{2</a:t>
            </a:r>
            <a:r>
              <a:rPr lang="ru-RU" dirty="0" smtClean="0"/>
              <a:t>,3</a:t>
            </a:r>
            <a:r>
              <a:rPr lang="en-US" dirty="0" smtClean="0"/>
              <a:t>}</a:t>
            </a:r>
            <a:r>
              <a:rPr lang="ru-RU" dirty="0" smtClean="0"/>
              <a:t>, </a:t>
            </a:r>
            <a:r>
              <a:rPr lang="en-US" dirty="0" smtClean="0"/>
              <a:t>{1</a:t>
            </a:r>
            <a:r>
              <a:rPr lang="ru-RU" dirty="0" smtClean="0"/>
              <a:t>,</a:t>
            </a:r>
            <a:r>
              <a:rPr lang="en-US" dirty="0" smtClean="0"/>
              <a:t>3}</a:t>
            </a:r>
            <a:r>
              <a:rPr lang="ru-RU" dirty="0" smtClean="0"/>
              <a:t>, </a:t>
            </a:r>
            <a:r>
              <a:rPr lang="en-US" dirty="0" smtClean="0"/>
              <a:t>{1</a:t>
            </a:r>
            <a:r>
              <a:rPr lang="ru-RU" dirty="0" smtClean="0"/>
              <a:t>,</a:t>
            </a:r>
            <a:r>
              <a:rPr lang="en-US" dirty="0" smtClean="0"/>
              <a:t>2}, {</a:t>
            </a:r>
            <a:r>
              <a:rPr lang="ru-RU" dirty="0" smtClean="0"/>
              <a:t>2,8</a:t>
            </a:r>
            <a:r>
              <a:rPr lang="en-US" dirty="0" smtClean="0"/>
              <a:t>}</a:t>
            </a:r>
            <a:r>
              <a:rPr lang="ru-RU" dirty="0" smtClean="0"/>
              <a:t>, </a:t>
            </a:r>
            <a:r>
              <a:rPr lang="en-US" dirty="0" smtClean="0"/>
              <a:t>{6</a:t>
            </a:r>
            <a:r>
              <a:rPr lang="ru-RU" dirty="0" smtClean="0"/>
              <a:t>,</a:t>
            </a:r>
            <a:r>
              <a:rPr lang="en-US" dirty="0" smtClean="0"/>
              <a:t>8}</a:t>
            </a:r>
            <a:r>
              <a:rPr lang="ru-RU" dirty="0" smtClean="0"/>
              <a:t>, </a:t>
            </a:r>
            <a:r>
              <a:rPr lang="en-US" dirty="0" smtClean="0"/>
              <a:t>{2</a:t>
            </a:r>
            <a:r>
              <a:rPr lang="ru-RU" dirty="0" smtClean="0"/>
              <a:t>,</a:t>
            </a:r>
            <a:r>
              <a:rPr lang="en-US" dirty="0" smtClean="0"/>
              <a:t>6})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</a:t>
            </a:r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3843536" y="3933056"/>
            <a:ext cx="53004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Эйлеров путь</a:t>
            </a:r>
            <a:r>
              <a:rPr lang="ru-RU" sz="2800" dirty="0" smtClean="0"/>
              <a:t> – это простой путь содержащий все ребра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850308" y="6352925"/>
            <a:ext cx="8293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dirty="0" smtClean="0"/>
              <a:t>Пример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(7,5), (5,4), (4,2), (</a:t>
            </a:r>
            <a:r>
              <a:rPr lang="en-US" dirty="0" smtClean="0"/>
              <a:t>2</a:t>
            </a:r>
            <a:r>
              <a:rPr lang="ru-RU" dirty="0" smtClean="0"/>
              <a:t>,3</a:t>
            </a:r>
            <a:r>
              <a:rPr lang="ru-RU" dirty="0"/>
              <a:t>), (</a:t>
            </a:r>
            <a:r>
              <a:rPr lang="ru-RU" dirty="0" smtClean="0"/>
              <a:t>3,</a:t>
            </a:r>
            <a:r>
              <a:rPr lang="en-US" dirty="0" smtClean="0"/>
              <a:t>1</a:t>
            </a:r>
            <a:r>
              <a:rPr lang="ru-RU" dirty="0" smtClean="0"/>
              <a:t>), (</a:t>
            </a:r>
            <a:r>
              <a:rPr lang="en-US" dirty="0" smtClean="0"/>
              <a:t>1</a:t>
            </a:r>
            <a:r>
              <a:rPr lang="ru-RU" dirty="0" smtClean="0"/>
              <a:t>,</a:t>
            </a:r>
            <a:r>
              <a:rPr lang="en-US" dirty="0" smtClean="0"/>
              <a:t>2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(2,8), (8,6), (6,2)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1" name="Овал 40"/>
          <p:cNvSpPr/>
          <p:nvPr/>
        </p:nvSpPr>
        <p:spPr>
          <a:xfrm>
            <a:off x="755576" y="14847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112474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83768" y="278092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539552" y="36450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1763688" y="501317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2" name="Прямая со стрелкой 51"/>
          <p:cNvCxnSpPr/>
          <p:nvPr/>
        </p:nvCxnSpPr>
        <p:spPr>
          <a:xfrm flipH="1">
            <a:off x="1547664" y="1556792"/>
            <a:ext cx="792088" cy="288032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V="1">
            <a:off x="1259632" y="1844824"/>
            <a:ext cx="1224136" cy="1728192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2771800" y="1916832"/>
            <a:ext cx="0" cy="792088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>
            <a:off x="2267744" y="3573016"/>
            <a:ext cx="432048" cy="1296144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Заголовок 1"/>
          <p:cNvSpPr txBox="1">
            <a:spLocks/>
          </p:cNvSpPr>
          <p:nvPr/>
        </p:nvSpPr>
        <p:spPr>
          <a:xfrm>
            <a:off x="973832" y="155679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2630016" y="11967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59" name="Заголовок 1"/>
          <p:cNvSpPr txBox="1">
            <a:spLocks/>
          </p:cNvSpPr>
          <p:nvPr/>
        </p:nvSpPr>
        <p:spPr>
          <a:xfrm>
            <a:off x="755576" y="371703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60" name="Заголовок 1"/>
          <p:cNvSpPr txBox="1">
            <a:spLocks/>
          </p:cNvSpPr>
          <p:nvPr/>
        </p:nvSpPr>
        <p:spPr>
          <a:xfrm>
            <a:off x="2627784" y="285293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61" name="Заголовок 1"/>
          <p:cNvSpPr txBox="1">
            <a:spLocks/>
          </p:cNvSpPr>
          <p:nvPr/>
        </p:nvSpPr>
        <p:spPr>
          <a:xfrm>
            <a:off x="1907704" y="508518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62" name="Овал 61"/>
          <p:cNvSpPr/>
          <p:nvPr/>
        </p:nvSpPr>
        <p:spPr>
          <a:xfrm>
            <a:off x="4427984" y="278092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3707904" y="501317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Заголовок 1"/>
          <p:cNvSpPr txBox="1">
            <a:spLocks/>
          </p:cNvSpPr>
          <p:nvPr/>
        </p:nvSpPr>
        <p:spPr>
          <a:xfrm>
            <a:off x="4572000" y="285293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65" name="Заголовок 1"/>
          <p:cNvSpPr txBox="1">
            <a:spLocks/>
          </p:cNvSpPr>
          <p:nvPr/>
        </p:nvSpPr>
        <p:spPr>
          <a:xfrm>
            <a:off x="3851920" y="508518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66" name="Прямая со стрелкой 65"/>
          <p:cNvCxnSpPr/>
          <p:nvPr/>
        </p:nvCxnSpPr>
        <p:spPr>
          <a:xfrm>
            <a:off x="3203848" y="1700808"/>
            <a:ext cx="1152128" cy="108012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>
            <a:off x="971600" y="2348880"/>
            <a:ext cx="72008" cy="108012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>
            <a:off x="2699792" y="5229200"/>
            <a:ext cx="792088" cy="7200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5508104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Заголовок 1"/>
          <p:cNvSpPr txBox="1">
            <a:spLocks/>
          </p:cNvSpPr>
          <p:nvPr/>
        </p:nvSpPr>
        <p:spPr>
          <a:xfrm>
            <a:off x="5652120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cxnSp>
        <p:nvCxnSpPr>
          <p:cNvPr id="71" name="Прямая со стрелкой 70"/>
          <p:cNvCxnSpPr/>
          <p:nvPr/>
        </p:nvCxnSpPr>
        <p:spPr>
          <a:xfrm>
            <a:off x="3275856" y="1412776"/>
            <a:ext cx="2160240" cy="7200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/>
          <p:nvPr/>
        </p:nvCxnSpPr>
        <p:spPr>
          <a:xfrm flipV="1">
            <a:off x="5076056" y="1916832"/>
            <a:ext cx="360040" cy="72008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7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</a:t>
            </a:r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3843536" y="3933056"/>
            <a:ext cx="53004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Эйлеров цикл</a:t>
            </a:r>
            <a:r>
              <a:rPr lang="ru-RU" sz="2800" dirty="0" smtClean="0"/>
              <a:t> –  это простой цикл содержащий все ребра</a:t>
            </a:r>
          </a:p>
        </p:txBody>
      </p:sp>
      <p:sp>
        <p:nvSpPr>
          <p:cNvPr id="45" name="Овал 44"/>
          <p:cNvSpPr/>
          <p:nvPr/>
        </p:nvSpPr>
        <p:spPr>
          <a:xfrm>
            <a:off x="755576" y="14847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2411760" y="112474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2483768" y="278092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539552" y="36450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1763688" y="501317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 flipH="1">
            <a:off x="1547664" y="1556792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V="1">
            <a:off x="1259632" y="1844824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2771800" y="1916832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H="1">
            <a:off x="2267744" y="3573016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Заголовок 1"/>
          <p:cNvSpPr txBox="1">
            <a:spLocks/>
          </p:cNvSpPr>
          <p:nvPr/>
        </p:nvSpPr>
        <p:spPr>
          <a:xfrm>
            <a:off x="973832" y="155679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60" name="Заголовок 1"/>
          <p:cNvSpPr txBox="1">
            <a:spLocks/>
          </p:cNvSpPr>
          <p:nvPr/>
        </p:nvSpPr>
        <p:spPr>
          <a:xfrm>
            <a:off x="2630016" y="11967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61" name="Заголовок 1"/>
          <p:cNvSpPr txBox="1">
            <a:spLocks/>
          </p:cNvSpPr>
          <p:nvPr/>
        </p:nvSpPr>
        <p:spPr>
          <a:xfrm>
            <a:off x="755576" y="371703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62" name="Заголовок 1"/>
          <p:cNvSpPr txBox="1">
            <a:spLocks/>
          </p:cNvSpPr>
          <p:nvPr/>
        </p:nvSpPr>
        <p:spPr>
          <a:xfrm>
            <a:off x="2627784" y="285293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63" name="Заголовок 1"/>
          <p:cNvSpPr txBox="1">
            <a:spLocks/>
          </p:cNvSpPr>
          <p:nvPr/>
        </p:nvSpPr>
        <p:spPr>
          <a:xfrm>
            <a:off x="1907704" y="508518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64" name="Овал 63"/>
          <p:cNvSpPr/>
          <p:nvPr/>
        </p:nvSpPr>
        <p:spPr>
          <a:xfrm>
            <a:off x="4427984" y="278092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3707904" y="501317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6" name="Заголовок 1"/>
          <p:cNvSpPr txBox="1">
            <a:spLocks/>
          </p:cNvSpPr>
          <p:nvPr/>
        </p:nvSpPr>
        <p:spPr>
          <a:xfrm>
            <a:off x="4572000" y="285293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67" name="Заголовок 1"/>
          <p:cNvSpPr txBox="1">
            <a:spLocks/>
          </p:cNvSpPr>
          <p:nvPr/>
        </p:nvSpPr>
        <p:spPr>
          <a:xfrm>
            <a:off x="3851920" y="508518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68" name="Прямая со стрелкой 67"/>
          <p:cNvCxnSpPr/>
          <p:nvPr/>
        </p:nvCxnSpPr>
        <p:spPr>
          <a:xfrm>
            <a:off x="3203848" y="1700808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flipH="1">
            <a:off x="971600" y="2348880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 flipH="1">
            <a:off x="2699792" y="5229200"/>
            <a:ext cx="792088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5508104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Заголовок 1"/>
          <p:cNvSpPr txBox="1">
            <a:spLocks/>
          </p:cNvSpPr>
          <p:nvPr/>
        </p:nvSpPr>
        <p:spPr>
          <a:xfrm>
            <a:off x="5652120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3275856" y="1412776"/>
            <a:ext cx="2160240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V="1">
            <a:off x="5076056" y="1916832"/>
            <a:ext cx="360040" cy="7200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>
            <a:off x="3095836" y="1931033"/>
            <a:ext cx="756084" cy="30537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850308" y="6352925"/>
            <a:ext cx="8293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dirty="0" smtClean="0"/>
              <a:t>Пример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({5</a:t>
            </a:r>
            <a:r>
              <a:rPr lang="ru-RU" dirty="0" smtClean="0"/>
              <a:t>,</a:t>
            </a:r>
            <a:r>
              <a:rPr lang="en-US" dirty="0" smtClean="0"/>
              <a:t>7}</a:t>
            </a:r>
            <a:r>
              <a:rPr lang="ru-RU" dirty="0" smtClean="0"/>
              <a:t>, </a:t>
            </a:r>
            <a:r>
              <a:rPr lang="en-US" dirty="0" smtClean="0"/>
              <a:t>{4</a:t>
            </a:r>
            <a:r>
              <a:rPr lang="ru-RU" dirty="0" smtClean="0"/>
              <a:t>,</a:t>
            </a:r>
            <a:r>
              <a:rPr lang="en-US" dirty="0" smtClean="0"/>
              <a:t>5}</a:t>
            </a:r>
            <a:r>
              <a:rPr lang="ru-RU" dirty="0" smtClean="0"/>
              <a:t>, </a:t>
            </a:r>
            <a:r>
              <a:rPr lang="en-US" dirty="0" smtClean="0"/>
              <a:t>{2</a:t>
            </a:r>
            <a:r>
              <a:rPr lang="ru-RU" dirty="0" smtClean="0"/>
              <a:t>,</a:t>
            </a:r>
            <a:r>
              <a:rPr lang="en-US" dirty="0" smtClean="0"/>
              <a:t>4}</a:t>
            </a:r>
            <a:r>
              <a:rPr lang="ru-RU" dirty="0" smtClean="0"/>
              <a:t>, </a:t>
            </a:r>
            <a:r>
              <a:rPr lang="en-US" dirty="0" smtClean="0"/>
              <a:t>{2</a:t>
            </a:r>
            <a:r>
              <a:rPr lang="ru-RU" dirty="0" smtClean="0"/>
              <a:t>,3</a:t>
            </a:r>
            <a:r>
              <a:rPr lang="en-US" dirty="0" smtClean="0"/>
              <a:t>}</a:t>
            </a:r>
            <a:r>
              <a:rPr lang="ru-RU" dirty="0" smtClean="0"/>
              <a:t>, </a:t>
            </a:r>
            <a:r>
              <a:rPr lang="en-US" dirty="0" smtClean="0"/>
              <a:t>{1</a:t>
            </a:r>
            <a:r>
              <a:rPr lang="ru-RU" dirty="0" smtClean="0"/>
              <a:t>,</a:t>
            </a:r>
            <a:r>
              <a:rPr lang="en-US" dirty="0" smtClean="0"/>
              <a:t>3}</a:t>
            </a:r>
            <a:r>
              <a:rPr lang="ru-RU" dirty="0" smtClean="0"/>
              <a:t>, </a:t>
            </a:r>
            <a:r>
              <a:rPr lang="en-US" dirty="0" smtClean="0"/>
              <a:t>{1</a:t>
            </a:r>
            <a:r>
              <a:rPr lang="ru-RU" dirty="0" smtClean="0"/>
              <a:t>,</a:t>
            </a:r>
            <a:r>
              <a:rPr lang="en-US" dirty="0" smtClean="0"/>
              <a:t>2}, {</a:t>
            </a:r>
            <a:r>
              <a:rPr lang="ru-RU" dirty="0" smtClean="0"/>
              <a:t>2,8</a:t>
            </a:r>
            <a:r>
              <a:rPr lang="en-US" dirty="0" smtClean="0"/>
              <a:t>}</a:t>
            </a:r>
            <a:r>
              <a:rPr lang="ru-RU" dirty="0" smtClean="0"/>
              <a:t>, </a:t>
            </a:r>
            <a:r>
              <a:rPr lang="en-US" dirty="0" smtClean="0"/>
              <a:t>{6</a:t>
            </a:r>
            <a:r>
              <a:rPr lang="ru-RU" dirty="0" smtClean="0"/>
              <a:t>,</a:t>
            </a:r>
            <a:r>
              <a:rPr lang="en-US" dirty="0" smtClean="0"/>
              <a:t>8}</a:t>
            </a:r>
            <a:r>
              <a:rPr lang="ru-RU" dirty="0" smtClean="0"/>
              <a:t>, </a:t>
            </a:r>
            <a:r>
              <a:rPr lang="en-US" dirty="0" smtClean="0"/>
              <a:t>{2</a:t>
            </a:r>
            <a:r>
              <a:rPr lang="ru-RU" dirty="0" smtClean="0"/>
              <a:t>,</a:t>
            </a:r>
            <a:r>
              <a:rPr lang="en-US" dirty="0" smtClean="0"/>
              <a:t>6}, {2,7})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</a:t>
            </a:r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3843536" y="3933056"/>
            <a:ext cx="53004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Эйлеров цикл</a:t>
            </a:r>
            <a:r>
              <a:rPr lang="ru-RU" sz="2800" dirty="0" smtClean="0"/>
              <a:t> –  это простой контур содержащий все ребра</a:t>
            </a:r>
          </a:p>
        </p:txBody>
      </p:sp>
      <p:sp>
        <p:nvSpPr>
          <p:cNvPr id="31" name="Овал 30"/>
          <p:cNvSpPr/>
          <p:nvPr/>
        </p:nvSpPr>
        <p:spPr>
          <a:xfrm>
            <a:off x="755576" y="14847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2411760" y="112474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2483768" y="278092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539552" y="36450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1763688" y="501317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6" name="Прямая со стрелкой 35"/>
          <p:cNvCxnSpPr/>
          <p:nvPr/>
        </p:nvCxnSpPr>
        <p:spPr>
          <a:xfrm flipH="1">
            <a:off x="1547664" y="1556792"/>
            <a:ext cx="792088" cy="288032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1259632" y="1844824"/>
            <a:ext cx="1224136" cy="1728192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2771800" y="1916832"/>
            <a:ext cx="0" cy="792088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2267744" y="3573016"/>
            <a:ext cx="432048" cy="1296144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973832" y="155679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1" name="Заголовок 1"/>
          <p:cNvSpPr txBox="1">
            <a:spLocks/>
          </p:cNvSpPr>
          <p:nvPr/>
        </p:nvSpPr>
        <p:spPr>
          <a:xfrm>
            <a:off x="2630016" y="11967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755576" y="371703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2627784" y="285293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46" name="Заголовок 1"/>
          <p:cNvSpPr txBox="1">
            <a:spLocks/>
          </p:cNvSpPr>
          <p:nvPr/>
        </p:nvSpPr>
        <p:spPr>
          <a:xfrm>
            <a:off x="1907704" y="508518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47" name="Овал 46"/>
          <p:cNvSpPr/>
          <p:nvPr/>
        </p:nvSpPr>
        <p:spPr>
          <a:xfrm>
            <a:off x="4427984" y="278092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3707904" y="501317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Заголовок 1"/>
          <p:cNvSpPr txBox="1">
            <a:spLocks/>
          </p:cNvSpPr>
          <p:nvPr/>
        </p:nvSpPr>
        <p:spPr>
          <a:xfrm>
            <a:off x="4572000" y="285293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76" name="Заголовок 1"/>
          <p:cNvSpPr txBox="1">
            <a:spLocks/>
          </p:cNvSpPr>
          <p:nvPr/>
        </p:nvSpPr>
        <p:spPr>
          <a:xfrm>
            <a:off x="3851920" y="508518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77" name="Прямая со стрелкой 76"/>
          <p:cNvCxnSpPr/>
          <p:nvPr/>
        </p:nvCxnSpPr>
        <p:spPr>
          <a:xfrm>
            <a:off x="3203848" y="1700808"/>
            <a:ext cx="1152128" cy="108012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971600" y="2348880"/>
            <a:ext cx="72008" cy="108012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699792" y="5229200"/>
            <a:ext cx="792088" cy="7200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5508104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Заголовок 1"/>
          <p:cNvSpPr txBox="1">
            <a:spLocks/>
          </p:cNvSpPr>
          <p:nvPr/>
        </p:nvSpPr>
        <p:spPr>
          <a:xfrm>
            <a:off x="5652120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cxnSp>
        <p:nvCxnSpPr>
          <p:cNvPr id="82" name="Прямая со стрелкой 81"/>
          <p:cNvCxnSpPr/>
          <p:nvPr/>
        </p:nvCxnSpPr>
        <p:spPr>
          <a:xfrm>
            <a:off x="3275856" y="1412776"/>
            <a:ext cx="2160240" cy="7200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V="1">
            <a:off x="5076056" y="1916832"/>
            <a:ext cx="360040" cy="72008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>
            <a:off x="3095836" y="1931033"/>
            <a:ext cx="756084" cy="305374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850308" y="6352925"/>
            <a:ext cx="8293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dirty="0" smtClean="0"/>
              <a:t>Пример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(7,5), (5,4), (4,2), (</a:t>
            </a:r>
            <a:r>
              <a:rPr lang="en-US" dirty="0" smtClean="0"/>
              <a:t>2</a:t>
            </a:r>
            <a:r>
              <a:rPr lang="ru-RU" dirty="0" smtClean="0"/>
              <a:t>,3</a:t>
            </a:r>
            <a:r>
              <a:rPr lang="ru-RU" dirty="0"/>
              <a:t>), (</a:t>
            </a:r>
            <a:r>
              <a:rPr lang="ru-RU" dirty="0" smtClean="0"/>
              <a:t>3,</a:t>
            </a:r>
            <a:r>
              <a:rPr lang="en-US" dirty="0" smtClean="0"/>
              <a:t>1</a:t>
            </a:r>
            <a:r>
              <a:rPr lang="ru-RU" dirty="0" smtClean="0"/>
              <a:t>), (</a:t>
            </a:r>
            <a:r>
              <a:rPr lang="en-US" dirty="0" smtClean="0"/>
              <a:t>1</a:t>
            </a:r>
            <a:r>
              <a:rPr lang="ru-RU" dirty="0" smtClean="0"/>
              <a:t>,</a:t>
            </a:r>
            <a:r>
              <a:rPr lang="en-US" dirty="0" smtClean="0"/>
              <a:t>2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(2,8), (8,6), (6,2)</a:t>
            </a:r>
            <a:r>
              <a:rPr lang="en-US" dirty="0" smtClean="0"/>
              <a:t>, (2,7))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1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Эйлеров граф</a:t>
            </a:r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0" y="2780928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Эйлеров граф</a:t>
            </a:r>
            <a:r>
              <a:rPr lang="ru-RU" sz="2800" dirty="0" smtClean="0"/>
              <a:t> –  это граф содержащий </a:t>
            </a:r>
            <a:r>
              <a:rPr lang="ru-RU" sz="2800" dirty="0" err="1" smtClean="0"/>
              <a:t>эйлеров</a:t>
            </a:r>
            <a:r>
              <a:rPr lang="ru-RU" sz="2800" dirty="0" smtClean="0"/>
              <a:t> цикл</a:t>
            </a:r>
          </a:p>
        </p:txBody>
      </p:sp>
    </p:spTree>
    <p:extLst>
      <p:ext uri="{BB962C8B-B14F-4D97-AF65-F5344CB8AC3E}">
        <p14:creationId xmlns:p14="http://schemas.microsoft.com/office/powerpoint/2010/main" val="39935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412776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/>
              <a:t>Пусть </a:t>
            </a:r>
            <a:r>
              <a:rPr lang="en-US" sz="2000" dirty="0"/>
              <a:t>G(V,E) – </a:t>
            </a:r>
            <a:r>
              <a:rPr lang="ru-RU" sz="2000" dirty="0"/>
              <a:t>связный </a:t>
            </a:r>
            <a:r>
              <a:rPr lang="ru-RU" sz="2000" dirty="0" err="1" smtClean="0"/>
              <a:t>НЕориентированный</a:t>
            </a:r>
            <a:r>
              <a:rPr lang="ru-RU" sz="2000" dirty="0" smtClean="0"/>
              <a:t> </a:t>
            </a:r>
            <a:r>
              <a:rPr lang="ru-RU" sz="2000" dirty="0"/>
              <a:t>граф, тогда следующие условия </a:t>
            </a:r>
            <a:r>
              <a:rPr lang="ru-RU" sz="2000" dirty="0" smtClean="0"/>
              <a:t>равносильны:</a:t>
            </a:r>
          </a:p>
          <a:p>
            <a:endParaRPr lang="ru-RU" sz="2000" dirty="0" smtClean="0"/>
          </a:p>
          <a:p>
            <a:pPr marL="457200" indent="-457200">
              <a:buAutoNum type="arabicPeriod"/>
            </a:pPr>
            <a:r>
              <a:rPr lang="en-US" sz="2000" dirty="0"/>
              <a:t>G – </a:t>
            </a:r>
            <a:r>
              <a:rPr lang="ru-RU" sz="2000" dirty="0" err="1"/>
              <a:t>эйлеров</a:t>
            </a:r>
            <a:r>
              <a:rPr lang="en-US" sz="2000" dirty="0"/>
              <a:t> </a:t>
            </a:r>
            <a:r>
              <a:rPr lang="ru-RU" sz="2000" dirty="0"/>
              <a:t>граф (граф, имеющий </a:t>
            </a:r>
            <a:r>
              <a:rPr lang="ru-RU" sz="2000" dirty="0" err="1"/>
              <a:t>эйлеров</a:t>
            </a:r>
            <a:r>
              <a:rPr lang="ru-RU" sz="2000" dirty="0"/>
              <a:t> цикл)</a:t>
            </a:r>
            <a:endParaRPr lang="ru-RU" sz="2000" dirty="0" smtClean="0"/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/>
              <a:t>Степени всех вершин четны</a:t>
            </a:r>
            <a:endParaRPr lang="ru-RU" sz="2000" dirty="0" smtClean="0"/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/>
              <a:t>Множество ребер разбивается на непересекающиеся простые циклы</a:t>
            </a:r>
            <a:endParaRPr lang="ru-RU" sz="20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Теорема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5805264"/>
            <a:ext cx="77724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dirty="0" smtClean="0"/>
              <a:t>*</a:t>
            </a:r>
            <a:r>
              <a:rPr lang="ru-RU" sz="2000" dirty="0" smtClean="0"/>
              <a:t>Существование </a:t>
            </a:r>
            <a:r>
              <a:rPr lang="ru-RU" sz="2000" dirty="0" err="1"/>
              <a:t>э</a:t>
            </a:r>
            <a:r>
              <a:rPr lang="ru-RU" sz="2000" dirty="0" err="1" smtClean="0"/>
              <a:t>йлерова</a:t>
            </a:r>
            <a:r>
              <a:rPr lang="ru-RU" sz="2000" dirty="0" smtClean="0"/>
              <a:t> цикла</a:t>
            </a:r>
          </a:p>
        </p:txBody>
      </p:sp>
    </p:spTree>
    <p:extLst>
      <p:ext uri="{BB962C8B-B14F-4D97-AF65-F5344CB8AC3E}">
        <p14:creationId xmlns:p14="http://schemas.microsoft.com/office/powerpoint/2010/main" val="59554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G –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граф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ru-RU" sz="2800" dirty="0" smtClean="0"/>
              <a:t>Степени всех вершин четны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2</a:t>
            </a:r>
          </a:p>
        </p:txBody>
      </p:sp>
      <p:sp>
        <p:nvSpPr>
          <p:cNvPr id="16" name="Стрелка вправо 15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3712409">
            <a:off x="1778704" y="232978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18270303">
            <a:off x="4841032" y="3222634"/>
            <a:ext cx="1851069" cy="15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G –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граф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ru-RU" sz="2800" dirty="0" smtClean="0"/>
              <a:t>Степени всех вершин четны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57808" y="2564904"/>
            <a:ext cx="259005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Ǝ</a:t>
            </a:r>
            <a:r>
              <a:rPr lang="ru-RU" sz="2800" dirty="0" smtClean="0"/>
              <a:t> 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цикл</a:t>
            </a:r>
          </a:p>
        </p:txBody>
      </p:sp>
      <p:sp>
        <p:nvSpPr>
          <p:cNvPr id="8" name="Стрелка вправо 7"/>
          <p:cNvSpPr/>
          <p:nvPr/>
        </p:nvSpPr>
        <p:spPr>
          <a:xfrm rot="3712409">
            <a:off x="1778704" y="232978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2</a:t>
            </a:r>
          </a:p>
        </p:txBody>
      </p:sp>
      <p:sp>
        <p:nvSpPr>
          <p:cNvPr id="16" name="Стрелка вправо 15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3712409">
            <a:off x="1994729" y="3553917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18270303">
            <a:off x="4841032" y="3222634"/>
            <a:ext cx="1851069" cy="15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7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G –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граф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ru-RU" sz="2800" dirty="0" smtClean="0"/>
              <a:t>Степени всех вершин четны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57808" y="2564904"/>
            <a:ext cx="259005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Ǝ</a:t>
            </a:r>
            <a:r>
              <a:rPr lang="ru-RU" sz="2800" dirty="0" smtClean="0"/>
              <a:t> 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цикл</a:t>
            </a:r>
          </a:p>
        </p:txBody>
      </p:sp>
      <p:sp>
        <p:nvSpPr>
          <p:cNvPr id="8" name="Стрелка вправо 7"/>
          <p:cNvSpPr/>
          <p:nvPr/>
        </p:nvSpPr>
        <p:spPr>
          <a:xfrm rot="3712409">
            <a:off x="1778704" y="232978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994729" y="3553917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187624" y="4221088"/>
            <a:ext cx="7056784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800" dirty="0" smtClean="0"/>
              <a:t>Рассмотрим произвольную  вершину этого цикла. Двигаясь по циклу, в нее вошли столько же раз сколько и вышли из нее. Значит количество входящих и исходящих ребер одинаково.</a:t>
            </a:r>
          </a:p>
        </p:txBody>
      </p:sp>
      <p:sp>
        <p:nvSpPr>
          <p:cNvPr id="12" name="Стрелка вправо 11"/>
          <p:cNvSpPr/>
          <p:nvPr/>
        </p:nvSpPr>
        <p:spPr>
          <a:xfrm rot="18270303">
            <a:off x="4841032" y="3222634"/>
            <a:ext cx="1851069" cy="15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2</a:t>
            </a:r>
          </a:p>
        </p:txBody>
      </p:sp>
      <p:sp>
        <p:nvSpPr>
          <p:cNvPr id="16" name="Стрелка вправо 15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67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2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/>
            <a:r>
              <a:rPr lang="ru-RU" sz="2800" dirty="0" smtClean="0"/>
              <a:t>Степени всех вершин четны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ru-RU" sz="2800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11" name="Стрелка вправо 10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1706696" y="2329781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95536" y="2564904"/>
            <a:ext cx="8352928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ru-RU" sz="2800" dirty="0" smtClean="0"/>
              <a:t>Возьмем произвольную вершину </a:t>
            </a:r>
            <a:r>
              <a:rPr lang="en-US" sz="2800" b="1" dirty="0" smtClean="0"/>
              <a:t>u</a:t>
            </a:r>
            <a:r>
              <a:rPr lang="ru-RU" sz="2800" dirty="0" smtClean="0"/>
              <a:t>. </a:t>
            </a:r>
            <a:r>
              <a:rPr lang="en-US" sz="2800" dirty="0" smtClean="0"/>
              <a:t>C</a:t>
            </a:r>
            <a:r>
              <a:rPr lang="ru-RU" sz="2800" dirty="0" err="1" smtClean="0"/>
              <a:t>тепень</a:t>
            </a:r>
            <a:r>
              <a:rPr lang="ru-RU" sz="2800" dirty="0" smtClean="0"/>
              <a:t> </a:t>
            </a:r>
            <a:r>
              <a:rPr lang="en-US" sz="2800" b="1" dirty="0" smtClean="0"/>
              <a:t>u</a:t>
            </a:r>
            <a:r>
              <a:rPr lang="en-US" sz="2800" dirty="0" smtClean="0"/>
              <a:t> </a:t>
            </a:r>
            <a:r>
              <a:rPr lang="ru-RU" sz="2800" dirty="0" smtClean="0"/>
              <a:t>четна и не равна 0 (иначе </a:t>
            </a:r>
            <a:r>
              <a:rPr lang="en-US" sz="2800" b="1" dirty="0" smtClean="0"/>
              <a:t>u</a:t>
            </a:r>
            <a:r>
              <a:rPr lang="en-US" sz="2800" dirty="0" smtClean="0"/>
              <a:t> – </a:t>
            </a:r>
            <a:r>
              <a:rPr lang="ru-RU" sz="2800" dirty="0" smtClean="0"/>
              <a:t>изолированная, а значит </a:t>
            </a:r>
            <a:r>
              <a:rPr lang="en-US" sz="2800" dirty="0" smtClean="0"/>
              <a:t>V</a:t>
            </a:r>
            <a:r>
              <a:rPr lang="ru-RU" sz="2800" dirty="0" smtClean="0"/>
              <a:t> не связен). Двигаясь из нее по любому ребру попадаем в </a:t>
            </a:r>
            <a:r>
              <a:rPr lang="en-US" sz="2800" b="1" dirty="0" smtClean="0"/>
              <a:t>v</a:t>
            </a:r>
            <a:r>
              <a:rPr lang="ru-RU" sz="2800" dirty="0" smtClean="0"/>
              <a:t>. Ее степень четна, а значит из нее можно перейти по ребру в следующую вершину. Количество вершин конечно, а значит в какой-то момент встретиться вершина уже принадлежащая строящемуся пути. </a:t>
            </a:r>
          </a:p>
        </p:txBody>
      </p:sp>
      <p:sp>
        <p:nvSpPr>
          <p:cNvPr id="15" name="Стрелка вправо 14"/>
          <p:cNvSpPr/>
          <p:nvPr/>
        </p:nvSpPr>
        <p:spPr>
          <a:xfrm rot="3712409">
            <a:off x="1778704" y="5426126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755576" y="5805264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/>
            <a:r>
              <a:rPr lang="ru-RU" sz="2800" dirty="0" smtClean="0"/>
              <a:t>Получился простой цикл</a:t>
            </a:r>
          </a:p>
        </p:txBody>
      </p:sp>
      <p:sp>
        <p:nvSpPr>
          <p:cNvPr id="17" name="Стрелка вправо 16"/>
          <p:cNvSpPr/>
          <p:nvPr/>
        </p:nvSpPr>
        <p:spPr>
          <a:xfrm>
            <a:off x="3569194" y="632439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4607496" y="5517232"/>
            <a:ext cx="45365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ru-RU" sz="2800" dirty="0" smtClean="0"/>
              <a:t>Выкинуть из графа все ребра получившегося цикла и повторить предыдущую процедуру</a:t>
            </a:r>
          </a:p>
        </p:txBody>
      </p:sp>
      <p:sp>
        <p:nvSpPr>
          <p:cNvPr id="19" name="Стрелка вправо 18"/>
          <p:cNvSpPr/>
          <p:nvPr/>
        </p:nvSpPr>
        <p:spPr>
          <a:xfrm rot="16200000">
            <a:off x="6857411" y="3807885"/>
            <a:ext cx="3579707" cy="229649"/>
          </a:xfrm>
          <a:prstGeom prst="rightArrow">
            <a:avLst>
              <a:gd name="adj1" fmla="val 4219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2492896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b="1" dirty="0" smtClean="0">
                <a:solidFill>
                  <a:srgbClr val="00B0F0"/>
                </a:solidFill>
              </a:rPr>
              <a:t>Граф</a:t>
            </a:r>
            <a:r>
              <a:rPr lang="ru-RU" sz="6000" dirty="0" smtClean="0"/>
              <a:t> – это математическая абстракция описывающая </a:t>
            </a:r>
            <a:r>
              <a:rPr lang="ru-RU" sz="6000" b="1" dirty="0" smtClean="0">
                <a:solidFill>
                  <a:srgbClr val="00B0F0"/>
                </a:solidFill>
              </a:rPr>
              <a:t>объекты</a:t>
            </a:r>
            <a:r>
              <a:rPr lang="ru-RU" sz="6000" dirty="0" smtClean="0"/>
              <a:t> и </a:t>
            </a:r>
            <a:r>
              <a:rPr lang="ru-RU" sz="6000" b="1" dirty="0" smtClean="0">
                <a:solidFill>
                  <a:srgbClr val="00B0F0"/>
                </a:solidFill>
              </a:rPr>
              <a:t>связи</a:t>
            </a:r>
            <a:r>
              <a:rPr lang="ru-RU" sz="6000" dirty="0" smtClean="0"/>
              <a:t> между ними</a:t>
            </a:r>
            <a:endParaRPr lang="ru-RU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30741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55576" y="5229200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Доказательство (конструктивное)</a:t>
            </a:r>
            <a:r>
              <a:rPr lang="ru-RU" sz="2000" dirty="0" smtClean="0"/>
              <a:t>: Множество не пересекающихся простых циклов охватывающих весь граф. После этого они «склеиваются».</a:t>
            </a:r>
            <a:endParaRPr lang="ru-RU" sz="2000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126485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48064" y="1126485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 – </a:t>
            </a:r>
            <a:r>
              <a:rPr lang="ru-RU" dirty="0" err="1" smtClean="0"/>
              <a:t>эйлеров</a:t>
            </a:r>
            <a:r>
              <a:rPr lang="en-US" dirty="0" smtClean="0"/>
              <a:t> </a:t>
            </a:r>
            <a:r>
              <a:rPr lang="ru-RU" dirty="0" smtClean="0"/>
              <a:t>граф (</a:t>
            </a:r>
            <a:r>
              <a:rPr lang="ru-RU" dirty="0" err="1" smtClean="0"/>
              <a:t>граф</a:t>
            </a:r>
            <a:r>
              <a:rPr lang="ru-RU" dirty="0" smtClean="0"/>
              <a:t>, имеющий </a:t>
            </a:r>
            <a:r>
              <a:rPr lang="ru-RU" dirty="0" err="1" smtClean="0"/>
              <a:t>эйлеров</a:t>
            </a:r>
            <a:r>
              <a:rPr lang="ru-RU" dirty="0" smtClean="0"/>
              <a:t> цикл)</a:t>
            </a:r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778704" y="204174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31912" y="2564904"/>
            <a:ext cx="3672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Возьмем произвольный цикл.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Найдем среди оставшихся циклов, цикл имеющий общую вершину с уже выбранным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(такой точно есть, иначе граф был бы не связным)</a:t>
            </a:r>
            <a:r>
              <a:rPr lang="ru-RU" dirty="0" smtClean="0"/>
              <a:t>.</a:t>
            </a:r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2180719" y="456202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707904" y="5085184"/>
            <a:ext cx="22322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dirty="0" smtClean="0"/>
              <a:t>Получился набор не пересекающихся простых циклов</a:t>
            </a:r>
            <a:endParaRPr lang="ru-RU" sz="2000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126485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48064" y="1126485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 – </a:t>
            </a:r>
            <a:r>
              <a:rPr lang="ru-RU" dirty="0" err="1" smtClean="0"/>
              <a:t>эйлеров</a:t>
            </a:r>
            <a:r>
              <a:rPr lang="en-US" dirty="0" smtClean="0"/>
              <a:t> </a:t>
            </a:r>
            <a:r>
              <a:rPr lang="ru-RU" dirty="0" smtClean="0"/>
              <a:t>граф (</a:t>
            </a:r>
            <a:r>
              <a:rPr lang="ru-RU" dirty="0" err="1" smtClean="0"/>
              <a:t>граф</a:t>
            </a:r>
            <a:r>
              <a:rPr lang="ru-RU" dirty="0" smtClean="0"/>
              <a:t>, имеющий </a:t>
            </a:r>
            <a:r>
              <a:rPr lang="ru-RU" dirty="0" err="1" smtClean="0"/>
              <a:t>эйлеров</a:t>
            </a:r>
            <a:r>
              <a:rPr lang="ru-RU" dirty="0" smtClean="0"/>
              <a:t> цикл)</a:t>
            </a:r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778704" y="204174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31912" y="2564904"/>
            <a:ext cx="3952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Возьмем произвольный цикл.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Найдем среди оставшихся циклов, цикл имеющий общую вершину с уже выбранным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(такой точно есть, иначе граф был бы не связным)</a:t>
            </a:r>
            <a:r>
              <a:rPr lang="ru-RU" dirty="0" smtClean="0"/>
              <a:t>.</a:t>
            </a:r>
          </a:p>
          <a:p>
            <a:pPr marL="342900" indent="-342900">
              <a:buFontTx/>
              <a:buAutoNum type="arabicParenR"/>
            </a:pPr>
            <a:r>
              <a:rPr lang="ru-RU" dirty="0" smtClean="0"/>
              <a:t>«Склеим» этот цикл с тем что есть.</a:t>
            </a:r>
            <a:endParaRPr lang="ru-RU" b="1" dirty="0" smtClean="0"/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3506897" y="456202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18875400">
            <a:off x="5355183" y="4466033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508104" y="2852936"/>
            <a:ext cx="22322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dirty="0" smtClean="0"/>
              <a:t>Будем повторять 2) и 3) пока все циклы не склеятся в один.</a:t>
            </a:r>
            <a:endParaRPr lang="ru-RU" sz="2000" b="1" dirty="0" smtClean="0"/>
          </a:p>
        </p:txBody>
      </p:sp>
      <p:sp>
        <p:nvSpPr>
          <p:cNvPr id="15" name="Стрелка вправо 14"/>
          <p:cNvSpPr/>
          <p:nvPr/>
        </p:nvSpPr>
        <p:spPr>
          <a:xfrm rot="16524336">
            <a:off x="6218834" y="2177754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путь существует тогда и только тогда, когда количество вершин с нечётными степенями равно двум или нулю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(в случае существования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цикла)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7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путь существует тогда и только тогда, когда количество вершин с нечётными степенями равно двум или нулю (в случае существования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цикла).</a:t>
            </a:r>
            <a:endParaRPr lang="ru-RU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7584" y="2924944"/>
            <a:ext cx="7772400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b="1" dirty="0" smtClean="0"/>
              <a:t>Доказательство</a:t>
            </a:r>
            <a:r>
              <a:rPr lang="ru-RU" sz="2000" dirty="0" smtClean="0"/>
              <a:t>: </a:t>
            </a:r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Если есть (две) вершины нечетной степени, то их нужно соединить временным ребром.</a:t>
            </a:r>
          </a:p>
          <a:p>
            <a:pPr lvl="0"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Находится множество не пересекающихся простых циклов охватывающих весь граф. После этого они «склеиваются».</a:t>
            </a:r>
          </a:p>
          <a:p>
            <a:pPr lvl="0"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В полученном </a:t>
            </a:r>
            <a:r>
              <a:rPr lang="ru-RU" sz="2000" dirty="0" err="1" smtClean="0"/>
              <a:t>эйлеровом</a:t>
            </a:r>
            <a:r>
              <a:rPr lang="ru-RU" sz="2000" dirty="0" smtClean="0"/>
              <a:t> цикле удаляется временное ребро, после чего остается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путь начинающийся в одной из удаленных вершин, а заканчивающийся в другой.</a:t>
            </a:r>
          </a:p>
          <a:p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988840"/>
            <a:ext cx="3888432" cy="1944216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G(V,E)</a:t>
            </a:r>
            <a:endParaRPr lang="ru-RU" sz="8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Граф</a:t>
            </a:r>
            <a:endParaRPr lang="ru-RU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988840"/>
            <a:ext cx="3888432" cy="1944216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G(V,E)</a:t>
            </a:r>
            <a:endParaRPr lang="ru-RU" sz="8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Граф</a:t>
            </a:r>
            <a:endParaRPr lang="ru-RU" sz="60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4149080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Конечное множество вершин</a:t>
            </a:r>
            <a:endParaRPr lang="en-US" sz="32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Vertices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644008" y="4149080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Конечное множество ребер</a:t>
            </a:r>
            <a:endParaRPr lang="en-US" sz="32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Edges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059832" y="3573016"/>
            <a:ext cx="1296144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5364088" y="3501008"/>
            <a:ext cx="792088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Ребра</a:t>
            </a:r>
            <a:endParaRPr lang="ru-RU" sz="6000" b="1" dirty="0" smtClean="0"/>
          </a:p>
        </p:txBody>
      </p:sp>
      <p:sp>
        <p:nvSpPr>
          <p:cNvPr id="12" name="Заголовок 1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5517232"/>
          </a:xfrm>
        </p:spPr>
        <p:txBody>
          <a:bodyPr>
            <a:noAutofit/>
          </a:bodyPr>
          <a:lstStyle/>
          <a:p>
            <a:pPr lvl="0"/>
            <a:r>
              <a:rPr lang="en-US" sz="8000" b="1" dirty="0" smtClean="0">
                <a:solidFill>
                  <a:srgbClr val="0070C0"/>
                </a:solidFill>
              </a:rPr>
              <a:t>E={(</a:t>
            </a:r>
            <a:r>
              <a:rPr lang="en-US" sz="8000" b="1" dirty="0" err="1" smtClean="0">
                <a:solidFill>
                  <a:srgbClr val="0070C0"/>
                </a:solidFill>
              </a:rPr>
              <a:t>u,v</a:t>
            </a:r>
            <a:r>
              <a:rPr lang="en-US" sz="8000" b="1" dirty="0" smtClean="0">
                <a:solidFill>
                  <a:srgbClr val="0070C0"/>
                </a:solidFill>
              </a:rPr>
              <a:t>) : u</a:t>
            </a:r>
            <a:r>
              <a:rPr lang="ru-RU" sz="6000" b="1" dirty="0" smtClean="0">
                <a:solidFill>
                  <a:srgbClr val="0070C0"/>
                </a:solidFill>
              </a:rPr>
              <a:t>∈</a:t>
            </a:r>
            <a:r>
              <a:rPr lang="en-US" sz="8000" b="1" dirty="0" smtClean="0">
                <a:solidFill>
                  <a:srgbClr val="0070C0"/>
                </a:solidFill>
              </a:rPr>
              <a:t>V, v</a:t>
            </a:r>
            <a:r>
              <a:rPr lang="ru-RU" sz="6000" b="1" dirty="0" smtClean="0">
                <a:solidFill>
                  <a:srgbClr val="0070C0"/>
                </a:solidFill>
              </a:rPr>
              <a:t>∈</a:t>
            </a:r>
            <a:r>
              <a:rPr lang="en-US" sz="8000" b="1" dirty="0" smtClean="0">
                <a:solidFill>
                  <a:srgbClr val="0070C0"/>
                </a:solidFill>
              </a:rPr>
              <a:t>V}</a:t>
            </a:r>
            <a:br>
              <a:rPr lang="en-US" sz="8000" b="1" dirty="0" smtClean="0">
                <a:solidFill>
                  <a:srgbClr val="0070C0"/>
                </a:solidFill>
              </a:rPr>
            </a:br>
            <a:r>
              <a:rPr lang="ru-RU" sz="2800" b="1" dirty="0" smtClean="0">
                <a:solidFill>
                  <a:srgbClr val="0070C0"/>
                </a:solidFill>
              </a:rPr>
              <a:t>Дуга - ориентированное ребро (имеет направление)</a:t>
            </a:r>
            <a:r>
              <a:rPr lang="en-US" sz="8000" b="1" dirty="0" smtClean="0"/>
              <a:t/>
            </a:r>
            <a:br>
              <a:rPr lang="en-US" sz="8000" b="1" dirty="0" smtClean="0"/>
            </a:br>
            <a:r>
              <a:rPr lang="ru-RU" sz="8000" b="1" dirty="0" smtClean="0"/>
              <a:t/>
            </a:r>
            <a:br>
              <a:rPr lang="ru-RU" sz="8000" b="1" dirty="0" smtClean="0"/>
            </a:br>
            <a:r>
              <a:rPr lang="ru-RU" sz="8000" b="1" dirty="0" smtClean="0"/>
              <a:t/>
            </a:r>
            <a:br>
              <a:rPr lang="ru-RU" sz="8000" b="1" dirty="0" smtClean="0"/>
            </a:br>
            <a:endParaRPr lang="ru-RU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14401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420888"/>
            <a:ext cx="1224136" cy="165618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Неориентированный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5517232"/>
          </a:xfrm>
        </p:spPr>
        <p:txBody>
          <a:bodyPr>
            <a:noAutofit/>
          </a:bodyPr>
          <a:lstStyle/>
          <a:p>
            <a:pPr lvl="0"/>
            <a:r>
              <a:rPr lang="en-US" sz="8000" b="1" dirty="0" smtClean="0">
                <a:solidFill>
                  <a:srgbClr val="0070C0"/>
                </a:solidFill>
              </a:rPr>
              <a:t>E={(</a:t>
            </a:r>
            <a:r>
              <a:rPr lang="en-US" sz="8000" b="1" dirty="0" err="1" smtClean="0">
                <a:solidFill>
                  <a:srgbClr val="0070C0"/>
                </a:solidFill>
              </a:rPr>
              <a:t>u,v</a:t>
            </a:r>
            <a:r>
              <a:rPr lang="en-US" sz="8000" b="1" dirty="0" smtClean="0">
                <a:solidFill>
                  <a:srgbClr val="0070C0"/>
                </a:solidFill>
              </a:rPr>
              <a:t>) : u</a:t>
            </a:r>
            <a:r>
              <a:rPr lang="ru-RU" sz="6000" b="1" dirty="0" smtClean="0">
                <a:solidFill>
                  <a:srgbClr val="0070C0"/>
                </a:solidFill>
              </a:rPr>
              <a:t>∈</a:t>
            </a:r>
            <a:r>
              <a:rPr lang="en-US" sz="8000" b="1" dirty="0" smtClean="0">
                <a:solidFill>
                  <a:srgbClr val="0070C0"/>
                </a:solidFill>
              </a:rPr>
              <a:t>V, v</a:t>
            </a:r>
            <a:r>
              <a:rPr lang="ru-RU" sz="6000" b="1" dirty="0" smtClean="0">
                <a:solidFill>
                  <a:srgbClr val="0070C0"/>
                </a:solidFill>
              </a:rPr>
              <a:t>∈</a:t>
            </a:r>
            <a:r>
              <a:rPr lang="en-US" sz="8000" b="1" dirty="0" smtClean="0">
                <a:solidFill>
                  <a:srgbClr val="0070C0"/>
                </a:solidFill>
              </a:rPr>
              <a:t>V}</a:t>
            </a:r>
            <a:br>
              <a:rPr lang="en-US" sz="8000" b="1" dirty="0" smtClean="0">
                <a:solidFill>
                  <a:srgbClr val="0070C0"/>
                </a:solidFill>
              </a:rPr>
            </a:br>
            <a:r>
              <a:rPr lang="ru-RU" sz="2800" b="1" dirty="0" smtClean="0">
                <a:solidFill>
                  <a:srgbClr val="0070C0"/>
                </a:solidFill>
              </a:rPr>
              <a:t> Дуга - ориентированное ребро (</a:t>
            </a:r>
            <a:r>
              <a:rPr lang="ru-RU" sz="2000" b="1" dirty="0" smtClean="0">
                <a:solidFill>
                  <a:srgbClr val="0070C0"/>
                </a:solidFill>
              </a:rPr>
              <a:t>имеет направление</a:t>
            </a:r>
            <a:r>
              <a:rPr lang="ru-RU" sz="2800" b="1" dirty="0" smtClean="0">
                <a:solidFill>
                  <a:srgbClr val="0070C0"/>
                </a:solidFill>
              </a:rPr>
              <a:t>)</a:t>
            </a:r>
            <a:r>
              <a:rPr lang="en-US" sz="8000" b="1" dirty="0" smtClean="0">
                <a:solidFill>
                  <a:srgbClr val="0070C0"/>
                </a:solidFill>
              </a:rPr>
              <a:t/>
            </a:r>
            <a:br>
              <a:rPr lang="en-US" sz="8000" b="1" dirty="0" smtClean="0">
                <a:solidFill>
                  <a:srgbClr val="0070C0"/>
                </a:solidFill>
              </a:rPr>
            </a:br>
            <a:r>
              <a:rPr lang="ru-RU" sz="8000" b="1" dirty="0" smtClean="0"/>
              <a:t/>
            </a:r>
            <a:br>
              <a:rPr lang="ru-RU" sz="8000" b="1" dirty="0" smtClean="0"/>
            </a:br>
            <a:r>
              <a:rPr lang="en-US" sz="8000" b="1" dirty="0" smtClean="0">
                <a:solidFill>
                  <a:srgbClr val="00B050"/>
                </a:solidFill>
              </a:rPr>
              <a:t>E={{</a:t>
            </a:r>
            <a:r>
              <a:rPr lang="en-US" sz="8000" b="1" dirty="0" err="1" smtClean="0">
                <a:solidFill>
                  <a:srgbClr val="00B050"/>
                </a:solidFill>
              </a:rPr>
              <a:t>u,v</a:t>
            </a:r>
            <a:r>
              <a:rPr lang="en-US" sz="8000" b="1" dirty="0" smtClean="0">
                <a:solidFill>
                  <a:srgbClr val="00B050"/>
                </a:solidFill>
              </a:rPr>
              <a:t>} : u</a:t>
            </a:r>
            <a:r>
              <a:rPr lang="ru-RU" sz="6000" b="1" dirty="0" smtClean="0">
                <a:solidFill>
                  <a:srgbClr val="00B050"/>
                </a:solidFill>
              </a:rPr>
              <a:t>∈</a:t>
            </a:r>
            <a:r>
              <a:rPr lang="en-US" sz="8000" b="1" dirty="0" smtClean="0">
                <a:solidFill>
                  <a:srgbClr val="00B050"/>
                </a:solidFill>
              </a:rPr>
              <a:t>V, v</a:t>
            </a:r>
            <a:r>
              <a:rPr lang="ru-RU" sz="6000" b="1" dirty="0" smtClean="0">
                <a:solidFill>
                  <a:srgbClr val="00B050"/>
                </a:solidFill>
              </a:rPr>
              <a:t>∈</a:t>
            </a:r>
            <a:r>
              <a:rPr lang="en-US" sz="8000" b="1" dirty="0" smtClean="0">
                <a:solidFill>
                  <a:srgbClr val="00B050"/>
                </a:solidFill>
              </a:rPr>
              <a:t>V}</a:t>
            </a:r>
            <a:r>
              <a:rPr lang="ru-RU" sz="8000" b="1" dirty="0" smtClean="0">
                <a:solidFill>
                  <a:srgbClr val="00B050"/>
                </a:solidFill>
              </a:rPr>
              <a:t/>
            </a:r>
            <a:br>
              <a:rPr lang="ru-RU" sz="8000" b="1" dirty="0" smtClean="0">
                <a:solidFill>
                  <a:srgbClr val="00B050"/>
                </a:solidFill>
              </a:rPr>
            </a:br>
            <a:r>
              <a:rPr lang="ru-RU" sz="2800" b="1" dirty="0" smtClean="0">
                <a:solidFill>
                  <a:srgbClr val="00B050"/>
                </a:solidFill>
              </a:rPr>
              <a:t>Звено - </a:t>
            </a:r>
            <a:r>
              <a:rPr lang="ru-RU" sz="4800" b="1" dirty="0" smtClean="0">
                <a:solidFill>
                  <a:srgbClr val="00B050"/>
                </a:solidFill>
              </a:rPr>
              <a:t>не</a:t>
            </a:r>
            <a:r>
              <a:rPr lang="ru-RU" sz="2800" b="1" dirty="0" smtClean="0">
                <a:solidFill>
                  <a:srgbClr val="00B050"/>
                </a:solidFill>
              </a:rPr>
              <a:t>ориентированное ребро (</a:t>
            </a:r>
            <a:r>
              <a:rPr lang="ru-RU" sz="3200" b="1" dirty="0" smtClean="0">
                <a:solidFill>
                  <a:srgbClr val="00B050"/>
                </a:solidFill>
              </a:rPr>
              <a:t>не </a:t>
            </a:r>
            <a:r>
              <a:rPr lang="ru-RU" sz="2000" b="1" dirty="0" smtClean="0">
                <a:solidFill>
                  <a:srgbClr val="00B050"/>
                </a:solidFill>
              </a:rPr>
              <a:t>имеет направления</a:t>
            </a:r>
            <a:r>
              <a:rPr lang="ru-RU" sz="2800" b="1" dirty="0" smtClean="0">
                <a:solidFill>
                  <a:srgbClr val="00B050"/>
                </a:solidFill>
              </a:rPr>
              <a:t>)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Ребра</a:t>
            </a:r>
            <a:endParaRPr lang="ru-RU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Овал 43"/>
          <p:cNvSpPr/>
          <p:nvPr/>
        </p:nvSpPr>
        <p:spPr>
          <a:xfrm>
            <a:off x="7524328" y="314096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1331640" y="33569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4355976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hape 18"/>
          <p:cNvCxnSpPr>
            <a:stCxn id="45" idx="6"/>
            <a:endCxn id="45" idx="0"/>
          </p:cNvCxnSpPr>
          <p:nvPr/>
        </p:nvCxnSpPr>
        <p:spPr>
          <a:xfrm flipH="1" flipV="1">
            <a:off x="1691680" y="3356992"/>
            <a:ext cx="360040" cy="360040"/>
          </a:xfrm>
          <a:prstGeom prst="curvedConnector4">
            <a:avLst>
              <a:gd name="adj1" fmla="val -254949"/>
              <a:gd name="adj2" fmla="val 35494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6" idx="5"/>
            <a:endCxn id="44" idx="1"/>
          </p:cNvCxnSpPr>
          <p:nvPr/>
        </p:nvCxnSpPr>
        <p:spPr>
          <a:xfrm>
            <a:off x="4970603" y="2243427"/>
            <a:ext cx="2659178" cy="10029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46" idx="3"/>
            <a:endCxn id="44" idx="3"/>
          </p:cNvCxnSpPr>
          <p:nvPr/>
        </p:nvCxnSpPr>
        <p:spPr>
          <a:xfrm rot="16200000" flipH="1">
            <a:off x="5289521" y="1415335"/>
            <a:ext cx="1512168" cy="3168352"/>
          </a:xfrm>
          <a:prstGeom prst="curvedConnector3">
            <a:avLst>
              <a:gd name="adj1" fmla="val 10162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27"/>
          <p:cNvCxnSpPr>
            <a:stCxn id="46" idx="4"/>
            <a:endCxn id="44" idx="2"/>
          </p:cNvCxnSpPr>
          <p:nvPr/>
        </p:nvCxnSpPr>
        <p:spPr>
          <a:xfrm rot="16200000" flipH="1">
            <a:off x="5544108" y="1520788"/>
            <a:ext cx="1152128" cy="2808312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2915816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4860032" y="573325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5364088" y="450912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8" name="Прямая со стрелкой 67"/>
          <p:cNvCxnSpPr>
            <a:stCxn id="61" idx="7"/>
            <a:endCxn id="65" idx="2"/>
          </p:cNvCxnSpPr>
          <p:nvPr/>
        </p:nvCxnSpPr>
        <p:spPr>
          <a:xfrm flipV="1">
            <a:off x="3530443" y="4869160"/>
            <a:ext cx="1833645" cy="6815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63" idx="1"/>
          </p:cNvCxnSpPr>
          <p:nvPr/>
        </p:nvCxnSpPr>
        <p:spPr>
          <a:xfrm>
            <a:off x="4283968" y="5301208"/>
            <a:ext cx="681517" cy="5375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Заголовок 1"/>
          <p:cNvSpPr txBox="1">
            <a:spLocks/>
          </p:cNvSpPr>
          <p:nvPr/>
        </p:nvSpPr>
        <p:spPr>
          <a:xfrm>
            <a:off x="0" y="1412776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Петля</a:t>
            </a:r>
          </a:p>
        </p:txBody>
      </p:sp>
      <p:sp>
        <p:nvSpPr>
          <p:cNvPr id="83" name="Заголовок 1"/>
          <p:cNvSpPr txBox="1">
            <a:spLocks/>
          </p:cNvSpPr>
          <p:nvPr/>
        </p:nvSpPr>
        <p:spPr>
          <a:xfrm>
            <a:off x="4499992" y="1484784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Мультиграф</a:t>
            </a:r>
            <a:endParaRPr lang="ru-RU" sz="2800" dirty="0" smtClean="0"/>
          </a:p>
        </p:txBody>
      </p:sp>
      <p:sp>
        <p:nvSpPr>
          <p:cNvPr id="84" name="Заголовок 1"/>
          <p:cNvSpPr txBox="1">
            <a:spLocks/>
          </p:cNvSpPr>
          <p:nvPr/>
        </p:nvSpPr>
        <p:spPr>
          <a:xfrm>
            <a:off x="2195736" y="4149080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Квазиграф</a:t>
            </a:r>
            <a:endParaRPr lang="ru-RU" sz="2800" dirty="0" smtClean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685800" y="-273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Особые случаи</a:t>
            </a:r>
            <a:endParaRPr lang="ru-RU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988840"/>
            <a:ext cx="3888432" cy="1944216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G(V,E</a:t>
            </a:r>
            <a:r>
              <a:rPr lang="ru-RU" sz="8000" b="1" dirty="0" smtClean="0"/>
              <a:t>,</a:t>
            </a:r>
            <a:r>
              <a:rPr lang="en-US" sz="8000" b="1" dirty="0" smtClean="0"/>
              <a:t>f)</a:t>
            </a:r>
            <a:endParaRPr lang="ru-RU" sz="8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Граф</a:t>
            </a:r>
            <a:r>
              <a:rPr lang="en-US" sz="6000" dirty="0" smtClean="0"/>
              <a:t> </a:t>
            </a:r>
            <a:r>
              <a:rPr lang="ru-RU" sz="6000" dirty="0" smtClean="0"/>
              <a:t>в лекциях</a:t>
            </a:r>
            <a:endParaRPr lang="ru-RU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Основные понятия теории графов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988840"/>
            <a:ext cx="3888432" cy="1944216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G(</a:t>
            </a:r>
            <a:r>
              <a:rPr lang="en-US" sz="8000" b="1" dirty="0" err="1" smtClean="0"/>
              <a:t>V,E,f</a:t>
            </a:r>
            <a:r>
              <a:rPr lang="en-US" sz="8000" b="1" dirty="0" smtClean="0"/>
              <a:t>)</a:t>
            </a:r>
            <a:endParaRPr lang="ru-RU" sz="8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Граф</a:t>
            </a:r>
            <a:endParaRPr lang="ru-RU" sz="60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3933056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Множество вершин</a:t>
            </a:r>
            <a:endParaRPr lang="en-US" sz="32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627784" y="4913784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Множество ребер</a:t>
            </a:r>
            <a:endParaRPr lang="en-US" sz="32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059832" y="3501008"/>
            <a:ext cx="936104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4932040" y="3501008"/>
            <a:ext cx="0" cy="15841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"/>
          <p:cNvSpPr txBox="1">
            <a:spLocks/>
          </p:cNvSpPr>
          <p:nvPr/>
        </p:nvSpPr>
        <p:spPr>
          <a:xfrm>
            <a:off x="4644008" y="3933056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Отображение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 flipH="1" flipV="1">
            <a:off x="5652120" y="3429000"/>
            <a:ext cx="504056" cy="9361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-1"/>
            <a:ext cx="9144000" cy="1124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Ребра</a:t>
            </a:r>
            <a:endParaRPr lang="ru-RU" sz="6000" b="1" dirty="0" smtClean="0"/>
          </a:p>
        </p:txBody>
      </p:sp>
      <p:sp>
        <p:nvSpPr>
          <p:cNvPr id="12" name="Заголовок 1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2448272"/>
          </a:xfrm>
        </p:spPr>
        <p:txBody>
          <a:bodyPr>
            <a:noAutofit/>
          </a:bodyPr>
          <a:lstStyle/>
          <a:p>
            <a:pPr lvl="0"/>
            <a:r>
              <a:rPr lang="en-US" sz="8000" b="1" dirty="0" smtClean="0">
                <a:solidFill>
                  <a:srgbClr val="0070C0"/>
                </a:solidFill>
              </a:rPr>
              <a:t>f : E</a:t>
            </a:r>
            <a:r>
              <a:rPr lang="ru-RU" sz="8000" dirty="0" smtClean="0">
                <a:solidFill>
                  <a:srgbClr val="0070C0"/>
                </a:solidFill>
              </a:rPr>
              <a:t> → </a:t>
            </a:r>
            <a:r>
              <a:rPr lang="en-US" sz="8000" b="1" dirty="0" err="1" smtClean="0">
                <a:solidFill>
                  <a:srgbClr val="0070C0"/>
                </a:solidFill>
              </a:rPr>
              <a:t>V</a:t>
            </a:r>
            <a:r>
              <a:rPr lang="en-US" sz="5400" baseline="30000" dirty="0" err="1" smtClean="0">
                <a:solidFill>
                  <a:srgbClr val="0070C0"/>
                </a:solidFill>
              </a:rPr>
              <a:t>x</a:t>
            </a:r>
            <a:r>
              <a:rPr lang="en-US" sz="8000" b="1" dirty="0" err="1" smtClean="0">
                <a:solidFill>
                  <a:srgbClr val="0070C0"/>
                </a:solidFill>
              </a:rPr>
              <a:t>V</a:t>
            </a:r>
            <a:r>
              <a:rPr lang="en-US" sz="8000" b="1" dirty="0" smtClean="0">
                <a:solidFill>
                  <a:srgbClr val="0070C0"/>
                </a:solidFill>
              </a:rPr>
              <a:t/>
            </a:r>
            <a:br>
              <a:rPr lang="en-US" sz="8000" b="1" dirty="0" smtClean="0">
                <a:solidFill>
                  <a:srgbClr val="0070C0"/>
                </a:solidFill>
              </a:rPr>
            </a:br>
            <a:r>
              <a:rPr lang="ru-RU" sz="2800" b="1" dirty="0" smtClean="0">
                <a:solidFill>
                  <a:srgbClr val="0070C0"/>
                </a:solidFill>
              </a:rPr>
              <a:t>ориентированное ребро (имеет направление)</a:t>
            </a:r>
            <a:endParaRPr lang="ru-RU" sz="4800" b="1" dirty="0"/>
          </a:p>
        </p:txBody>
      </p:sp>
      <p:sp>
        <p:nvSpPr>
          <p:cNvPr id="4" name="Овал 3"/>
          <p:cNvSpPr/>
          <p:nvPr/>
        </p:nvSpPr>
        <p:spPr>
          <a:xfrm>
            <a:off x="6156176" y="33569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771800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3635896" y="3573016"/>
            <a:ext cx="2376264" cy="7200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/>
          <p:cNvSpPr txBox="1">
            <a:spLocks/>
          </p:cNvSpPr>
          <p:nvPr/>
        </p:nvSpPr>
        <p:spPr>
          <a:xfrm>
            <a:off x="6374432" y="34290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987824" y="335699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707904" y="3068960"/>
            <a:ext cx="2016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A</a:t>
            </a:r>
            <a:endParaRPr lang="ru-RU" sz="2800" dirty="0" smtClean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07704" y="4221088"/>
            <a:ext cx="6984776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⁰ f(A)=    1  ---</a:t>
            </a:r>
            <a:r>
              <a:rPr lang="ru-RU" sz="2800" dirty="0"/>
              <a:t>  </a:t>
            </a:r>
            <a:r>
              <a:rPr lang="ru-RU" sz="2800" dirty="0">
                <a:solidFill>
                  <a:srgbClr val="7030A0"/>
                </a:solidFill>
              </a:rPr>
              <a:t>начало ребра</a:t>
            </a:r>
            <a:endParaRPr lang="en-US" sz="2800" dirty="0">
              <a:solidFill>
                <a:srgbClr val="7030A0"/>
              </a:solidFill>
            </a:endParaRPr>
          </a:p>
          <a:p>
            <a:pPr marL="514350" lvl="0" indent="-514350">
              <a:spcBef>
                <a:spcPct val="0"/>
              </a:spcBef>
            </a:pPr>
            <a:r>
              <a:rPr lang="en-US" sz="2800" dirty="0"/>
              <a:t>p</a:t>
            </a:r>
            <a:r>
              <a:rPr lang="en-US" sz="2800" baseline="-25000" dirty="0"/>
              <a:t>2</a:t>
            </a:r>
            <a:r>
              <a:rPr lang="en-US" sz="2800" dirty="0"/>
              <a:t>⁰ f(A)=    2</a:t>
            </a:r>
            <a:r>
              <a:rPr lang="ru-RU" sz="2800" dirty="0"/>
              <a:t>  -</a:t>
            </a:r>
            <a:r>
              <a:rPr lang="en-US" sz="2800" dirty="0"/>
              <a:t>--  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7030A0"/>
                </a:solidFill>
              </a:rPr>
              <a:t>конец ребра</a:t>
            </a:r>
            <a:endParaRPr lang="en-US" sz="2800" dirty="0">
              <a:solidFill>
                <a:srgbClr val="7030A0"/>
              </a:solidFill>
            </a:endParaRP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/>
              <a:t>f(A)=((p</a:t>
            </a:r>
            <a:r>
              <a:rPr lang="en-US" sz="2800" baseline="-25000" dirty="0"/>
              <a:t>1</a:t>
            </a:r>
            <a:r>
              <a:rPr lang="en-US" sz="2800" dirty="0"/>
              <a:t>⁰ f)(A), (p</a:t>
            </a:r>
            <a:r>
              <a:rPr lang="en-US" sz="2800" baseline="-25000" dirty="0"/>
              <a:t>2</a:t>
            </a:r>
            <a:r>
              <a:rPr lang="en-US" sz="2800" dirty="0"/>
              <a:t>⁰ f)(A))=(1,2)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3334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-1"/>
            <a:ext cx="9144000" cy="1124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Ребра</a:t>
            </a:r>
            <a:endParaRPr lang="ru-RU" sz="6000" b="1" dirty="0" smtClean="0"/>
          </a:p>
        </p:txBody>
      </p:sp>
      <p:sp>
        <p:nvSpPr>
          <p:cNvPr id="12" name="Заголовок 1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2448272"/>
          </a:xfrm>
        </p:spPr>
        <p:txBody>
          <a:bodyPr>
            <a:noAutofit/>
          </a:bodyPr>
          <a:lstStyle/>
          <a:p>
            <a:pPr lvl="0"/>
            <a:r>
              <a:rPr lang="en-US" sz="8000" b="1" dirty="0" smtClean="0">
                <a:solidFill>
                  <a:srgbClr val="0070C0"/>
                </a:solidFill>
              </a:rPr>
              <a:t>f : E</a:t>
            </a:r>
            <a:r>
              <a:rPr lang="ru-RU" sz="8000" dirty="0" smtClean="0">
                <a:solidFill>
                  <a:srgbClr val="0070C0"/>
                </a:solidFill>
              </a:rPr>
              <a:t> → </a:t>
            </a:r>
            <a:r>
              <a:rPr lang="en-US" sz="8000" b="1" dirty="0" err="1" smtClean="0">
                <a:solidFill>
                  <a:srgbClr val="0070C0"/>
                </a:solidFill>
              </a:rPr>
              <a:t>V</a:t>
            </a:r>
            <a:r>
              <a:rPr lang="en-US" sz="5400" baseline="30000" dirty="0" err="1" smtClean="0">
                <a:solidFill>
                  <a:srgbClr val="0070C0"/>
                </a:solidFill>
              </a:rPr>
              <a:t>x</a:t>
            </a:r>
            <a:r>
              <a:rPr lang="en-US" sz="8000" b="1" dirty="0" err="1" smtClean="0">
                <a:solidFill>
                  <a:srgbClr val="0070C0"/>
                </a:solidFill>
              </a:rPr>
              <a:t>V</a:t>
            </a:r>
            <a:r>
              <a:rPr lang="en-US" sz="8000" b="1" dirty="0" smtClean="0">
                <a:solidFill>
                  <a:srgbClr val="0070C0"/>
                </a:solidFill>
              </a:rPr>
              <a:t/>
            </a:r>
            <a:br>
              <a:rPr lang="en-US" sz="8000" b="1" dirty="0" smtClean="0">
                <a:solidFill>
                  <a:srgbClr val="0070C0"/>
                </a:solidFill>
              </a:rPr>
            </a:br>
            <a:r>
              <a:rPr lang="ru-RU" sz="2800" b="1" dirty="0" smtClean="0">
                <a:solidFill>
                  <a:srgbClr val="0070C0"/>
                </a:solidFill>
              </a:rPr>
              <a:t>ориентированное ребро (имеет направление)</a:t>
            </a:r>
            <a:endParaRPr lang="ru-RU" sz="4800" b="1" dirty="0"/>
          </a:p>
        </p:txBody>
      </p:sp>
      <p:sp>
        <p:nvSpPr>
          <p:cNvPr id="4" name="Овал 3"/>
          <p:cNvSpPr/>
          <p:nvPr/>
        </p:nvSpPr>
        <p:spPr>
          <a:xfrm>
            <a:off x="6156176" y="33569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771800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3635896" y="3573016"/>
            <a:ext cx="2376264" cy="7200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/>
          <p:cNvSpPr txBox="1">
            <a:spLocks/>
          </p:cNvSpPr>
          <p:nvPr/>
        </p:nvSpPr>
        <p:spPr>
          <a:xfrm>
            <a:off x="6374432" y="34290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987824" y="335699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707904" y="3068960"/>
            <a:ext cx="2016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A</a:t>
            </a:r>
            <a:endParaRPr lang="ru-RU" sz="2800" dirty="0" smtClean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07704" y="4221088"/>
            <a:ext cx="6984776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Вершина </a:t>
            </a:r>
            <a:r>
              <a:rPr lang="en-US" sz="2800" dirty="0" smtClean="0"/>
              <a:t>1  -</a:t>
            </a:r>
            <a:r>
              <a:rPr lang="ru-RU" sz="2800" dirty="0" smtClean="0"/>
              <a:t>  </a:t>
            </a:r>
            <a:r>
              <a:rPr lang="ru-RU" sz="2800" dirty="0" smtClean="0">
                <a:solidFill>
                  <a:srgbClr val="7030A0"/>
                </a:solidFill>
              </a:rPr>
              <a:t>начало ребра (1,2)</a:t>
            </a:r>
            <a:endParaRPr lang="en-US" sz="2800" dirty="0" smtClean="0">
              <a:solidFill>
                <a:srgbClr val="7030A0"/>
              </a:solidFill>
            </a:endParaRP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Вершина </a:t>
            </a:r>
            <a:r>
              <a:rPr lang="en-US" sz="2800" dirty="0" smtClean="0"/>
              <a:t>2</a:t>
            </a:r>
            <a:r>
              <a:rPr lang="ru-RU" sz="2800" dirty="0" smtClean="0"/>
              <a:t>  </a:t>
            </a:r>
            <a:r>
              <a:rPr lang="en-US" sz="2800" dirty="0" smtClean="0"/>
              <a:t>- 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rgbClr val="7030A0"/>
                </a:solidFill>
              </a:rPr>
              <a:t>конец ребра (1,2)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/>
              <a:t>Ребро (1,2) </a:t>
            </a:r>
            <a:r>
              <a:rPr lang="ru-RU" sz="2800" dirty="0">
                <a:solidFill>
                  <a:srgbClr val="7030A0"/>
                </a:solidFill>
              </a:rPr>
              <a:t>инцидентно</a:t>
            </a:r>
            <a:r>
              <a:rPr lang="ru-RU" sz="2800" dirty="0"/>
              <a:t> вершинам 1 и 2</a:t>
            </a:r>
            <a:endParaRPr lang="en-US" sz="2800" dirty="0"/>
          </a:p>
          <a:p>
            <a:pPr marL="514350" indent="-514350">
              <a:spcBef>
                <a:spcPct val="0"/>
              </a:spcBef>
            </a:pPr>
            <a:r>
              <a:rPr lang="ru-RU" sz="2800" dirty="0"/>
              <a:t>Вершины 1 и 2 </a:t>
            </a:r>
            <a:r>
              <a:rPr lang="ru-RU" sz="2800" dirty="0">
                <a:solidFill>
                  <a:srgbClr val="7030A0"/>
                </a:solidFill>
              </a:rPr>
              <a:t>инцидентны</a:t>
            </a:r>
            <a:r>
              <a:rPr lang="ru-RU" sz="2800" dirty="0"/>
              <a:t> ребру (1,2)</a:t>
            </a:r>
            <a:endParaRPr lang="en-US" sz="2800" dirty="0"/>
          </a:p>
          <a:p>
            <a:pPr marL="514350" lvl="0" indent="-514350">
              <a:spcBef>
                <a:spcPct val="0"/>
              </a:spcBef>
            </a:pPr>
            <a:r>
              <a:rPr lang="en-US" sz="2800" dirty="0"/>
              <a:t>f</a:t>
            </a:r>
            <a:r>
              <a:rPr lang="en-US" sz="2800" dirty="0" smtClean="0"/>
              <a:t>(A)</a:t>
            </a:r>
            <a:r>
              <a:rPr lang="ru-RU" sz="2800" dirty="0" smtClean="0"/>
              <a:t> </a:t>
            </a:r>
            <a:r>
              <a:rPr lang="en-US" sz="2800" dirty="0" smtClean="0"/>
              <a:t>=</a:t>
            </a:r>
            <a:r>
              <a:rPr lang="ru-RU" sz="2800" dirty="0" smtClean="0"/>
              <a:t> </a:t>
            </a:r>
            <a:r>
              <a:rPr lang="en-US" sz="2800" dirty="0" smtClean="0"/>
              <a:t>(1,2)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7901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Овал 43"/>
          <p:cNvSpPr/>
          <p:nvPr/>
        </p:nvSpPr>
        <p:spPr>
          <a:xfrm>
            <a:off x="7524328" y="314096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4355976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>
            <a:stCxn id="46" idx="5"/>
            <a:endCxn id="44" idx="1"/>
          </p:cNvCxnSpPr>
          <p:nvPr/>
        </p:nvCxnSpPr>
        <p:spPr>
          <a:xfrm>
            <a:off x="4970603" y="2243427"/>
            <a:ext cx="2659178" cy="10029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46" idx="3"/>
            <a:endCxn id="44" idx="3"/>
          </p:cNvCxnSpPr>
          <p:nvPr/>
        </p:nvCxnSpPr>
        <p:spPr>
          <a:xfrm rot="16200000" flipH="1">
            <a:off x="5289521" y="1415335"/>
            <a:ext cx="1512168" cy="3168352"/>
          </a:xfrm>
          <a:prstGeom prst="curvedConnector3">
            <a:avLst>
              <a:gd name="adj1" fmla="val 10162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27"/>
          <p:cNvCxnSpPr>
            <a:stCxn id="46" idx="4"/>
            <a:endCxn id="44" idx="2"/>
          </p:cNvCxnSpPr>
          <p:nvPr/>
        </p:nvCxnSpPr>
        <p:spPr>
          <a:xfrm rot="16200000" flipH="1">
            <a:off x="5544108" y="1520788"/>
            <a:ext cx="1152128" cy="2808312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Заголовок 1"/>
          <p:cNvSpPr txBox="1">
            <a:spLocks/>
          </p:cNvSpPr>
          <p:nvPr/>
        </p:nvSpPr>
        <p:spPr>
          <a:xfrm>
            <a:off x="4499992" y="1484784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Мультиграф</a:t>
            </a:r>
            <a:endParaRPr lang="ru-RU" sz="2800" dirty="0" smtClean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685800" y="-273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Особые случаи</a:t>
            </a:r>
            <a:endParaRPr lang="ru-RU" sz="60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7668344" y="321297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4499992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Овал 43"/>
          <p:cNvSpPr/>
          <p:nvPr/>
        </p:nvSpPr>
        <p:spPr>
          <a:xfrm>
            <a:off x="7524328" y="314096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4355976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>
            <a:stCxn id="46" idx="5"/>
            <a:endCxn id="44" idx="1"/>
          </p:cNvCxnSpPr>
          <p:nvPr/>
        </p:nvCxnSpPr>
        <p:spPr>
          <a:xfrm>
            <a:off x="4970603" y="2243427"/>
            <a:ext cx="2659178" cy="10029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46" idx="3"/>
            <a:endCxn id="11" idx="7"/>
          </p:cNvCxnSpPr>
          <p:nvPr/>
        </p:nvCxnSpPr>
        <p:spPr>
          <a:xfrm rot="5400000">
            <a:off x="2937657" y="1468061"/>
            <a:ext cx="748407" cy="2299138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27"/>
          <p:cNvCxnSpPr>
            <a:stCxn id="46" idx="4"/>
            <a:endCxn id="14" idx="0"/>
          </p:cNvCxnSpPr>
          <p:nvPr/>
        </p:nvCxnSpPr>
        <p:spPr>
          <a:xfrm rot="5400000">
            <a:off x="3771769" y="2739339"/>
            <a:ext cx="1334706" cy="55378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Заголовок 1"/>
          <p:cNvSpPr txBox="1">
            <a:spLocks/>
          </p:cNvSpPr>
          <p:nvPr/>
        </p:nvSpPr>
        <p:spPr>
          <a:xfrm>
            <a:off x="809822" y="4758589"/>
            <a:ext cx="763284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/>
              <a:t>The </a:t>
            </a:r>
            <a:r>
              <a:rPr lang="en-US" sz="2800" i="1" dirty="0"/>
              <a:t>order</a:t>
            </a:r>
            <a:r>
              <a:rPr lang="en-US" sz="2800" dirty="0"/>
              <a:t> of a graph is its number of vertices |</a:t>
            </a:r>
            <a:r>
              <a:rPr lang="en-US" sz="2800" i="1" dirty="0"/>
              <a:t>V</a:t>
            </a:r>
            <a:r>
              <a:rPr lang="en-US" sz="2800" dirty="0" smtClean="0"/>
              <a:t>|.</a:t>
            </a: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</a:t>
            </a:r>
            <a:r>
              <a:rPr lang="en-US" sz="2800" dirty="0"/>
              <a:t>The </a:t>
            </a:r>
            <a:r>
              <a:rPr lang="en-US" sz="2800" i="1" dirty="0"/>
              <a:t>size</a:t>
            </a:r>
            <a:r>
              <a:rPr lang="en-US" sz="2800" dirty="0"/>
              <a:t> of a graph is its number of edges |</a:t>
            </a:r>
            <a:r>
              <a:rPr lang="en-US" sz="2800" i="1" dirty="0"/>
              <a:t>E</a:t>
            </a:r>
            <a:r>
              <a:rPr lang="en-US" sz="2800" dirty="0"/>
              <a:t>|</a:t>
            </a:r>
            <a:endParaRPr lang="ru-RU" sz="2800" dirty="0" smtClean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685800" y="-273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6000" dirty="0" smtClean="0"/>
              <a:t>Метрики</a:t>
            </a:r>
            <a:endParaRPr lang="ru-RU" sz="6000" b="1" dirty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7668344" y="321297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4499992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1" name="Овал 10"/>
          <p:cNvSpPr/>
          <p:nvPr/>
        </p:nvSpPr>
        <p:spPr>
          <a:xfrm>
            <a:off x="1547664" y="2886381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691680" y="29583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3</a:t>
            </a:r>
            <a:endParaRPr lang="ru-RU" sz="2800" b="1" dirty="0" smtClean="0"/>
          </a:p>
        </p:txBody>
      </p:sp>
      <p:sp>
        <p:nvSpPr>
          <p:cNvPr id="14" name="Овал 13"/>
          <p:cNvSpPr/>
          <p:nvPr/>
        </p:nvSpPr>
        <p:spPr>
          <a:xfrm>
            <a:off x="3802187" y="368358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3946203" y="375559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/>
              <a:t>4</a:t>
            </a:r>
            <a:endParaRPr lang="ru-RU" sz="2800" b="1" dirty="0" smtClean="0"/>
          </a:p>
        </p:txBody>
      </p:sp>
      <p:cxnSp>
        <p:nvCxnSpPr>
          <p:cNvPr id="19" name="Прямая со стрелкой 18"/>
          <p:cNvCxnSpPr>
            <a:stCxn id="44" idx="2"/>
            <a:endCxn id="14" idx="6"/>
          </p:cNvCxnSpPr>
          <p:nvPr/>
        </p:nvCxnSpPr>
        <p:spPr>
          <a:xfrm flipH="1">
            <a:off x="4522267" y="3501008"/>
            <a:ext cx="3002061" cy="5426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95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Пути / цепи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/>
              <a:t>НЕориентированный</a:t>
            </a:r>
            <a:r>
              <a:rPr lang="ru-RU" sz="2800" dirty="0"/>
              <a:t> граф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995936" y="1484784"/>
            <a:ext cx="5148064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Звено</a:t>
            </a:r>
            <a:r>
              <a:rPr lang="ru-RU" sz="2800" dirty="0" smtClean="0"/>
              <a:t> – это множество из двух вершин</a:t>
            </a:r>
            <a:r>
              <a:rPr lang="en-US" sz="2800" dirty="0" smtClean="0"/>
              <a:t>.</a:t>
            </a:r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</a:p>
        </p:txBody>
      </p:sp>
      <p:sp>
        <p:nvSpPr>
          <p:cNvPr id="17" name="Овал 16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339752" y="3461284"/>
            <a:ext cx="6804248" cy="1839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400" dirty="0" smtClean="0"/>
              <a:t>Вершины</a:t>
            </a:r>
            <a:r>
              <a:rPr lang="en-US" sz="2400" dirty="0" smtClean="0"/>
              <a:t> </a:t>
            </a:r>
            <a:r>
              <a:rPr lang="en-US" sz="2400" dirty="0"/>
              <a:t>1 </a:t>
            </a:r>
            <a:r>
              <a:rPr lang="ru-RU" sz="2400" dirty="0" smtClean="0"/>
              <a:t>и </a:t>
            </a:r>
            <a:r>
              <a:rPr lang="en-US" sz="2400" dirty="0" smtClean="0"/>
              <a:t>2 </a:t>
            </a:r>
            <a:r>
              <a:rPr lang="ru-RU" sz="2400" dirty="0" smtClean="0"/>
              <a:t>называются концами звена</a:t>
            </a:r>
            <a:r>
              <a:rPr lang="en-US" sz="2400" dirty="0" smtClean="0"/>
              <a:t> {1,2}</a:t>
            </a:r>
            <a:r>
              <a:rPr lang="ru-RU" sz="2400" dirty="0" smtClean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2052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 </a:t>
            </a:r>
            <a:r>
              <a:rPr lang="ru-RU" sz="2800" dirty="0" err="1" smtClean="0"/>
              <a:t>мультиграфах</a:t>
            </a:r>
            <a:r>
              <a:rPr lang="ru-RU" sz="2800" dirty="0" smtClean="0"/>
              <a:t> такое определение неприменимо</a:t>
            </a:r>
            <a:endParaRPr lang="ru-RU" sz="2800" dirty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800" b="1" dirty="0" smtClean="0"/>
              <a:t>Цепь</a:t>
            </a:r>
            <a:r>
              <a:rPr lang="ru-RU" sz="2800" dirty="0" smtClean="0"/>
              <a:t> – это последовательность </a:t>
            </a:r>
            <a:r>
              <a:rPr lang="ru-RU" sz="2800" dirty="0" smtClean="0">
                <a:solidFill>
                  <a:srgbClr val="FF0000"/>
                </a:solidFill>
              </a:rPr>
              <a:t>вершин</a:t>
            </a:r>
            <a:r>
              <a:rPr lang="ru-RU" sz="2800" dirty="0" smtClean="0"/>
              <a:t> в которой для каждой пары соседних вершин </a:t>
            </a:r>
            <a:r>
              <a:rPr lang="en-US" sz="2800" b="1" dirty="0" smtClean="0">
                <a:solidFill>
                  <a:srgbClr val="7030A0"/>
                </a:solidFill>
              </a:rPr>
              <a:t>u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en-US" sz="2800" b="1" dirty="0" smtClean="0">
                <a:solidFill>
                  <a:srgbClr val="00B0F0"/>
                </a:solidFill>
              </a:rPr>
              <a:t>v</a:t>
            </a:r>
            <a:r>
              <a:rPr lang="ru-RU" sz="2800" dirty="0" smtClean="0"/>
              <a:t> существует звено </a:t>
            </a:r>
            <a:r>
              <a:rPr lang="en-US" sz="2800" dirty="0" smtClean="0"/>
              <a:t>{</a:t>
            </a:r>
            <a:r>
              <a:rPr lang="en-US" sz="2800" b="1" dirty="0" err="1" smtClean="0">
                <a:solidFill>
                  <a:srgbClr val="7030A0"/>
                </a:solidFill>
              </a:rPr>
              <a:t>u</a:t>
            </a:r>
            <a:r>
              <a:rPr lang="en-US" sz="2800" dirty="0" err="1" smtClean="0"/>
              <a:t>,</a:t>
            </a:r>
            <a:r>
              <a:rPr lang="en-US" sz="2800" b="1" dirty="0" err="1" smtClean="0">
                <a:solidFill>
                  <a:srgbClr val="00B0F0"/>
                </a:solidFill>
              </a:rPr>
              <a:t>v</a:t>
            </a:r>
            <a:r>
              <a:rPr lang="en-US" sz="2800" dirty="0" smtClean="0"/>
              <a:t>}</a:t>
            </a:r>
            <a:r>
              <a:rPr lang="ru-RU" sz="2800" dirty="0" smtClean="0"/>
              <a:t>…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ru-RU" sz="2800" dirty="0"/>
          </a:p>
          <a:p>
            <a:r>
              <a:rPr lang="ru-RU" sz="2800" dirty="0" smtClean="0"/>
              <a:t>Пример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/>
              <a:t>({</a:t>
            </a:r>
            <a:r>
              <a:rPr lang="ru-RU" sz="2800" dirty="0"/>
              <a:t>1,</a:t>
            </a:r>
            <a:r>
              <a:rPr lang="ru-RU" sz="2800" b="1" dirty="0">
                <a:solidFill>
                  <a:srgbClr val="7030A0"/>
                </a:solidFill>
              </a:rPr>
              <a:t>3</a:t>
            </a:r>
            <a:r>
              <a:rPr lang="en-US" sz="2800" dirty="0"/>
              <a:t>}</a:t>
            </a:r>
            <a:r>
              <a:rPr lang="ru-RU" sz="2800" dirty="0"/>
              <a:t>, </a:t>
            </a:r>
            <a:r>
              <a:rPr lang="en-US" sz="2800" dirty="0"/>
              <a:t>{</a:t>
            </a:r>
            <a:r>
              <a:rPr lang="ru-RU" sz="2800" b="1" dirty="0">
                <a:solidFill>
                  <a:srgbClr val="7030A0"/>
                </a:solidFill>
              </a:rPr>
              <a:t>3</a:t>
            </a:r>
            <a:r>
              <a:rPr lang="ru-RU" sz="2800" dirty="0"/>
              <a:t>,</a:t>
            </a:r>
            <a:r>
              <a:rPr lang="ru-RU" sz="2800" b="1" dirty="0">
                <a:solidFill>
                  <a:srgbClr val="00B0F0"/>
                </a:solidFill>
              </a:rPr>
              <a:t>2</a:t>
            </a:r>
            <a:r>
              <a:rPr lang="en-US" sz="2800" dirty="0"/>
              <a:t>}</a:t>
            </a:r>
            <a:r>
              <a:rPr lang="ru-RU" sz="2800" dirty="0"/>
              <a:t>, </a:t>
            </a:r>
            <a:r>
              <a:rPr lang="en-US" sz="2800" dirty="0"/>
              <a:t>{</a:t>
            </a:r>
            <a:r>
              <a:rPr lang="ru-RU" sz="2800" dirty="0"/>
              <a:t>4,</a:t>
            </a:r>
            <a:r>
              <a:rPr lang="ru-RU" sz="2800" b="1" dirty="0">
                <a:solidFill>
                  <a:srgbClr val="00B0F0"/>
                </a:solidFill>
              </a:rPr>
              <a:t>2</a:t>
            </a:r>
            <a:r>
              <a:rPr lang="en-US" sz="2800" dirty="0"/>
              <a:t>})</a:t>
            </a:r>
            <a:endParaRPr lang="en-US" sz="2800" dirty="0" smtClean="0"/>
          </a:p>
        </p:txBody>
      </p:sp>
      <p:sp>
        <p:nvSpPr>
          <p:cNvPr id="35" name="Овал 34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53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54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55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00846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 </a:t>
            </a:r>
            <a:r>
              <a:rPr lang="ru-RU" sz="2800" dirty="0" err="1" smtClean="0"/>
              <a:t>мультиграфах</a:t>
            </a:r>
            <a:r>
              <a:rPr lang="ru-RU" sz="2800" dirty="0" smtClean="0"/>
              <a:t> такое определение неприменимо</a:t>
            </a:r>
            <a:endParaRPr lang="ru-RU" sz="2800" dirty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800" b="1" dirty="0" smtClean="0"/>
              <a:t>Цепь</a:t>
            </a:r>
            <a:r>
              <a:rPr lang="ru-RU" sz="2800" dirty="0" smtClean="0"/>
              <a:t> – это последовательность </a:t>
            </a:r>
            <a:r>
              <a:rPr lang="ru-RU" sz="2800" dirty="0" smtClean="0">
                <a:solidFill>
                  <a:srgbClr val="FF0000"/>
                </a:solidFill>
              </a:rPr>
              <a:t>вершин</a:t>
            </a:r>
            <a:r>
              <a:rPr lang="ru-RU" sz="2800" dirty="0" smtClean="0"/>
              <a:t> в которой для каждой пары соседних вершин </a:t>
            </a:r>
            <a:r>
              <a:rPr lang="en-US" sz="2800" b="1" dirty="0" smtClean="0">
                <a:solidFill>
                  <a:srgbClr val="7030A0"/>
                </a:solidFill>
              </a:rPr>
              <a:t>u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en-US" sz="2800" b="1" dirty="0" smtClean="0">
                <a:solidFill>
                  <a:srgbClr val="00B0F0"/>
                </a:solidFill>
              </a:rPr>
              <a:t>v</a:t>
            </a:r>
            <a:r>
              <a:rPr lang="ru-RU" sz="2800" dirty="0" smtClean="0"/>
              <a:t> существует звено </a:t>
            </a:r>
            <a:r>
              <a:rPr lang="en-US" sz="2800" dirty="0" smtClean="0"/>
              <a:t>{</a:t>
            </a:r>
            <a:r>
              <a:rPr lang="en-US" sz="2800" b="1" dirty="0" err="1" smtClean="0">
                <a:solidFill>
                  <a:srgbClr val="7030A0"/>
                </a:solidFill>
              </a:rPr>
              <a:t>u</a:t>
            </a:r>
            <a:r>
              <a:rPr lang="en-US" sz="2800" dirty="0" err="1" smtClean="0"/>
              <a:t>,</a:t>
            </a:r>
            <a:r>
              <a:rPr lang="en-US" sz="2800" b="1" dirty="0" err="1" smtClean="0">
                <a:solidFill>
                  <a:srgbClr val="00B0F0"/>
                </a:solidFill>
              </a:rPr>
              <a:t>v</a:t>
            </a:r>
            <a:r>
              <a:rPr lang="en-US" sz="2800" dirty="0" smtClean="0"/>
              <a:t>}</a:t>
            </a:r>
            <a:r>
              <a:rPr lang="ru-RU" sz="2800" dirty="0" smtClean="0"/>
              <a:t>…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ru-RU" sz="2800" dirty="0"/>
          </a:p>
          <a:p>
            <a:r>
              <a:rPr lang="ru-RU" sz="2800" dirty="0" smtClean="0"/>
              <a:t>Пример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{</a:t>
            </a:r>
            <a:r>
              <a:rPr lang="ru-RU" sz="2800" b="1" dirty="0" smtClean="0">
                <a:solidFill>
                  <a:srgbClr val="FF0000"/>
                </a:solidFill>
              </a:rPr>
              <a:t>1</a:t>
            </a:r>
            <a:r>
              <a:rPr lang="ru-RU" sz="2800" dirty="0" smtClean="0">
                <a:solidFill>
                  <a:srgbClr val="FF0000"/>
                </a:solidFill>
              </a:rPr>
              <a:t>,</a:t>
            </a:r>
            <a:r>
              <a:rPr lang="ru-RU" sz="2800" b="1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3,2</a:t>
            </a:r>
            <a:r>
              <a:rPr lang="en-US" sz="2800" dirty="0" smtClean="0"/>
              <a:t>})</a:t>
            </a:r>
          </a:p>
        </p:txBody>
      </p:sp>
      <p:sp>
        <p:nvSpPr>
          <p:cNvPr id="23" name="Овал 22"/>
          <p:cNvSpPr/>
          <p:nvPr/>
        </p:nvSpPr>
        <p:spPr>
          <a:xfrm>
            <a:off x="3707904" y="407707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539552" y="256490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Прямая со стрелкой 24"/>
          <p:cNvCxnSpPr>
            <a:stCxn id="24" idx="5"/>
            <a:endCxn id="23" idx="1"/>
          </p:cNvCxnSpPr>
          <p:nvPr/>
        </p:nvCxnSpPr>
        <p:spPr>
          <a:xfrm>
            <a:off x="1154179" y="3179531"/>
            <a:ext cx="2659178" cy="100299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7"/>
          <p:cNvCxnSpPr>
            <a:stCxn id="24" idx="3"/>
            <a:endCxn id="23" idx="3"/>
          </p:cNvCxnSpPr>
          <p:nvPr/>
        </p:nvCxnSpPr>
        <p:spPr>
          <a:xfrm rot="16200000" flipH="1">
            <a:off x="1473097" y="2351439"/>
            <a:ext cx="1512168" cy="3168352"/>
          </a:xfrm>
          <a:prstGeom prst="curvedConnector3">
            <a:avLst>
              <a:gd name="adj1" fmla="val 101624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7"/>
          <p:cNvCxnSpPr>
            <a:stCxn id="24" idx="4"/>
            <a:endCxn id="23" idx="2"/>
          </p:cNvCxnSpPr>
          <p:nvPr/>
        </p:nvCxnSpPr>
        <p:spPr>
          <a:xfrm rot="16200000" flipH="1">
            <a:off x="1727684" y="2456892"/>
            <a:ext cx="1152128" cy="2808312"/>
          </a:xfrm>
          <a:prstGeom prst="curvedConnector2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"/>
          <p:cNvSpPr txBox="1">
            <a:spLocks/>
          </p:cNvSpPr>
          <p:nvPr/>
        </p:nvSpPr>
        <p:spPr>
          <a:xfrm>
            <a:off x="3851920" y="41490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3568" y="263691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30" name="Овал 29"/>
          <p:cNvSpPr/>
          <p:nvPr/>
        </p:nvSpPr>
        <p:spPr>
          <a:xfrm>
            <a:off x="827584" y="501317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971600" y="508518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 smtClean="0"/>
          </a:p>
        </p:txBody>
      </p:sp>
      <p:cxnSp>
        <p:nvCxnSpPr>
          <p:cNvPr id="34" name="Shape 27"/>
          <p:cNvCxnSpPr>
            <a:stCxn id="30" idx="6"/>
            <a:endCxn id="23" idx="4"/>
          </p:cNvCxnSpPr>
          <p:nvPr/>
        </p:nvCxnSpPr>
        <p:spPr>
          <a:xfrm flipV="1">
            <a:off x="1547664" y="4797152"/>
            <a:ext cx="2520280" cy="576064"/>
          </a:xfrm>
          <a:prstGeom prst="curvedConnector2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94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/>
              <a:t>НЕориентированный</a:t>
            </a:r>
            <a:r>
              <a:rPr lang="ru-RU" sz="2800" dirty="0"/>
              <a:t> граф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800" b="1" dirty="0" smtClean="0"/>
              <a:t>Цепь</a:t>
            </a:r>
            <a:r>
              <a:rPr lang="ru-RU" sz="2800" dirty="0" smtClean="0"/>
              <a:t> – это последовательность </a:t>
            </a:r>
            <a:r>
              <a:rPr lang="ru-RU" sz="2800" b="1" dirty="0" smtClean="0">
                <a:solidFill>
                  <a:srgbClr val="00B050"/>
                </a:solidFill>
              </a:rPr>
              <a:t>звеньев</a:t>
            </a:r>
            <a:r>
              <a:rPr lang="ru-RU" sz="2800" dirty="0" smtClean="0">
                <a:solidFill>
                  <a:srgbClr val="00B050"/>
                </a:solidFill>
              </a:rPr>
              <a:t> </a:t>
            </a:r>
            <a:r>
              <a:rPr lang="ru-RU" sz="2800" dirty="0" smtClean="0"/>
              <a:t>в которой каждая пара соседних звеньев имеет ровно одну общую вершину…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ru-RU" sz="2800" dirty="0"/>
          </a:p>
          <a:p>
            <a:r>
              <a:rPr lang="ru-RU" sz="2800" dirty="0" smtClean="0"/>
              <a:t>Пример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 smtClean="0"/>
              <a:t>({</a:t>
            </a:r>
            <a:r>
              <a:rPr lang="ru-RU" sz="2800" dirty="0" smtClean="0"/>
              <a:t>1,</a:t>
            </a:r>
            <a:r>
              <a:rPr lang="ru-RU" sz="2800" b="1" dirty="0" smtClean="0">
                <a:solidFill>
                  <a:srgbClr val="7030A0"/>
                </a:solidFill>
              </a:rPr>
              <a:t>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b="1" dirty="0" smtClean="0">
                <a:solidFill>
                  <a:srgbClr val="7030A0"/>
                </a:solidFill>
              </a:rPr>
              <a:t>3</a:t>
            </a:r>
            <a:r>
              <a:rPr lang="ru-RU" sz="2800" dirty="0" smtClean="0"/>
              <a:t>,</a:t>
            </a:r>
            <a:r>
              <a:rPr lang="ru-RU" sz="2800" b="1" dirty="0" smtClean="0">
                <a:solidFill>
                  <a:srgbClr val="00B0F0"/>
                </a:solidFill>
              </a:rPr>
              <a:t>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4,</a:t>
            </a:r>
            <a:r>
              <a:rPr lang="ru-RU" sz="2800" b="1" dirty="0" smtClean="0">
                <a:solidFill>
                  <a:srgbClr val="00B0F0"/>
                </a:solidFill>
              </a:rPr>
              <a:t>2</a:t>
            </a:r>
            <a:r>
              <a:rPr lang="en-US" sz="2800" dirty="0" smtClean="0"/>
              <a:t>})</a:t>
            </a:r>
          </a:p>
        </p:txBody>
      </p:sp>
      <p:sp>
        <p:nvSpPr>
          <p:cNvPr id="33" name="Овал 32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6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48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14404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1133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908720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708920"/>
            <a:ext cx="12763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5013176"/>
            <a:ext cx="10096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2204864"/>
            <a:ext cx="10287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5229200"/>
            <a:ext cx="10096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856" y="404664"/>
            <a:ext cx="10763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1484784"/>
            <a:ext cx="11334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4208" y="5157192"/>
            <a:ext cx="10191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35696" y="3573016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20272" y="3764260"/>
            <a:ext cx="10953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/>
              <a:t>НЕориентированный</a:t>
            </a:r>
            <a:r>
              <a:rPr lang="ru-RU" sz="2800" dirty="0"/>
              <a:t> граф</a:t>
            </a:r>
          </a:p>
        </p:txBody>
      </p:sp>
      <p:sp>
        <p:nvSpPr>
          <p:cNvPr id="33" name="Овал 32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V="1">
            <a:off x="1475656" y="3861048"/>
            <a:ext cx="936104" cy="50405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6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48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3707904" y="1484784"/>
            <a:ext cx="5436096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800" b="1" dirty="0"/>
              <a:t>Цепь</a:t>
            </a:r>
            <a:r>
              <a:rPr lang="ru-RU" sz="2800" dirty="0"/>
              <a:t> – это последовательность </a:t>
            </a:r>
            <a:r>
              <a:rPr lang="ru-RU" sz="2800" b="1" dirty="0">
                <a:solidFill>
                  <a:srgbClr val="00B050"/>
                </a:solidFill>
              </a:rPr>
              <a:t>звеньев</a:t>
            </a:r>
            <a:r>
              <a:rPr lang="ru-RU" sz="2800" dirty="0"/>
              <a:t> в которой каждая пара соседних звеньев имеет ровно одну общую вершину </a:t>
            </a:r>
            <a:r>
              <a:rPr lang="ru-RU" sz="2800" dirty="0">
                <a:solidFill>
                  <a:srgbClr val="FF0000"/>
                </a:solidFill>
              </a:rPr>
              <a:t>…</a:t>
            </a:r>
            <a:endParaRPr lang="ru-RU" sz="2800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ru-RU" sz="2800" dirty="0"/>
          </a:p>
          <a:p>
            <a:r>
              <a:rPr lang="ru-RU" sz="2800" dirty="0" smtClean="0"/>
              <a:t>Пример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 smtClean="0"/>
              <a:t>({</a:t>
            </a:r>
            <a:r>
              <a:rPr lang="ru-RU" sz="2800" dirty="0" smtClean="0"/>
              <a:t>1,</a:t>
            </a:r>
            <a:r>
              <a:rPr lang="ru-RU" sz="2800" b="1" dirty="0" smtClean="0">
                <a:solidFill>
                  <a:srgbClr val="FF0000"/>
                </a:solidFill>
              </a:rPr>
              <a:t>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b="1" dirty="0" smtClean="0">
                <a:solidFill>
                  <a:srgbClr val="FF0000"/>
                </a:solidFill>
              </a:rPr>
              <a:t>3</a:t>
            </a:r>
            <a:r>
              <a:rPr lang="ru-RU" sz="2800" dirty="0" smtClean="0"/>
              <a:t>,2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4,</a:t>
            </a:r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r>
              <a:rPr lang="en-US" sz="2800" dirty="0" smtClean="0"/>
              <a:t>})</a:t>
            </a:r>
            <a:endParaRPr lang="ru-RU" sz="2800" dirty="0" smtClean="0"/>
          </a:p>
        </p:txBody>
      </p:sp>
      <p:sp>
        <p:nvSpPr>
          <p:cNvPr id="16" name="Овал 15"/>
          <p:cNvSpPr/>
          <p:nvPr/>
        </p:nvSpPr>
        <p:spPr>
          <a:xfrm>
            <a:off x="2699792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1331640" y="4720362"/>
            <a:ext cx="133065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Заголовок 1"/>
          <p:cNvSpPr txBox="1">
            <a:spLocks/>
          </p:cNvSpPr>
          <p:nvPr/>
        </p:nvSpPr>
        <p:spPr>
          <a:xfrm>
            <a:off x="2843808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/>
              <a:t>5</a:t>
            </a:r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98323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/>
              <a:t>НЕориентированный</a:t>
            </a:r>
            <a:r>
              <a:rPr lang="ru-RU" sz="2800" dirty="0"/>
              <a:t> граф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800" b="1" dirty="0"/>
              <a:t>Цепь</a:t>
            </a:r>
            <a:r>
              <a:rPr lang="ru-RU" sz="2800" dirty="0"/>
              <a:t> – это последовательность </a:t>
            </a:r>
            <a:r>
              <a:rPr lang="ru-RU" sz="2800" dirty="0">
                <a:solidFill>
                  <a:srgbClr val="00B050"/>
                </a:solidFill>
              </a:rPr>
              <a:t>звеньев </a:t>
            </a:r>
            <a:r>
              <a:rPr lang="ru-RU" sz="2800" dirty="0"/>
              <a:t>в которой каждая пара соседних </a:t>
            </a:r>
            <a:r>
              <a:rPr lang="ru-RU" sz="2800" dirty="0">
                <a:solidFill>
                  <a:srgbClr val="00B050"/>
                </a:solidFill>
              </a:rPr>
              <a:t>звеньев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/>
              <a:t>имеет ровно одну общую вершину </a:t>
            </a:r>
            <a:r>
              <a:rPr lang="ru-RU" sz="2800" dirty="0" smtClean="0"/>
              <a:t>и</a:t>
            </a:r>
          </a:p>
          <a:p>
            <a:endParaRPr lang="en-US" sz="2800" dirty="0" smtClean="0"/>
          </a:p>
          <a:p>
            <a:r>
              <a:rPr lang="ru-RU" sz="2800" dirty="0" smtClean="0"/>
              <a:t>общая вершина у </a:t>
            </a:r>
            <a:r>
              <a:rPr lang="ru-RU" sz="2800" dirty="0" smtClean="0">
                <a:solidFill>
                  <a:srgbClr val="00B050"/>
                </a:solidFill>
              </a:rPr>
              <a:t>звена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ru-RU" sz="2800" dirty="0" smtClean="0"/>
              <a:t>с </a:t>
            </a:r>
            <a:r>
              <a:rPr lang="ru-RU" sz="2800" dirty="0" smtClean="0">
                <a:solidFill>
                  <a:srgbClr val="00B050"/>
                </a:solidFill>
              </a:rPr>
              <a:t>звеном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 smtClean="0"/>
              <a:t>i-1 </a:t>
            </a:r>
            <a:r>
              <a:rPr lang="ru-RU" sz="2800" dirty="0" smtClean="0"/>
              <a:t>отличается от общей вершины </a:t>
            </a:r>
            <a:r>
              <a:rPr lang="ru-RU" sz="2800" dirty="0" smtClean="0">
                <a:solidFill>
                  <a:srgbClr val="00B050"/>
                </a:solidFill>
              </a:rPr>
              <a:t>звена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ru-RU" sz="2800" dirty="0" smtClean="0"/>
              <a:t>с </a:t>
            </a:r>
            <a:r>
              <a:rPr lang="ru-RU" sz="2800" dirty="0" smtClean="0">
                <a:solidFill>
                  <a:srgbClr val="00B050"/>
                </a:solidFill>
              </a:rPr>
              <a:t>звеном </a:t>
            </a:r>
            <a:r>
              <a:rPr lang="en-US" sz="2800" dirty="0" smtClean="0"/>
              <a:t>i+1</a:t>
            </a:r>
            <a:r>
              <a:rPr lang="ru-RU" sz="2800" dirty="0" smtClean="0"/>
              <a:t> </a:t>
            </a:r>
            <a:r>
              <a:rPr lang="en-US" sz="2800" dirty="0" smtClean="0"/>
              <a:t>(</a:t>
            </a:r>
            <a:r>
              <a:rPr lang="ru-RU" sz="2800" dirty="0" smtClean="0"/>
              <a:t>для всех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ru-RU" sz="2800" dirty="0" smtClean="0"/>
              <a:t>кроме первой и последней</a:t>
            </a:r>
            <a:r>
              <a:rPr lang="en-US" sz="2800" dirty="0" smtClean="0"/>
              <a:t>)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ru-RU" sz="2800" dirty="0"/>
          </a:p>
          <a:p>
            <a:r>
              <a:rPr lang="ru-RU" sz="2800" dirty="0" smtClean="0"/>
              <a:t>Пример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 smtClean="0"/>
              <a:t>({</a:t>
            </a:r>
            <a:r>
              <a:rPr lang="ru-RU" sz="2800" dirty="0" smtClean="0"/>
              <a:t>1,</a:t>
            </a:r>
            <a:r>
              <a:rPr lang="ru-RU" sz="2800" b="1" dirty="0" smtClean="0">
                <a:solidFill>
                  <a:srgbClr val="7030A0"/>
                </a:solidFill>
              </a:rPr>
              <a:t>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b="1" dirty="0" smtClean="0">
                <a:solidFill>
                  <a:srgbClr val="7030A0"/>
                </a:solidFill>
              </a:rPr>
              <a:t>3</a:t>
            </a:r>
            <a:r>
              <a:rPr lang="ru-RU" sz="2800" dirty="0" smtClean="0"/>
              <a:t>,</a:t>
            </a:r>
            <a:r>
              <a:rPr lang="ru-RU" sz="2800" b="1" dirty="0" smtClean="0">
                <a:solidFill>
                  <a:srgbClr val="00B0F0"/>
                </a:solidFill>
              </a:rPr>
              <a:t>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4,</a:t>
            </a:r>
            <a:r>
              <a:rPr lang="ru-RU" sz="2800" b="1" dirty="0" smtClean="0">
                <a:solidFill>
                  <a:srgbClr val="00B0F0"/>
                </a:solidFill>
              </a:rPr>
              <a:t>2</a:t>
            </a:r>
            <a:r>
              <a:rPr lang="en-US" sz="2800" dirty="0" smtClean="0"/>
              <a:t>})</a:t>
            </a:r>
          </a:p>
        </p:txBody>
      </p:sp>
      <p:sp>
        <p:nvSpPr>
          <p:cNvPr id="33" name="Овал 32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6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48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7915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/>
              <a:t>НЕориентированный</a:t>
            </a:r>
            <a:r>
              <a:rPr lang="ru-RU" sz="2800" dirty="0"/>
              <a:t> граф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800" b="1" dirty="0"/>
              <a:t>Цепь</a:t>
            </a:r>
            <a:r>
              <a:rPr lang="ru-RU" sz="2800" dirty="0"/>
              <a:t> – это последовательность </a:t>
            </a:r>
            <a:r>
              <a:rPr lang="ru-RU" sz="2800" dirty="0" smtClean="0">
                <a:solidFill>
                  <a:srgbClr val="00B050"/>
                </a:solidFill>
              </a:rPr>
              <a:t>ребер </a:t>
            </a:r>
            <a:r>
              <a:rPr lang="ru-RU" sz="2800" dirty="0"/>
              <a:t>в которой каждая пара соседних </a:t>
            </a:r>
            <a:r>
              <a:rPr lang="ru-RU" sz="2800" dirty="0" smtClean="0">
                <a:solidFill>
                  <a:srgbClr val="00B050"/>
                </a:solidFill>
              </a:rPr>
              <a:t>ребер </a:t>
            </a:r>
            <a:r>
              <a:rPr lang="ru-RU" sz="2800" dirty="0"/>
              <a:t>имеет ровно одну общую вершину </a:t>
            </a:r>
            <a:r>
              <a:rPr lang="ru-RU" sz="2800" dirty="0" smtClean="0"/>
              <a:t>и</a:t>
            </a:r>
          </a:p>
          <a:p>
            <a:endParaRPr lang="en-US" sz="2800" dirty="0" smtClean="0"/>
          </a:p>
          <a:p>
            <a:r>
              <a:rPr lang="ru-RU" sz="2800" dirty="0" smtClean="0"/>
              <a:t>общая вершина у </a:t>
            </a:r>
            <a:r>
              <a:rPr lang="ru-RU" sz="2800" dirty="0" smtClean="0">
                <a:solidFill>
                  <a:srgbClr val="00B050"/>
                </a:solidFill>
              </a:rPr>
              <a:t>ребра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ru-RU" sz="2800" dirty="0" smtClean="0"/>
              <a:t>с </a:t>
            </a:r>
            <a:r>
              <a:rPr lang="ru-RU" sz="2800" dirty="0" smtClean="0">
                <a:solidFill>
                  <a:srgbClr val="00B050"/>
                </a:solidFill>
              </a:rPr>
              <a:t>ребром </a:t>
            </a:r>
            <a:r>
              <a:rPr lang="en-US" sz="2800" dirty="0" smtClean="0"/>
              <a:t>i-1 </a:t>
            </a:r>
            <a:r>
              <a:rPr lang="ru-RU" sz="2800" dirty="0" smtClean="0"/>
              <a:t>отличается от общей вершины </a:t>
            </a:r>
            <a:r>
              <a:rPr lang="ru-RU" sz="2800" dirty="0" smtClean="0">
                <a:solidFill>
                  <a:srgbClr val="00B050"/>
                </a:solidFill>
              </a:rPr>
              <a:t>ребра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ru-RU" sz="2800" dirty="0" smtClean="0"/>
              <a:t>с </a:t>
            </a:r>
            <a:r>
              <a:rPr lang="ru-RU" sz="2800" dirty="0" smtClean="0">
                <a:solidFill>
                  <a:srgbClr val="00B050"/>
                </a:solidFill>
              </a:rPr>
              <a:t>ребром </a:t>
            </a:r>
            <a:r>
              <a:rPr lang="en-US" sz="2800" dirty="0" smtClean="0"/>
              <a:t>i+1</a:t>
            </a:r>
            <a:r>
              <a:rPr lang="ru-RU" sz="2800" dirty="0" smtClean="0"/>
              <a:t> </a:t>
            </a:r>
            <a:r>
              <a:rPr lang="en-US" sz="2800" dirty="0" smtClean="0"/>
              <a:t>(</a:t>
            </a:r>
            <a:r>
              <a:rPr lang="ru-RU" sz="2800" dirty="0" smtClean="0"/>
              <a:t>для всех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ru-RU" sz="2800" dirty="0" smtClean="0"/>
              <a:t>кроме первой и последней</a:t>
            </a:r>
            <a:r>
              <a:rPr lang="en-US" sz="2800" dirty="0" smtClean="0"/>
              <a:t>)</a:t>
            </a:r>
            <a:endParaRPr lang="en-US" sz="2800" dirty="0"/>
          </a:p>
          <a:p>
            <a:endParaRPr lang="en-US" sz="2800" dirty="0" smtClean="0"/>
          </a:p>
          <a:p>
            <a:endParaRPr lang="ru-RU" sz="2800" dirty="0"/>
          </a:p>
          <a:p>
            <a:r>
              <a:rPr lang="ru-RU" sz="2800" dirty="0" smtClean="0"/>
              <a:t>Пример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 smtClean="0"/>
              <a:t>({</a:t>
            </a:r>
            <a:r>
              <a:rPr lang="ru-RU" sz="2800" dirty="0" smtClean="0"/>
              <a:t>1,</a:t>
            </a:r>
            <a:r>
              <a:rPr lang="ru-RU" sz="2800" b="1" dirty="0" smtClean="0">
                <a:solidFill>
                  <a:srgbClr val="7030A0"/>
                </a:solidFill>
              </a:rPr>
              <a:t>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b="1" dirty="0" smtClean="0">
                <a:solidFill>
                  <a:srgbClr val="7030A0"/>
                </a:solidFill>
              </a:rPr>
              <a:t>3</a:t>
            </a:r>
            <a:r>
              <a:rPr lang="ru-RU" sz="2800" dirty="0" smtClean="0"/>
              <a:t>,</a:t>
            </a:r>
            <a:r>
              <a:rPr lang="ru-RU" sz="2800" b="1" dirty="0" smtClean="0">
                <a:solidFill>
                  <a:srgbClr val="00B0F0"/>
                </a:solidFill>
              </a:rPr>
              <a:t>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4,</a:t>
            </a:r>
            <a:r>
              <a:rPr lang="ru-RU" sz="2800" b="1" dirty="0" smtClean="0">
                <a:solidFill>
                  <a:srgbClr val="00B0F0"/>
                </a:solidFill>
              </a:rPr>
              <a:t>2</a:t>
            </a:r>
            <a:r>
              <a:rPr lang="en-US" sz="2800" dirty="0" smtClean="0"/>
              <a:t>})</a:t>
            </a:r>
          </a:p>
        </p:txBody>
      </p:sp>
      <p:sp>
        <p:nvSpPr>
          <p:cNvPr id="33" name="Овал 32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6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48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49529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/>
              <a:t>НЕориентированный</a:t>
            </a:r>
            <a:r>
              <a:rPr lang="ru-RU" sz="2800" dirty="0"/>
              <a:t> граф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Цикл</a:t>
            </a:r>
            <a:r>
              <a:rPr lang="ru-RU" sz="2800" dirty="0" smtClean="0"/>
              <a:t> – это замкнутая простая цепь.</a:t>
            </a:r>
            <a:endParaRPr lang="ru-RU" sz="2800" dirty="0"/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endParaRPr lang="en-US" sz="2800" dirty="0"/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endParaRPr lang="en-US" sz="2800" dirty="0"/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endParaRPr lang="en-US" sz="2800" dirty="0"/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endParaRPr lang="en-US" sz="2800" dirty="0"/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endParaRPr lang="en-US" sz="2800" dirty="0"/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 smtClean="0"/>
              <a:t>({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3,2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2,1</a:t>
            </a:r>
            <a:r>
              <a:rPr lang="en-US" sz="2800" dirty="0" smtClean="0"/>
              <a:t>})</a:t>
            </a:r>
            <a:endParaRPr lang="ru-RU" sz="28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123728" y="3461284"/>
            <a:ext cx="6660232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	</a:t>
            </a:r>
            <a:r>
              <a:rPr lang="ru-RU" sz="2800" b="1" dirty="0" smtClean="0"/>
              <a:t>Простая цепь</a:t>
            </a:r>
            <a:r>
              <a:rPr lang="ru-RU" sz="2800" dirty="0" smtClean="0"/>
              <a:t> – это цепь каждое </a:t>
            </a:r>
            <a:r>
              <a:rPr lang="ru-RU" sz="2800" dirty="0"/>
              <a:t>звено которой </a:t>
            </a:r>
            <a:r>
              <a:rPr lang="ru-RU" sz="2800" dirty="0" smtClean="0"/>
              <a:t>содержится </a:t>
            </a:r>
            <a:r>
              <a:rPr lang="ru-RU" sz="2800" dirty="0"/>
              <a:t>только </a:t>
            </a:r>
            <a:r>
              <a:rPr lang="ru-RU" sz="2800" dirty="0" smtClean="0"/>
              <a:t>один раз.</a:t>
            </a:r>
          </a:p>
        </p:txBody>
      </p:sp>
    </p:spTree>
    <p:extLst>
      <p:ext uri="{BB962C8B-B14F-4D97-AF65-F5344CB8AC3E}">
        <p14:creationId xmlns:p14="http://schemas.microsoft.com/office/powerpoint/2010/main" val="40738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/>
              <a:t>НЕориентированный</a:t>
            </a:r>
            <a:r>
              <a:rPr lang="ru-RU" sz="2800" dirty="0"/>
              <a:t> граф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b="1" dirty="0"/>
              <a:t>Простая </a:t>
            </a:r>
            <a:r>
              <a:rPr lang="ru-RU" sz="2800" b="1" dirty="0" smtClean="0"/>
              <a:t>цепь</a:t>
            </a:r>
            <a:r>
              <a:rPr lang="en-US" sz="2800" b="1" dirty="0" smtClean="0"/>
              <a:t>/</a:t>
            </a:r>
            <a:r>
              <a:rPr lang="ru-RU" sz="2800" b="1" dirty="0" smtClean="0"/>
              <a:t>цикл</a:t>
            </a:r>
            <a:r>
              <a:rPr lang="ru-RU" sz="2800" dirty="0" smtClean="0"/>
              <a:t> </a:t>
            </a:r>
            <a:r>
              <a:rPr lang="ru-RU" sz="2800" dirty="0"/>
              <a:t>– это </a:t>
            </a:r>
            <a:r>
              <a:rPr lang="ru-RU" sz="2800" dirty="0" smtClean="0"/>
              <a:t>цепь</a:t>
            </a:r>
            <a:r>
              <a:rPr lang="en-US" sz="2800" dirty="0" smtClean="0"/>
              <a:t>/</a:t>
            </a:r>
            <a:r>
              <a:rPr lang="ru-RU" sz="2800" dirty="0" smtClean="0"/>
              <a:t>цикл </a:t>
            </a:r>
            <a:r>
              <a:rPr lang="ru-RU" sz="2800" dirty="0" smtClean="0"/>
              <a:t>в звеньях которой </a:t>
            </a:r>
            <a:r>
              <a:rPr lang="ru-RU" sz="2800" dirty="0"/>
              <a:t>каждая </a:t>
            </a:r>
            <a:r>
              <a:rPr lang="ru-RU" sz="2800" b="1" dirty="0">
                <a:solidFill>
                  <a:srgbClr val="7030A0"/>
                </a:solidFill>
              </a:rPr>
              <a:t>вершина</a:t>
            </a:r>
            <a:r>
              <a:rPr lang="ru-RU" sz="2800" dirty="0"/>
              <a:t> </a:t>
            </a:r>
            <a:r>
              <a:rPr lang="ru-RU" sz="2800" dirty="0" smtClean="0"/>
              <a:t>присутствует не более </a:t>
            </a:r>
            <a:r>
              <a:rPr lang="ru-RU" sz="2800" b="1" dirty="0" smtClean="0">
                <a:solidFill>
                  <a:srgbClr val="7030A0"/>
                </a:solidFill>
              </a:rPr>
              <a:t>двух</a:t>
            </a:r>
            <a:r>
              <a:rPr lang="ru-RU" sz="2800" dirty="0" smtClean="0">
                <a:solidFill>
                  <a:srgbClr val="7030A0"/>
                </a:solidFill>
              </a:rPr>
              <a:t> </a:t>
            </a:r>
            <a:r>
              <a:rPr lang="ru-RU" sz="2800" dirty="0" smtClean="0"/>
              <a:t>раз.</a:t>
            </a:r>
            <a:endParaRPr lang="ru-RU" sz="2800" dirty="0"/>
          </a:p>
          <a:p>
            <a:pPr marL="514350" lvl="0" indent="-514350">
              <a:spcBef>
                <a:spcPct val="0"/>
              </a:spcBef>
            </a:pPr>
            <a:endParaRPr lang="ru-RU" sz="2800" dirty="0"/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endParaRPr lang="ru-RU" sz="2800" dirty="0" smtClean="0">
              <a:solidFill>
                <a:srgbClr val="7030A0"/>
              </a:solidFill>
            </a:endParaRPr>
          </a:p>
          <a:p>
            <a:pPr marL="514350" lvl="0" indent="-514350">
              <a:spcBef>
                <a:spcPct val="0"/>
              </a:spcBef>
            </a:pPr>
            <a:endParaRPr lang="en-US" sz="2800" dirty="0">
              <a:solidFill>
                <a:srgbClr val="7030A0"/>
              </a:solidFill>
            </a:endParaRPr>
          </a:p>
          <a:p>
            <a:pPr marL="514350" lvl="0" indent="-514350">
              <a:spcBef>
                <a:spcPct val="0"/>
              </a:spcBef>
            </a:pPr>
            <a:endParaRPr lang="en-US" sz="2800" dirty="0"/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endParaRPr lang="en-US" sz="2800" dirty="0"/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endParaRPr lang="en-US" sz="2800" dirty="0"/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 smtClean="0"/>
              <a:t>({</a:t>
            </a:r>
            <a:r>
              <a:rPr lang="ru-RU" sz="2800" dirty="0" smtClean="0"/>
              <a:t>1,</a:t>
            </a:r>
            <a:r>
              <a:rPr lang="en-US" sz="2800" b="1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3,</a:t>
            </a:r>
            <a:r>
              <a:rPr lang="ru-RU" sz="2800" b="1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{3,4}, {</a:t>
            </a:r>
            <a:r>
              <a:rPr lang="ru-RU" sz="2800" b="1" dirty="0" smtClean="0">
                <a:solidFill>
                  <a:srgbClr val="FF0000"/>
                </a:solidFill>
              </a:rPr>
              <a:t>2</a:t>
            </a:r>
            <a:r>
              <a:rPr lang="ru-RU" sz="2800" dirty="0" smtClean="0"/>
              <a:t>,</a:t>
            </a:r>
            <a:r>
              <a:rPr lang="en-US" sz="2800" dirty="0" smtClean="0"/>
              <a:t>4}, {</a:t>
            </a:r>
            <a:r>
              <a:rPr lang="en-US" sz="2800" b="1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/>
              <a:t>,5})</a:t>
            </a:r>
            <a:endParaRPr lang="ru-RU" sz="28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741711" y="263691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2397895" y="227687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25687" y="47971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533799" y="270892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957735" y="3501008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1245767" y="3212976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59967" y="270892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3</a:t>
            </a:r>
            <a:endParaRPr lang="ru-RU" sz="2800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16151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41711" y="486916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/>
              <a:t>4</a:t>
            </a:r>
            <a:endParaRPr lang="ru-RU" sz="2800" b="1" dirty="0" smtClean="0"/>
          </a:p>
        </p:txBody>
      </p:sp>
      <p:sp>
        <p:nvSpPr>
          <p:cNvPr id="13" name="Овал 12"/>
          <p:cNvSpPr/>
          <p:nvPr/>
        </p:nvSpPr>
        <p:spPr>
          <a:xfrm>
            <a:off x="525687" y="1285617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2256111" y="566124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1327234" y="1656184"/>
            <a:ext cx="1012518" cy="6206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1"/>
          <p:cNvSpPr txBox="1">
            <a:spLocks/>
          </p:cNvSpPr>
          <p:nvPr/>
        </p:nvSpPr>
        <p:spPr>
          <a:xfrm>
            <a:off x="743943" y="135762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474367" y="573325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/>
              <a:t>5</a:t>
            </a:r>
            <a:endParaRPr lang="ru-RU" sz="2800" b="1" dirty="0" smtClean="0"/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2652713" y="3284984"/>
            <a:ext cx="102990" cy="21602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2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/>
              <a:t>НЕориентированный</a:t>
            </a:r>
            <a:r>
              <a:rPr lang="ru-RU" sz="2800" dirty="0"/>
              <a:t> граф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b="1" dirty="0"/>
              <a:t>Простая </a:t>
            </a:r>
            <a:r>
              <a:rPr lang="ru-RU" sz="2800" b="1" dirty="0" smtClean="0"/>
              <a:t>цепь</a:t>
            </a:r>
            <a:r>
              <a:rPr lang="en-US" sz="2800" b="1" dirty="0" smtClean="0"/>
              <a:t>/</a:t>
            </a:r>
            <a:r>
              <a:rPr lang="ru-RU" sz="2800" b="1" dirty="0" smtClean="0"/>
              <a:t>цикл</a:t>
            </a:r>
            <a:r>
              <a:rPr lang="ru-RU" sz="2800" dirty="0" smtClean="0"/>
              <a:t> </a:t>
            </a:r>
            <a:r>
              <a:rPr lang="ru-RU" sz="2800" dirty="0"/>
              <a:t>– это </a:t>
            </a:r>
            <a:r>
              <a:rPr lang="ru-RU" sz="2800" dirty="0" smtClean="0"/>
              <a:t>цепь</a:t>
            </a:r>
            <a:r>
              <a:rPr lang="en-US" sz="2800" dirty="0" smtClean="0"/>
              <a:t>/</a:t>
            </a:r>
            <a:r>
              <a:rPr lang="ru-RU" sz="2800" dirty="0" smtClean="0"/>
              <a:t>цикл </a:t>
            </a:r>
            <a:r>
              <a:rPr lang="ru-RU" sz="2800" dirty="0" smtClean="0"/>
              <a:t>в звеньях которой </a:t>
            </a:r>
            <a:r>
              <a:rPr lang="ru-RU" sz="2800" dirty="0"/>
              <a:t>каждая </a:t>
            </a:r>
            <a:r>
              <a:rPr lang="ru-RU" sz="2800" b="1" dirty="0">
                <a:solidFill>
                  <a:srgbClr val="7030A0"/>
                </a:solidFill>
              </a:rPr>
              <a:t>вершина</a:t>
            </a:r>
            <a:r>
              <a:rPr lang="ru-RU" sz="2800" dirty="0"/>
              <a:t> </a:t>
            </a:r>
            <a:r>
              <a:rPr lang="ru-RU" sz="2800" dirty="0" smtClean="0"/>
              <a:t>присутствует не более </a:t>
            </a:r>
            <a:r>
              <a:rPr lang="ru-RU" sz="2800" b="1" dirty="0" smtClean="0">
                <a:solidFill>
                  <a:srgbClr val="7030A0"/>
                </a:solidFill>
              </a:rPr>
              <a:t>двух</a:t>
            </a:r>
            <a:r>
              <a:rPr lang="ru-RU" sz="2800" dirty="0" smtClean="0"/>
              <a:t> раз.</a:t>
            </a:r>
            <a:endParaRPr lang="ru-RU" sz="2800" dirty="0"/>
          </a:p>
          <a:p>
            <a:pPr marL="514350" lvl="0" indent="-514350">
              <a:spcBef>
                <a:spcPct val="0"/>
              </a:spcBef>
            </a:pPr>
            <a:endParaRPr lang="ru-RU" sz="2800" dirty="0"/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rgbClr val="7030A0"/>
                </a:solidFill>
              </a:rPr>
              <a:t>*</a:t>
            </a:r>
            <a:r>
              <a:rPr lang="ru-RU" sz="2800" dirty="0">
                <a:solidFill>
                  <a:srgbClr val="7030A0"/>
                </a:solidFill>
              </a:rPr>
              <a:t>Н</a:t>
            </a:r>
            <a:r>
              <a:rPr lang="ru-RU" sz="2800" dirty="0" smtClean="0">
                <a:solidFill>
                  <a:srgbClr val="7030A0"/>
                </a:solidFill>
              </a:rPr>
              <a:t>е путать! </a:t>
            </a:r>
            <a:r>
              <a:rPr lang="ru-RU" sz="2800" dirty="0" smtClean="0">
                <a:solidFill>
                  <a:srgbClr val="7030A0"/>
                </a:solidFill>
              </a:rPr>
              <a:t>Именно вершины не должны повторяться, а не ребра.</a:t>
            </a:r>
            <a:endParaRPr lang="en-US" sz="2800" dirty="0">
              <a:solidFill>
                <a:srgbClr val="7030A0"/>
              </a:solidFill>
            </a:endParaRPr>
          </a:p>
          <a:p>
            <a:pPr marL="514350" lvl="0" indent="-514350">
              <a:spcBef>
                <a:spcPct val="0"/>
              </a:spcBef>
            </a:pPr>
            <a:endParaRPr lang="en-US" sz="2800" dirty="0"/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endParaRPr lang="en-US" sz="2800" dirty="0"/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endParaRPr lang="en-US" sz="2800" dirty="0"/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 smtClean="0"/>
              <a:t>({</a:t>
            </a:r>
            <a:r>
              <a:rPr lang="ru-RU" sz="2800" dirty="0" smtClean="0"/>
              <a:t>1,</a:t>
            </a:r>
            <a:r>
              <a:rPr lang="en-US" sz="2800" b="1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3,</a:t>
            </a:r>
            <a:r>
              <a:rPr lang="ru-RU" sz="2800" b="1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{3,4}, {</a:t>
            </a:r>
            <a:r>
              <a:rPr lang="ru-RU" sz="2800" b="1" dirty="0" smtClean="0">
                <a:solidFill>
                  <a:srgbClr val="FF0000"/>
                </a:solidFill>
              </a:rPr>
              <a:t>2</a:t>
            </a:r>
            <a:r>
              <a:rPr lang="ru-RU" sz="2800" dirty="0" smtClean="0"/>
              <a:t>,</a:t>
            </a:r>
            <a:r>
              <a:rPr lang="en-US" sz="2800" dirty="0" smtClean="0"/>
              <a:t>4}, {</a:t>
            </a:r>
            <a:r>
              <a:rPr lang="en-US" sz="2800" b="1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/>
              <a:t>,5})</a:t>
            </a:r>
            <a:endParaRPr lang="ru-RU" sz="28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741711" y="263691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2397895" y="227687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25687" y="47971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533799" y="270892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957735" y="3501008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1245767" y="3212976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59967" y="270892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3</a:t>
            </a:r>
            <a:endParaRPr lang="ru-RU" sz="2800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16151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41711" y="486916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/>
              <a:t>4</a:t>
            </a:r>
            <a:endParaRPr lang="ru-RU" sz="2800" b="1" dirty="0" smtClean="0"/>
          </a:p>
        </p:txBody>
      </p:sp>
      <p:sp>
        <p:nvSpPr>
          <p:cNvPr id="13" name="Овал 12"/>
          <p:cNvSpPr/>
          <p:nvPr/>
        </p:nvSpPr>
        <p:spPr>
          <a:xfrm>
            <a:off x="525687" y="1285617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2256111" y="566124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1327234" y="1656184"/>
            <a:ext cx="1012518" cy="6206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1"/>
          <p:cNvSpPr txBox="1">
            <a:spLocks/>
          </p:cNvSpPr>
          <p:nvPr/>
        </p:nvSpPr>
        <p:spPr>
          <a:xfrm>
            <a:off x="743943" y="135762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474367" y="573325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/>
              <a:t>5</a:t>
            </a:r>
            <a:endParaRPr lang="ru-RU" sz="2800" b="1" dirty="0" smtClean="0"/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2652713" y="3284984"/>
            <a:ext cx="102990" cy="21602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51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/>
              <a:t>НЕориентированный</a:t>
            </a:r>
            <a:r>
              <a:rPr lang="ru-RU" sz="2800" dirty="0"/>
              <a:t> граф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3275856" y="2780928"/>
            <a:ext cx="5652120" cy="36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Пример звена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Пример цепи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 smtClean="0"/>
              <a:t>({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3,2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2,4</a:t>
            </a:r>
            <a:r>
              <a:rPr lang="en-US" sz="2800" dirty="0" smtClean="0"/>
              <a:t>})</a:t>
            </a: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Пример цикла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/>
              <a:t>(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3,2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2,1</a:t>
            </a:r>
            <a:r>
              <a:rPr lang="en-US" sz="2800" dirty="0" smtClean="0"/>
              <a:t>})</a:t>
            </a:r>
            <a:endParaRPr lang="ru-RU" sz="2800" dirty="0" smtClean="0"/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7055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Ориентированный граф</a:t>
            </a:r>
          </a:p>
        </p:txBody>
      </p:sp>
      <p:sp>
        <p:nvSpPr>
          <p:cNvPr id="17" name="Овал 16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995936" y="1484784"/>
            <a:ext cx="5148064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Дуга</a:t>
            </a:r>
            <a:r>
              <a:rPr lang="ru-RU" sz="2800" dirty="0" smtClean="0"/>
              <a:t> – это последовательность из двух вершин.</a:t>
            </a: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ru-RU" sz="2800" dirty="0"/>
              <a:t>(</a:t>
            </a:r>
            <a:r>
              <a:rPr lang="ru-RU" sz="2800" dirty="0" smtClean="0"/>
              <a:t>1,3)</a:t>
            </a:r>
            <a:endParaRPr lang="en-US" sz="2800" dirty="0" smtClean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339752" y="3461284"/>
            <a:ext cx="6804248" cy="1839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400" dirty="0" smtClean="0"/>
              <a:t>Вершины </a:t>
            </a:r>
            <a:r>
              <a:rPr lang="en-US" sz="2400" dirty="0" smtClean="0"/>
              <a:t>1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en-US" sz="2400" dirty="0"/>
              <a:t>2 </a:t>
            </a:r>
            <a:r>
              <a:rPr lang="ru-RU" sz="2400" dirty="0" smtClean="0"/>
              <a:t>называются концами дуги</a:t>
            </a:r>
            <a:r>
              <a:rPr lang="en-US" sz="2400" dirty="0" smtClean="0"/>
              <a:t> </a:t>
            </a:r>
            <a:r>
              <a:rPr lang="en-US" sz="2400" dirty="0"/>
              <a:t>(1,2</a:t>
            </a:r>
            <a:r>
              <a:rPr lang="en-US" sz="2400" dirty="0" smtClean="0"/>
              <a:t>)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514350" lvl="0" indent="-514350">
              <a:spcBef>
                <a:spcPct val="0"/>
              </a:spcBef>
            </a:pPr>
            <a:endParaRPr lang="en-US" sz="2400" dirty="0"/>
          </a:p>
          <a:p>
            <a:pPr marL="514350" lvl="0" indent="-514350">
              <a:spcBef>
                <a:spcPct val="0"/>
              </a:spcBef>
            </a:pPr>
            <a:r>
              <a:rPr lang="ru-RU" sz="2400" dirty="0" smtClean="0"/>
              <a:t>Вершина </a:t>
            </a:r>
            <a:r>
              <a:rPr lang="en-US" sz="2400" dirty="0" smtClean="0"/>
              <a:t>1 </a:t>
            </a:r>
            <a:r>
              <a:rPr lang="ru-RU" sz="2400" dirty="0" smtClean="0"/>
              <a:t>называется началом дуги, а 2 концом дуги.</a:t>
            </a:r>
          </a:p>
        </p:txBody>
      </p:sp>
    </p:spTree>
    <p:extLst>
      <p:ext uri="{BB962C8B-B14F-4D97-AF65-F5344CB8AC3E}">
        <p14:creationId xmlns:p14="http://schemas.microsoft.com/office/powerpoint/2010/main" val="318758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Ориентированный граф</a:t>
            </a:r>
          </a:p>
        </p:txBody>
      </p:sp>
      <p:sp>
        <p:nvSpPr>
          <p:cNvPr id="33" name="Овал 32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6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48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995936" y="1484784"/>
            <a:ext cx="5148064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Путь</a:t>
            </a:r>
            <a:r>
              <a:rPr lang="ru-RU" sz="2800" dirty="0" smtClean="0"/>
              <a:t> – это последовательность дуг такая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что для любых двух подряд идущих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выполняется, что начало следующей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является концом предыдущей.</a:t>
            </a:r>
          </a:p>
          <a:p>
            <a:pPr marL="514350" lvl="0" indent="-514350">
              <a:spcBef>
                <a:spcPct val="0"/>
              </a:spcBef>
            </a:pPr>
            <a:endParaRPr lang="ru-RU" sz="2800" dirty="0"/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  <a:p>
            <a:pPr marL="514350" lvl="0" indent="-514350">
              <a:spcBef>
                <a:spcPct val="0"/>
              </a:spcBef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indent="-514350">
              <a:spcBef>
                <a:spcPct val="0"/>
              </a:spcBef>
            </a:pPr>
            <a:endParaRPr lang="ru-RU" sz="2800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 smtClean="0"/>
              <a:t>(</a:t>
            </a:r>
            <a:r>
              <a:rPr lang="ru-RU" sz="2800" dirty="0" smtClean="0"/>
              <a:t>(</a:t>
            </a:r>
            <a:r>
              <a:rPr lang="ru-RU" sz="2800" dirty="0"/>
              <a:t>1,3), (3,2), (2,4</a:t>
            </a:r>
            <a:r>
              <a:rPr lang="ru-RU" sz="2800" dirty="0" smtClean="0"/>
              <a:t>)</a:t>
            </a:r>
            <a:r>
              <a:rPr lang="en-US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07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Ориентированный граф</a:t>
            </a:r>
          </a:p>
        </p:txBody>
      </p:sp>
      <p:sp>
        <p:nvSpPr>
          <p:cNvPr id="17" name="Овал 16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051720" y="4941168"/>
            <a:ext cx="6660232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	</a:t>
            </a:r>
            <a:r>
              <a:rPr lang="ru-RU" sz="2800" b="1" dirty="0" smtClean="0"/>
              <a:t>Простой путь</a:t>
            </a:r>
            <a:r>
              <a:rPr lang="ru-RU" sz="2800" dirty="0" smtClean="0"/>
              <a:t> – это путь каждая дуга которого присутствует не более одного раза.</a:t>
            </a: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3995936" y="1484784"/>
            <a:ext cx="5148064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Контур</a:t>
            </a:r>
            <a:r>
              <a:rPr lang="en-US" sz="2800" dirty="0" smtClean="0"/>
              <a:t> </a:t>
            </a:r>
            <a:r>
              <a:rPr lang="ru-RU" sz="2800" dirty="0" smtClean="0"/>
              <a:t>– это простой замкнутый путь</a:t>
            </a:r>
            <a:r>
              <a:rPr lang="en-US" sz="2800" dirty="0" smtClean="0"/>
              <a:t>.</a:t>
            </a:r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:</a:t>
            </a:r>
            <a:r>
              <a:rPr lang="ru-RU" sz="2800" dirty="0" smtClean="0"/>
              <a:t> (</a:t>
            </a:r>
            <a:r>
              <a:rPr lang="ru-RU" sz="2800" dirty="0"/>
              <a:t>(1,3), (3,2), (2,1))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815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1133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908720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708920"/>
            <a:ext cx="12763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5013176"/>
            <a:ext cx="10096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2204864"/>
            <a:ext cx="10287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5229200"/>
            <a:ext cx="10096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856" y="404664"/>
            <a:ext cx="10763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1484784"/>
            <a:ext cx="11334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4208" y="5157192"/>
            <a:ext cx="10191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35696" y="3573016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20272" y="3764260"/>
            <a:ext cx="10953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Прямая со стрелкой 16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Заголовок 1"/>
          <p:cNvSpPr txBox="1">
            <a:spLocks/>
          </p:cNvSpPr>
          <p:nvPr/>
        </p:nvSpPr>
        <p:spPr>
          <a:xfrm>
            <a:off x="4499992" y="0"/>
            <a:ext cx="464400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Брат показывает на сестру?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Ориентированный граф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275856" y="4149080"/>
            <a:ext cx="5652120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Пример дуги</a:t>
            </a:r>
            <a:r>
              <a:rPr lang="en-US" sz="2800" dirty="0" smtClean="0"/>
              <a:t>:</a:t>
            </a:r>
            <a:r>
              <a:rPr lang="ru-RU" sz="2800" dirty="0" smtClean="0"/>
              <a:t> (1,3)</a:t>
            </a: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Пример пути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 smtClean="0"/>
              <a:t>(</a:t>
            </a:r>
            <a:r>
              <a:rPr lang="ru-RU" sz="2800" dirty="0" smtClean="0"/>
              <a:t>(1,3), (3,2), (2,4))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Пример контура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 smtClean="0"/>
              <a:t>(</a:t>
            </a:r>
            <a:r>
              <a:rPr lang="ru-RU" sz="2800" dirty="0" smtClean="0"/>
              <a:t>(1,3), (3,2), (2,1))</a:t>
            </a:r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285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Ориентированный граф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259632" y="2348880"/>
            <a:ext cx="1296144" cy="18722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995936" y="1484784"/>
            <a:ext cx="4536504" cy="3744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Есть цикл </a:t>
            </a:r>
            <a:r>
              <a:rPr lang="en-US" sz="2800" dirty="0" smtClean="0"/>
              <a:t>((2,1),(1,3),(2,3))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Нет контура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8458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2481262"/>
            <a:ext cx="52101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0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Степень вершины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62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-2738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</a:t>
            </a:r>
            <a:endParaRPr lang="ru-RU" sz="2800" b="1" dirty="0" smtClean="0"/>
          </a:p>
        </p:txBody>
      </p:sp>
      <p:sp>
        <p:nvSpPr>
          <p:cNvPr id="4" name="Овал 3"/>
          <p:cNvSpPr/>
          <p:nvPr/>
        </p:nvSpPr>
        <p:spPr>
          <a:xfrm>
            <a:off x="111561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77180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84380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267744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0770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3131840" y="2492896"/>
            <a:ext cx="0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77180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133387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99005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98782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411760" y="551723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8" name="Овал 27"/>
          <p:cNvSpPr/>
          <p:nvPr/>
        </p:nvSpPr>
        <p:spPr>
          <a:xfrm>
            <a:off x="1043608" y="35730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261864" y="364502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3635896" y="1196752"/>
            <a:ext cx="5184576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– количество инцидентных ребер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-2738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</a:t>
            </a:r>
            <a:endParaRPr lang="ru-RU" sz="2800" b="1" dirty="0" smtClean="0"/>
          </a:p>
        </p:txBody>
      </p:sp>
      <p:sp>
        <p:nvSpPr>
          <p:cNvPr id="4" name="Овал 3"/>
          <p:cNvSpPr/>
          <p:nvPr/>
        </p:nvSpPr>
        <p:spPr>
          <a:xfrm>
            <a:off x="111561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77180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84380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267744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0770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3131840" y="2492896"/>
            <a:ext cx="0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77180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133387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99005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98782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411760" y="551723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4464496" y="3573016"/>
            <a:ext cx="3995936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1 = 1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Степень вершины 2 = 2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3 = 0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4 = 2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5 = 1</a:t>
            </a:r>
            <a:endParaRPr lang="en-US" sz="2800" dirty="0" smtClean="0"/>
          </a:p>
        </p:txBody>
      </p:sp>
      <p:sp>
        <p:nvSpPr>
          <p:cNvPr id="28" name="Овал 27"/>
          <p:cNvSpPr/>
          <p:nvPr/>
        </p:nvSpPr>
        <p:spPr>
          <a:xfrm>
            <a:off x="1043608" y="35730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261864" y="364502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3635896" y="1196752"/>
            <a:ext cx="5184576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– количество инцидентных ребер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356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-2738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</a:t>
            </a:r>
            <a:endParaRPr lang="ru-RU" sz="2800" b="1" dirty="0" smtClean="0"/>
          </a:p>
        </p:txBody>
      </p:sp>
      <p:sp>
        <p:nvSpPr>
          <p:cNvPr id="4" name="Овал 3"/>
          <p:cNvSpPr/>
          <p:nvPr/>
        </p:nvSpPr>
        <p:spPr>
          <a:xfrm>
            <a:off x="111561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77180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84380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267744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0770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3131840" y="2492896"/>
            <a:ext cx="0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77180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133387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99005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98782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411760" y="551723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8" name="Овал 27"/>
          <p:cNvSpPr/>
          <p:nvPr/>
        </p:nvSpPr>
        <p:spPr>
          <a:xfrm>
            <a:off x="1043608" y="35730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261864" y="364502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3635896" y="1196752"/>
            <a:ext cx="5508104" cy="5661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: </a:t>
            </a:r>
            <a:r>
              <a:rPr lang="ru-RU" sz="2800" dirty="0" smtClean="0"/>
              <a:t>вершина </a:t>
            </a:r>
            <a:r>
              <a:rPr lang="en-US" sz="2800" dirty="0" smtClean="0"/>
              <a:t>3</a:t>
            </a:r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3707904" y="2286531"/>
            <a:ext cx="5222304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400" b="1" dirty="0" smtClean="0"/>
              <a:t>Изолированная вершина</a:t>
            </a:r>
            <a:r>
              <a:rPr lang="ru-RU" sz="2400" dirty="0" smtClean="0"/>
              <a:t> – это вершина степень которой равна 0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(о рукопожатиях)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924945"/>
            <a:ext cx="9144000" cy="1224136"/>
          </a:xfrm>
        </p:spPr>
        <p:txBody>
          <a:bodyPr>
            <a:normAutofit/>
          </a:bodyPr>
          <a:lstStyle/>
          <a:p>
            <a:pPr marL="0" lvl="0" indent="0" algn="ctr">
              <a:spcBef>
                <a:spcPct val="0"/>
              </a:spcBef>
              <a:buNone/>
            </a:pPr>
            <a:r>
              <a:rPr lang="ru-RU" sz="3000" dirty="0"/>
              <a:t>Сумма степеней всех вершин = 2 * количество ребер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348801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924944"/>
            <a:ext cx="9144000" cy="1800199"/>
          </a:xfrm>
        </p:spPr>
        <p:txBody>
          <a:bodyPr>
            <a:normAutofit fontScale="92500" lnSpcReduction="10000"/>
          </a:bodyPr>
          <a:lstStyle/>
          <a:p>
            <a:pPr marL="0" lvl="0" indent="0" algn="ctr">
              <a:spcBef>
                <a:spcPct val="0"/>
              </a:spcBef>
              <a:buNone/>
            </a:pPr>
            <a:r>
              <a:rPr lang="ru-RU" dirty="0" smtClean="0"/>
              <a:t>В городе маленький имеется 15 телефонов</a:t>
            </a:r>
            <a:r>
              <a:rPr lang="en-US" dirty="0" smtClean="0"/>
              <a:t>.</a:t>
            </a:r>
            <a:endParaRPr lang="ru-RU" dirty="0" smtClean="0"/>
          </a:p>
          <a:p>
            <a:pPr marL="0" lvl="0" indent="0" algn="ctr">
              <a:spcBef>
                <a:spcPct val="0"/>
              </a:spcBef>
              <a:buNone/>
            </a:pPr>
            <a:endParaRPr lang="ru-RU" dirty="0" smtClean="0"/>
          </a:p>
          <a:p>
            <a:pPr marL="0" lvl="0" indent="0" algn="ctr">
              <a:spcBef>
                <a:spcPct val="0"/>
              </a:spcBef>
              <a:buNone/>
            </a:pPr>
            <a:r>
              <a:rPr lang="ru-RU" dirty="0" smtClean="0"/>
              <a:t>Могут ли они быть связанны друг с другом, притом что каждый соединен ровно с 5-ю другими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345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Представления графов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5473824" y="0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Дети = вершины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19464" y="3068960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-      геометрический граф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5004048" y="270892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5004048" y="270892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9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Матрица смежности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5004048" y="270892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9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Матрица смежности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771800" y="4941168"/>
            <a:ext cx="63722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Список смежности</a:t>
            </a: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4499992" y="2852936"/>
            <a:ext cx="4256856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1:	3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2:	1, 4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3:	2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4:	5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5: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771800" y="4941168"/>
            <a:ext cx="63722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/>
              <a:t>Список смежности</a:t>
            </a: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4499992" y="2852936"/>
            <a:ext cx="4256856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1:	</a:t>
            </a:r>
            <a:r>
              <a:rPr lang="en-US" sz="2800" b="1" dirty="0" smtClean="0"/>
              <a:t>2, 3</a:t>
            </a:r>
            <a:endParaRPr lang="ru-RU" sz="2800" b="1" dirty="0" smtClean="0"/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2:	1, </a:t>
            </a:r>
            <a:r>
              <a:rPr lang="en-US" sz="2800" b="1" dirty="0" smtClean="0"/>
              <a:t>3, 4</a:t>
            </a:r>
            <a:endParaRPr lang="ru-RU" sz="2800" b="1" dirty="0" smtClean="0"/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3:	</a:t>
            </a:r>
            <a:r>
              <a:rPr lang="en-US" sz="2800" b="1" dirty="0" smtClean="0"/>
              <a:t>1, </a:t>
            </a:r>
            <a:r>
              <a:rPr lang="ru-RU" sz="2800" b="1" dirty="0" smtClean="0"/>
              <a:t>2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4:	</a:t>
            </a:r>
            <a:r>
              <a:rPr lang="en-US" sz="2800" b="1" dirty="0" smtClean="0"/>
              <a:t>2, </a:t>
            </a:r>
            <a:r>
              <a:rPr lang="ru-RU" sz="2800" b="1" dirty="0" smtClean="0"/>
              <a:t>5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5:</a:t>
            </a:r>
            <a:r>
              <a:rPr lang="en-US" sz="2800" b="1" dirty="0" smtClean="0"/>
              <a:t>   4</a:t>
            </a:r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62606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Список дуг</a:t>
            </a: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3563888" y="3212976"/>
            <a:ext cx="558011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3600" b="1" dirty="0" smtClean="0">
                <a:solidFill>
                  <a:srgbClr val="0070C0"/>
                </a:solidFill>
              </a:rPr>
              <a:t>(1,3), (3,2), (2,1), (2,4), (4,5)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Список звеньев</a:t>
            </a: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3203848" y="3212976"/>
            <a:ext cx="59401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3600" b="1" dirty="0" smtClean="0">
                <a:solidFill>
                  <a:srgbClr val="0070C0"/>
                </a:solidFill>
              </a:rPr>
              <a:t>{</a:t>
            </a:r>
            <a:r>
              <a:rPr lang="ru-RU" sz="3600" b="1" dirty="0" smtClean="0">
                <a:solidFill>
                  <a:srgbClr val="0070C0"/>
                </a:solidFill>
              </a:rPr>
              <a:t>1,3</a:t>
            </a:r>
            <a:r>
              <a:rPr lang="en-US" sz="3600" b="1" dirty="0" smtClean="0">
                <a:solidFill>
                  <a:srgbClr val="0070C0"/>
                </a:solidFill>
              </a:rPr>
              <a:t>}</a:t>
            </a:r>
            <a:r>
              <a:rPr lang="ru-RU" sz="3600" b="1" dirty="0" smtClean="0">
                <a:solidFill>
                  <a:srgbClr val="0070C0"/>
                </a:solidFill>
              </a:rPr>
              <a:t>, </a:t>
            </a:r>
            <a:r>
              <a:rPr lang="en-US" sz="3600" b="1" dirty="0" smtClean="0">
                <a:solidFill>
                  <a:srgbClr val="0070C0"/>
                </a:solidFill>
              </a:rPr>
              <a:t>{</a:t>
            </a:r>
            <a:r>
              <a:rPr lang="ru-RU" sz="3600" b="1" dirty="0" smtClean="0">
                <a:solidFill>
                  <a:srgbClr val="0070C0"/>
                </a:solidFill>
              </a:rPr>
              <a:t>3,2</a:t>
            </a:r>
            <a:r>
              <a:rPr lang="en-US" sz="3600" b="1" dirty="0" smtClean="0">
                <a:solidFill>
                  <a:srgbClr val="0070C0"/>
                </a:solidFill>
              </a:rPr>
              <a:t>}</a:t>
            </a:r>
            <a:r>
              <a:rPr lang="ru-RU" sz="3600" b="1" dirty="0" smtClean="0">
                <a:solidFill>
                  <a:srgbClr val="0070C0"/>
                </a:solidFill>
              </a:rPr>
              <a:t>, </a:t>
            </a:r>
            <a:r>
              <a:rPr lang="en-US" sz="3600" b="1" dirty="0">
                <a:solidFill>
                  <a:srgbClr val="0070C0"/>
                </a:solidFill>
              </a:rPr>
              <a:t>{</a:t>
            </a:r>
            <a:r>
              <a:rPr lang="ru-RU" sz="3600" b="1" dirty="0" smtClean="0">
                <a:solidFill>
                  <a:srgbClr val="0070C0"/>
                </a:solidFill>
              </a:rPr>
              <a:t>2,1</a:t>
            </a:r>
            <a:r>
              <a:rPr lang="en-US" sz="3600" b="1" dirty="0" smtClean="0">
                <a:solidFill>
                  <a:srgbClr val="0070C0"/>
                </a:solidFill>
              </a:rPr>
              <a:t>}</a:t>
            </a:r>
            <a:r>
              <a:rPr lang="ru-RU" sz="3600" b="1" dirty="0" smtClean="0">
                <a:solidFill>
                  <a:srgbClr val="0070C0"/>
                </a:solidFill>
              </a:rPr>
              <a:t>, </a:t>
            </a:r>
            <a:r>
              <a:rPr lang="en-US" sz="3600" b="1" dirty="0" smtClean="0">
                <a:solidFill>
                  <a:srgbClr val="0070C0"/>
                </a:solidFill>
              </a:rPr>
              <a:t>{</a:t>
            </a:r>
            <a:r>
              <a:rPr lang="ru-RU" sz="3600" b="1" dirty="0" smtClean="0">
                <a:solidFill>
                  <a:srgbClr val="0070C0"/>
                </a:solidFill>
              </a:rPr>
              <a:t>2,4</a:t>
            </a:r>
            <a:r>
              <a:rPr lang="en-US" sz="3600" b="1" dirty="0" smtClean="0">
                <a:solidFill>
                  <a:srgbClr val="0070C0"/>
                </a:solidFill>
              </a:rPr>
              <a:t>}</a:t>
            </a:r>
            <a:r>
              <a:rPr lang="ru-RU" sz="3600" b="1" dirty="0" smtClean="0">
                <a:solidFill>
                  <a:srgbClr val="0070C0"/>
                </a:solidFill>
              </a:rPr>
              <a:t>, </a:t>
            </a:r>
            <a:r>
              <a:rPr lang="en-US" sz="3600" b="1" dirty="0" smtClean="0">
                <a:solidFill>
                  <a:srgbClr val="0070C0"/>
                </a:solidFill>
              </a:rPr>
              <a:t>{</a:t>
            </a:r>
            <a:r>
              <a:rPr lang="ru-RU" sz="3600" b="1" dirty="0" smtClean="0">
                <a:solidFill>
                  <a:srgbClr val="0070C0"/>
                </a:solidFill>
              </a:rPr>
              <a:t>4,5</a:t>
            </a:r>
            <a:r>
              <a:rPr lang="en-US" sz="3600" b="1" dirty="0" smtClean="0">
                <a:solidFill>
                  <a:srgbClr val="0070C0"/>
                </a:solidFill>
              </a:rPr>
              <a:t>}</a:t>
            </a:r>
            <a:endParaRPr lang="ru-RU" sz="36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1835696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1547664" y="29969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539552" y="30689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2987824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2627784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4319464" y="3068960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-      взвешенный граф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5004048" y="270892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9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Матрица весов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1835696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1547664" y="29969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539552" y="30689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2987824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2627784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Заголовок 1"/>
          <p:cNvSpPr txBox="1">
            <a:spLocks/>
          </p:cNvSpPr>
          <p:nvPr/>
        </p:nvSpPr>
        <p:spPr>
          <a:xfrm>
            <a:off x="5473824" y="0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Дети = вершины</a:t>
            </a:r>
          </a:p>
        </p:txBody>
      </p:sp>
      <p:sp>
        <p:nvSpPr>
          <p:cNvPr id="59" name="Заголовок 1"/>
          <p:cNvSpPr txBox="1">
            <a:spLocks/>
          </p:cNvSpPr>
          <p:nvPr/>
        </p:nvSpPr>
        <p:spPr>
          <a:xfrm>
            <a:off x="-36512" y="5877272"/>
            <a:ext cx="5832648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Сопоставление сестер = ребра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771800" y="4941168"/>
            <a:ext cx="63722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Список смежности взвешенного графа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1835696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1547664" y="29969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539552" y="30689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2987824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2627784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4419600" y="2780928"/>
            <a:ext cx="4256856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1:	(3,2)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2:	(1,1), (4,1)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3:	(2,3)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4:	(5,2)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5: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707904" y="4941168"/>
            <a:ext cx="49685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b="1" dirty="0" smtClean="0"/>
              <a:t>Список дуг взвешенного графа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3563888" y="3212976"/>
            <a:ext cx="558011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3600" b="1" dirty="0" smtClean="0">
                <a:solidFill>
                  <a:srgbClr val="0070C0"/>
                </a:solidFill>
              </a:rPr>
              <a:t>(1,3,2), (3,2,3), (2,1,1), (2,4,1), (4,5,2)</a:t>
            </a:r>
          </a:p>
        </p:txBody>
      </p:sp>
      <p:sp>
        <p:nvSpPr>
          <p:cNvPr id="21" name="Овал 20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1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1835696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1547664" y="29969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539552" y="30689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2987824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52" name="Заголовок 1"/>
          <p:cNvSpPr txBox="1">
            <a:spLocks/>
          </p:cNvSpPr>
          <p:nvPr/>
        </p:nvSpPr>
        <p:spPr>
          <a:xfrm>
            <a:off x="2627784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Связность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Компоненты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259632" y="2348880"/>
            <a:ext cx="1296144" cy="18722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2987824" y="4221088"/>
            <a:ext cx="576064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796408" y="3212976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012432" y="328498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49" name="Овал 48"/>
          <p:cNvSpPr/>
          <p:nvPr/>
        </p:nvSpPr>
        <p:spPr>
          <a:xfrm>
            <a:off x="3635896" y="378904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3851920" y="38610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52" name="Прямая со стрелкой 51"/>
          <p:cNvCxnSpPr/>
          <p:nvPr/>
        </p:nvCxnSpPr>
        <p:spPr>
          <a:xfrm flipH="1" flipV="1">
            <a:off x="4355977" y="4365104"/>
            <a:ext cx="288031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6804248" y="515719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Заголовок 1"/>
          <p:cNvSpPr txBox="1">
            <a:spLocks/>
          </p:cNvSpPr>
          <p:nvPr/>
        </p:nvSpPr>
        <p:spPr>
          <a:xfrm>
            <a:off x="7020272" y="52292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5508104" y="5301208"/>
            <a:ext cx="1224136" cy="1440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>
                <a:solidFill>
                  <a:srgbClr val="00B050"/>
                </a:solidFill>
              </a:rPr>
              <a:t>Сколько компонент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>
                <a:solidFill>
                  <a:srgbClr val="00B050"/>
                </a:solidFill>
              </a:rPr>
              <a:t>связности в графе</a:t>
            </a:r>
            <a:r>
              <a:rPr lang="en-US" sz="2800" b="1" dirty="0" smtClean="0">
                <a:solidFill>
                  <a:srgbClr val="00B05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Компоненты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259632" y="2348880"/>
            <a:ext cx="1296144" cy="18722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148064" y="2852936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 smtClean="0"/>
              <a:t>Изолированная вершина</a:t>
            </a:r>
            <a:endParaRPr lang="en-US" sz="2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2987824" y="4221088"/>
            <a:ext cx="576064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796408" y="3212976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012432" y="328498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 связности 3</a:t>
            </a:r>
            <a:endParaRPr lang="en-US" sz="2800" dirty="0" smtClean="0"/>
          </a:p>
        </p:txBody>
      </p:sp>
      <p:sp>
        <p:nvSpPr>
          <p:cNvPr id="49" name="Овал 48"/>
          <p:cNvSpPr/>
          <p:nvPr/>
        </p:nvSpPr>
        <p:spPr>
          <a:xfrm>
            <a:off x="3635896" y="378904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3851920" y="38610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52" name="Прямая со стрелкой 51"/>
          <p:cNvCxnSpPr/>
          <p:nvPr/>
        </p:nvCxnSpPr>
        <p:spPr>
          <a:xfrm flipH="1" flipV="1">
            <a:off x="4355977" y="4365104"/>
            <a:ext cx="288031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6804248" y="515719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7020272" y="52292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5508104" y="5301208"/>
            <a:ext cx="1224136" cy="1440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Компоненты сильной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187624" y="2348880"/>
            <a:ext cx="1296144" cy="1728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403648" y="4653136"/>
            <a:ext cx="72008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275856" y="5157192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/>
          <p:cNvSpPr txBox="1">
            <a:spLocks/>
          </p:cNvSpPr>
          <p:nvPr/>
        </p:nvSpPr>
        <p:spPr>
          <a:xfrm>
            <a:off x="3995936" y="1484784"/>
            <a:ext cx="4968552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>
                <a:solidFill>
                  <a:srgbClr val="00B050"/>
                </a:solidFill>
              </a:rPr>
              <a:t>Сколько </a:t>
            </a:r>
            <a:r>
              <a:rPr lang="ru-RU" sz="2800" b="1" dirty="0" smtClean="0">
                <a:solidFill>
                  <a:srgbClr val="00B050"/>
                </a:solidFill>
              </a:rPr>
              <a:t>компонент сильной</a:t>
            </a:r>
            <a:endParaRPr lang="ru-RU" sz="2800" b="1" dirty="0">
              <a:solidFill>
                <a:srgbClr val="00B050"/>
              </a:solidFill>
            </a:endParaRPr>
          </a:p>
          <a:p>
            <a:pPr marL="514350" lvl="0" indent="-514350" algn="ctr">
              <a:spcBef>
                <a:spcPct val="0"/>
              </a:spcBef>
            </a:pPr>
            <a:r>
              <a:rPr lang="ru-RU" sz="2800" b="1" dirty="0">
                <a:solidFill>
                  <a:srgbClr val="00B050"/>
                </a:solidFill>
              </a:rPr>
              <a:t>связности в графе</a:t>
            </a:r>
            <a:r>
              <a:rPr lang="en-US" sz="2800" b="1" dirty="0">
                <a:solidFill>
                  <a:srgbClr val="00B050"/>
                </a:solidFill>
              </a:rPr>
              <a:t>?</a:t>
            </a:r>
          </a:p>
        </p:txBody>
      </p:sp>
      <p:sp>
        <p:nvSpPr>
          <p:cNvPr id="33" name="Овал 32"/>
          <p:cNvSpPr/>
          <p:nvPr/>
        </p:nvSpPr>
        <p:spPr>
          <a:xfrm>
            <a:off x="6804248" y="479715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7020272" y="486916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5436096" y="5085184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4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Компоненты сильной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187624" y="2348880"/>
            <a:ext cx="1296144" cy="1728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403648" y="4653136"/>
            <a:ext cx="72008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275856" y="5157192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 сильной связности 5</a:t>
            </a:r>
            <a:endParaRPr lang="en-US" sz="2800" dirty="0" smtClean="0"/>
          </a:p>
        </p:txBody>
      </p:sp>
      <p:sp>
        <p:nvSpPr>
          <p:cNvPr id="33" name="Овал 32"/>
          <p:cNvSpPr/>
          <p:nvPr/>
        </p:nvSpPr>
        <p:spPr>
          <a:xfrm>
            <a:off x="6804248" y="4797152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7020272" y="486916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5436096" y="5085184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/>
          <p:cNvSpPr/>
          <p:nvPr/>
        </p:nvSpPr>
        <p:spPr>
          <a:xfrm>
            <a:off x="2123728" y="3861048"/>
            <a:ext cx="3384376" cy="292494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Фактор-граф по компонентам сильной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187624" y="2348880"/>
            <a:ext cx="1296144" cy="1728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403648" y="4653136"/>
            <a:ext cx="72008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275856" y="5157192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/>
          <p:cNvSpPr txBox="1">
            <a:spLocks/>
          </p:cNvSpPr>
          <p:nvPr/>
        </p:nvSpPr>
        <p:spPr>
          <a:xfrm>
            <a:off x="2843808" y="1484784"/>
            <a:ext cx="6300192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b="1" dirty="0" smtClean="0"/>
              <a:t>	Фактор-граф </a:t>
            </a:r>
            <a:r>
              <a:rPr lang="ru-RU" sz="2000" b="1" dirty="0"/>
              <a:t>по компонентам сильной связности</a:t>
            </a:r>
            <a:r>
              <a:rPr lang="ru-RU" sz="2000" dirty="0"/>
              <a:t> (конденсация графа) – это граф, вершинами которого являются компоненты сильной связности исходного графа, а </a:t>
            </a:r>
            <a:r>
              <a:rPr lang="ru-RU" sz="2000" dirty="0" smtClean="0"/>
              <a:t>дугой </a:t>
            </a:r>
            <a:r>
              <a:rPr lang="ru-RU" sz="2000" dirty="0"/>
              <a:t>соединены </a:t>
            </a:r>
            <a:r>
              <a:rPr lang="en-US" sz="2000" dirty="0"/>
              <a:t>u</a:t>
            </a:r>
            <a:r>
              <a:rPr lang="ru-RU" sz="2000" dirty="0"/>
              <a:t> и </a:t>
            </a:r>
            <a:r>
              <a:rPr lang="en-US" sz="2000" dirty="0"/>
              <a:t>v</a:t>
            </a:r>
            <a:r>
              <a:rPr lang="ru-RU" sz="2000" dirty="0"/>
              <a:t>, если существует u’∈</a:t>
            </a:r>
            <a:r>
              <a:rPr lang="en-US" sz="2000" dirty="0"/>
              <a:t>u </a:t>
            </a:r>
            <a:r>
              <a:rPr lang="ru-RU" sz="2000" dirty="0"/>
              <a:t>и </a:t>
            </a:r>
            <a:r>
              <a:rPr lang="en-US" sz="2000" dirty="0"/>
              <a:t>v</a:t>
            </a:r>
            <a:r>
              <a:rPr lang="ru-RU" sz="2000" dirty="0"/>
              <a:t>’∈</a:t>
            </a:r>
            <a:r>
              <a:rPr lang="en-US" sz="2000" dirty="0"/>
              <a:t>v</a:t>
            </a:r>
            <a:r>
              <a:rPr lang="ru-RU" sz="2000" dirty="0"/>
              <a:t>, такие что имеется дуга (</a:t>
            </a:r>
            <a:r>
              <a:rPr lang="en-US" sz="2000" dirty="0"/>
              <a:t>u</a:t>
            </a:r>
            <a:r>
              <a:rPr lang="ru-RU" sz="2000" dirty="0"/>
              <a:t>’, </a:t>
            </a:r>
            <a:r>
              <a:rPr lang="en-US" sz="2000" dirty="0"/>
              <a:t>v</a:t>
            </a:r>
            <a:r>
              <a:rPr lang="ru-RU" sz="2000" dirty="0"/>
              <a:t>’) исходного графа.</a:t>
            </a:r>
            <a:endParaRPr lang="en-US" sz="2000" dirty="0" smtClean="0"/>
          </a:p>
        </p:txBody>
      </p:sp>
      <p:sp>
        <p:nvSpPr>
          <p:cNvPr id="33" name="Овал 32"/>
          <p:cNvSpPr/>
          <p:nvPr/>
        </p:nvSpPr>
        <p:spPr>
          <a:xfrm>
            <a:off x="6804248" y="4797152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7020272" y="486916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5580112" y="5085184"/>
            <a:ext cx="1080120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Заголовок 1"/>
          <p:cNvSpPr txBox="1">
            <a:spLocks/>
          </p:cNvSpPr>
          <p:nvPr/>
        </p:nvSpPr>
        <p:spPr>
          <a:xfrm>
            <a:off x="3419872" y="4077072"/>
            <a:ext cx="93610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456</a:t>
            </a:r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7420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/>
              <a:t>В фактор-графе нет контуров</a:t>
            </a:r>
          </a:p>
          <a:p>
            <a:pPr marL="0" lvl="0" indent="0" algn="ctr">
              <a:buNone/>
            </a:pPr>
            <a:endParaRPr lang="ru-RU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20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/>
          <p:cNvSpPr/>
          <p:nvPr/>
        </p:nvSpPr>
        <p:spPr>
          <a:xfrm>
            <a:off x="2123728" y="3861048"/>
            <a:ext cx="3384376" cy="292494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 фактор-графе нет контуров</a:t>
            </a:r>
            <a:endParaRPr lang="ru-RU" sz="2800" b="1" dirty="0" smtClean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187624" y="2348880"/>
            <a:ext cx="1296144" cy="1728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403648" y="4653136"/>
            <a:ext cx="72008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275856" y="5157192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6804248" y="4797152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7020272" y="486916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>
            <a:stCxn id="19" idx="6"/>
          </p:cNvCxnSpPr>
          <p:nvPr/>
        </p:nvCxnSpPr>
        <p:spPr>
          <a:xfrm flipV="1">
            <a:off x="5364088" y="5157192"/>
            <a:ext cx="1296144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Заголовок 1"/>
          <p:cNvSpPr txBox="1">
            <a:spLocks/>
          </p:cNvSpPr>
          <p:nvPr/>
        </p:nvSpPr>
        <p:spPr>
          <a:xfrm>
            <a:off x="3419872" y="4077072"/>
            <a:ext cx="93610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456</a:t>
            </a:r>
            <a:endParaRPr lang="ru-RU" sz="2800" b="1" dirty="0" smtClean="0"/>
          </a:p>
        </p:txBody>
      </p:sp>
      <p:cxnSp>
        <p:nvCxnSpPr>
          <p:cNvPr id="35" name="Прямая со стрелкой 34"/>
          <p:cNvCxnSpPr>
            <a:endCxn id="23" idx="6"/>
          </p:cNvCxnSpPr>
          <p:nvPr/>
        </p:nvCxnSpPr>
        <p:spPr>
          <a:xfrm flipH="1">
            <a:off x="4139952" y="5589240"/>
            <a:ext cx="2664296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H="1" flipV="1">
            <a:off x="5508104" y="5517232"/>
            <a:ext cx="936104" cy="9361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>
            <a:off x="5508104" y="5373216"/>
            <a:ext cx="648072" cy="9361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5580112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563888" y="5486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1115616" y="184482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  <a:endParaRPr lang="ru-RU" sz="2800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3203848" y="242088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5364088" y="314096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7308304" y="17728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123728" y="3789040"/>
            <a:ext cx="504056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10</a:t>
            </a:r>
            <a:endParaRPr lang="ru-RU" sz="2800" b="1" dirty="0" smtClean="0"/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1331640" y="5445224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11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3923928" y="52292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6660232" y="53732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7380312" y="407707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cxnSp>
        <p:nvCxnSpPr>
          <p:cNvPr id="28" name="Прямая со стрелкой 27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Заголовок 1"/>
          <p:cNvSpPr txBox="1">
            <a:spLocks/>
          </p:cNvSpPr>
          <p:nvPr/>
        </p:nvSpPr>
        <p:spPr>
          <a:xfrm>
            <a:off x="5473824" y="0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Дети = вершины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-36512" y="5877272"/>
            <a:ext cx="5832648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Сопоставление сестер = ребра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924944"/>
            <a:ext cx="9144000" cy="2664296"/>
          </a:xfrm>
        </p:spPr>
        <p:txBody>
          <a:bodyPr>
            <a:normAutofit fontScale="85000" lnSpcReduction="20000"/>
          </a:bodyPr>
          <a:lstStyle/>
          <a:p>
            <a:pPr marL="0" lvl="0" indent="0" algn="ctr">
              <a:spcBef>
                <a:spcPct val="0"/>
              </a:spcBef>
              <a:buNone/>
            </a:pPr>
            <a:r>
              <a:rPr lang="ru-RU" dirty="0" smtClean="0"/>
              <a:t>В некотором королевстве города соединены авиалиниями</a:t>
            </a:r>
            <a:r>
              <a:rPr lang="en-US" dirty="0" smtClean="0"/>
              <a:t>.</a:t>
            </a:r>
            <a:endParaRPr lang="ru-RU" dirty="0" smtClean="0"/>
          </a:p>
          <a:p>
            <a:pPr marL="0" lvl="0" indent="0" algn="ctr">
              <a:spcBef>
                <a:spcPct val="0"/>
              </a:spcBef>
              <a:buNone/>
            </a:pPr>
            <a:endParaRPr lang="ru-RU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ru-RU" dirty="0" smtClean="0"/>
              <a:t>Столица связана 101 авиалинией</a:t>
            </a:r>
            <a:r>
              <a:rPr lang="en-US" dirty="0" smtClean="0"/>
              <a:t>, </a:t>
            </a:r>
            <a:r>
              <a:rPr lang="ru-RU" dirty="0" smtClean="0"/>
              <a:t>город Дальний связан </a:t>
            </a:r>
            <a:r>
              <a:rPr lang="en-US" dirty="0" smtClean="0"/>
              <a:t>1</a:t>
            </a:r>
            <a:r>
              <a:rPr lang="ru-RU" dirty="0" smtClean="0"/>
              <a:t> авиалинией</a:t>
            </a:r>
            <a:r>
              <a:rPr lang="en-US" dirty="0" smtClean="0"/>
              <a:t>, </a:t>
            </a:r>
            <a:r>
              <a:rPr lang="ru-RU" dirty="0" smtClean="0"/>
              <a:t>а все остальные связаны </a:t>
            </a:r>
            <a:r>
              <a:rPr lang="en-US" dirty="0" smtClean="0"/>
              <a:t>20 </a:t>
            </a:r>
            <a:r>
              <a:rPr lang="ru-RU" dirty="0" smtClean="0"/>
              <a:t>авиалиниями</a:t>
            </a:r>
            <a:r>
              <a:rPr lang="en-US" dirty="0" smtClean="0"/>
              <a:t>.</a:t>
            </a:r>
            <a:endParaRPr lang="ru-RU" dirty="0" smtClean="0"/>
          </a:p>
          <a:p>
            <a:pPr marL="0" lvl="0" indent="0" algn="ctr">
              <a:spcBef>
                <a:spcPct val="0"/>
              </a:spcBef>
              <a:buNone/>
            </a:pPr>
            <a:endParaRPr lang="ru-RU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ru-RU" dirty="0" smtClean="0"/>
              <a:t>Докажите что из столицы можно долететь до города Дальний (возможно с пересадками)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736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Деревья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Дерево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Заголовок 1"/>
          <p:cNvSpPr txBox="1">
            <a:spLocks/>
          </p:cNvSpPr>
          <p:nvPr/>
        </p:nvSpPr>
        <p:spPr>
          <a:xfrm>
            <a:off x="4860032" y="4005064"/>
            <a:ext cx="400432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Дерево</a:t>
            </a:r>
            <a:r>
              <a:rPr lang="ru-RU" sz="2800" dirty="0" smtClean="0"/>
              <a:t> – связный </a:t>
            </a:r>
            <a:r>
              <a:rPr lang="ru-RU" sz="2800" b="1" dirty="0" err="1" smtClean="0">
                <a:solidFill>
                  <a:srgbClr val="FF0000"/>
                </a:solidFill>
              </a:rPr>
              <a:t>НЕориентированный</a:t>
            </a:r>
            <a:r>
              <a:rPr lang="ru-RU" sz="2800" dirty="0" smtClean="0"/>
              <a:t> граф без циклов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Дерево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Заголовок 1"/>
          <p:cNvSpPr txBox="1">
            <a:spLocks/>
          </p:cNvSpPr>
          <p:nvPr/>
        </p:nvSpPr>
        <p:spPr>
          <a:xfrm>
            <a:off x="4860032" y="4005064"/>
            <a:ext cx="400432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Дерево</a:t>
            </a:r>
            <a:r>
              <a:rPr lang="ru-RU" sz="2800" dirty="0" smtClean="0"/>
              <a:t> – связный граф без циклов</a:t>
            </a:r>
          </a:p>
        </p:txBody>
      </p:sp>
    </p:spTree>
    <p:extLst>
      <p:ext uri="{BB962C8B-B14F-4D97-AF65-F5344CB8AC3E}">
        <p14:creationId xmlns:p14="http://schemas.microsoft.com/office/powerpoint/2010/main" val="45330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Дерево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Заголовок 1"/>
          <p:cNvSpPr txBox="1">
            <a:spLocks/>
          </p:cNvSpPr>
          <p:nvPr/>
        </p:nvSpPr>
        <p:spPr>
          <a:xfrm>
            <a:off x="4860032" y="4005064"/>
            <a:ext cx="400432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Лист</a:t>
            </a:r>
            <a:r>
              <a:rPr lang="ru-RU" sz="2800" dirty="0" smtClean="0"/>
              <a:t> – вершина степень которой равна 1</a:t>
            </a:r>
          </a:p>
        </p:txBody>
      </p:sp>
      <p:cxnSp>
        <p:nvCxnSpPr>
          <p:cNvPr id="54" name="Прямая со стрелкой 53"/>
          <p:cNvCxnSpPr/>
          <p:nvPr/>
        </p:nvCxnSpPr>
        <p:spPr>
          <a:xfrm flipV="1">
            <a:off x="1115616" y="4581128"/>
            <a:ext cx="21602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V="1">
            <a:off x="971600" y="2492896"/>
            <a:ext cx="288032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1331640" y="5589240"/>
            <a:ext cx="64807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V="1">
            <a:off x="1403648" y="5661248"/>
            <a:ext cx="252028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Заголовок 1"/>
          <p:cNvSpPr txBox="1">
            <a:spLocks/>
          </p:cNvSpPr>
          <p:nvPr/>
        </p:nvSpPr>
        <p:spPr>
          <a:xfrm>
            <a:off x="0" y="5373216"/>
            <a:ext cx="187220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Лист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Лес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348880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771800" y="2420888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267744" y="4077072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427984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707904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283968" y="4077072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572000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3851920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275856" y="2204864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6948264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6228184" y="37890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6804248" y="2348880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Заголовок 1"/>
          <p:cNvSpPr txBox="1">
            <a:spLocks/>
          </p:cNvSpPr>
          <p:nvPr/>
        </p:nvSpPr>
        <p:spPr>
          <a:xfrm>
            <a:off x="7092280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372200" y="386104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  <a:endParaRPr lang="ru-RU" sz="2800" b="1" dirty="0" smtClean="0"/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4572000" y="4833156"/>
            <a:ext cx="4572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Лес</a:t>
            </a:r>
            <a:r>
              <a:rPr lang="ru-RU" sz="2800" dirty="0" smtClean="0"/>
              <a:t> – это </a:t>
            </a: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ациклический</a:t>
            </a:r>
            <a:r>
              <a:rPr lang="ru-RU" sz="2800" dirty="0" smtClean="0"/>
              <a:t> граф</a:t>
            </a:r>
            <a:endParaRPr lang="ru-RU" sz="2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4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2673" y="3212976"/>
            <a:ext cx="8234127" cy="2913187"/>
          </a:xfrm>
        </p:spPr>
        <p:txBody>
          <a:bodyPr/>
          <a:lstStyle/>
          <a:p>
            <a:pPr marL="0" lvl="0" indent="0" algn="ctr">
              <a:buNone/>
            </a:pPr>
            <a:r>
              <a:rPr lang="ru-RU" dirty="0" smtClean="0"/>
              <a:t>В дереве с более чем одной вершиной существует </a:t>
            </a:r>
            <a:r>
              <a:rPr lang="ru-RU" b="1" dirty="0" smtClean="0"/>
              <a:t>лист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462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</a:t>
            </a:r>
            <a:r>
              <a:rPr lang="ru-RU" sz="2800" dirty="0" smtClean="0"/>
              <a:t>существует </a:t>
            </a:r>
            <a:r>
              <a:rPr lang="ru-RU" sz="2800" dirty="0"/>
              <a:t>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 smtClean="0"/>
              <a:t>Предположим обратное</a:t>
            </a: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93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 smtClean="0"/>
              <a:t>Предположим обратное т.е. не существует ни одного листа.</a:t>
            </a: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6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 smtClean="0"/>
              <a:t>Тогда степень каждой вершины больше либо равна 2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1209932" y="400709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1919460" y="3603609"/>
            <a:ext cx="716240" cy="4034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3555455" y="5587045"/>
            <a:ext cx="2288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Степень вершины </a:t>
            </a:r>
            <a:r>
              <a:rPr lang="en-US" dirty="0" smtClean="0"/>
              <a:t>= 3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484277" y="5592449"/>
            <a:ext cx="2288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Степень вершины </a:t>
            </a:r>
            <a:r>
              <a:rPr lang="en-US" dirty="0" smtClean="0"/>
              <a:t>= 2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3995936" y="404560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4788024" y="4607149"/>
            <a:ext cx="846846" cy="13937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705464" y="3642124"/>
            <a:ext cx="716240" cy="4034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4847909" y="4171964"/>
            <a:ext cx="791709" cy="15240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2052099" y="4068688"/>
            <a:ext cx="791709" cy="15240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6136287" y="5587045"/>
            <a:ext cx="2288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Степень вершины </a:t>
            </a:r>
            <a:r>
              <a:rPr lang="en-US" dirty="0" smtClean="0"/>
              <a:t>&gt; 2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6576768" y="404560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7368856" y="4607149"/>
            <a:ext cx="846846" cy="13937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7286296" y="3642124"/>
            <a:ext cx="716240" cy="4034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7620597" y="4045609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1133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908720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708920"/>
            <a:ext cx="12763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5013176"/>
            <a:ext cx="10096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2204864"/>
            <a:ext cx="10287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5229200"/>
            <a:ext cx="10096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856" y="404664"/>
            <a:ext cx="10763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1484784"/>
            <a:ext cx="11334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4208" y="5157192"/>
            <a:ext cx="10191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35696" y="3573016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20272" y="3764260"/>
            <a:ext cx="10953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Прямая со стрелкой 13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30" idx="2"/>
          </p:cNvCxnSpPr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3995936" y="1772816"/>
            <a:ext cx="1224136" cy="57606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 flipV="1">
            <a:off x="6156176" y="3645024"/>
            <a:ext cx="864096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1979712" y="3717032"/>
            <a:ext cx="3096344" cy="165618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1979712" y="2276872"/>
            <a:ext cx="1008112" cy="21602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3491880" y="1412776"/>
            <a:ext cx="0" cy="72008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2771800" y="3212976"/>
            <a:ext cx="432048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Заголовок 1"/>
          <p:cNvSpPr txBox="1">
            <a:spLocks/>
          </p:cNvSpPr>
          <p:nvPr/>
        </p:nvSpPr>
        <p:spPr>
          <a:xfrm>
            <a:off x="4427984" y="0"/>
            <a:ext cx="47160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Кто с кем дружит?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 smtClean="0"/>
              <a:t>Докажем что в таком графе существует цикл</a:t>
            </a:r>
            <a:r>
              <a:rPr lang="en-US" sz="2000" dirty="0" smtClean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722100" y="436713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3431628" y="3963649"/>
            <a:ext cx="716240" cy="4034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4860032" y="4165391"/>
            <a:ext cx="72008" cy="56178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4211960" y="33569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572000" y="4854323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3431628" y="5066156"/>
            <a:ext cx="1068364" cy="14820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47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dirty="0"/>
              <a:t>The contrary proof</a:t>
            </a:r>
            <a:endParaRPr lang="ru-RU" sz="2800" b="1" dirty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Докажем что в таком графе существует цикл</a:t>
            </a:r>
            <a:r>
              <a:rPr lang="en-US" sz="2000" dirty="0" smtClean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 smtClean="0"/>
              <a:t>Воспользуемся конструктивным методом доказательства</a:t>
            </a:r>
            <a:r>
              <a:rPr lang="en-US" sz="2000" dirty="0" smtClean="0"/>
              <a:t>.</a:t>
            </a:r>
            <a:r>
              <a:rPr lang="ru-RU" sz="2000" dirty="0" smtClean="0"/>
              <a:t> Построим цикл.</a:t>
            </a: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9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Докажем что в таком графе существует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Воспользуемся конструктивным методом доказательства</a:t>
            </a:r>
            <a:r>
              <a:rPr lang="en-US" sz="2000" dirty="0"/>
              <a:t>.</a:t>
            </a:r>
            <a:r>
              <a:rPr lang="ru-RU" sz="2000" dirty="0"/>
              <a:t> Построим цикл</a:t>
            </a:r>
            <a:r>
              <a:rPr lang="en-US" sz="2000" dirty="0" smtClean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1) </a:t>
            </a:r>
            <a:r>
              <a:rPr lang="ru-RU" sz="2000" dirty="0" smtClean="0"/>
              <a:t>Возьмем любую вершину</a:t>
            </a:r>
            <a:r>
              <a:rPr lang="en-US" sz="2000" dirty="0" smtClean="0"/>
              <a:t>. </a:t>
            </a:r>
            <a:r>
              <a:rPr lang="ru-RU" sz="2000" dirty="0" smtClean="0"/>
              <a:t>Добавим ее в строящийся цикл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915816" y="5403677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6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Докажем что в таком графе существует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Воспользуемся конструктивным методом доказательства</a:t>
            </a:r>
            <a:r>
              <a:rPr lang="en-US" sz="2000" dirty="0"/>
              <a:t>.</a:t>
            </a:r>
            <a:r>
              <a:rPr lang="ru-RU" sz="2000" dirty="0"/>
              <a:t> Построим цикл</a:t>
            </a:r>
            <a:r>
              <a:rPr lang="en-US" sz="2000" dirty="0" smtClean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1) </a:t>
            </a:r>
            <a:r>
              <a:rPr lang="ru-RU" sz="2000" dirty="0"/>
              <a:t>Возьмем любую вершину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2) </a:t>
            </a:r>
            <a:r>
              <a:rPr lang="ru-RU" sz="2000" dirty="0" smtClean="0"/>
              <a:t>Ее степень</a:t>
            </a:r>
            <a:r>
              <a:rPr lang="en-US" sz="2000" dirty="0" smtClean="0"/>
              <a:t> </a:t>
            </a:r>
            <a:r>
              <a:rPr lang="en-US" sz="2000" dirty="0"/>
              <a:t>&gt;= 2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 smtClean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 smtClean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 smtClean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915816" y="5403677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2127568" y="5922014"/>
            <a:ext cx="716240" cy="4034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3736744" y="5763717"/>
            <a:ext cx="835256" cy="2172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65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Докажем что в таком графе существует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Воспользуемся конструктивным методом доказательства</a:t>
            </a:r>
            <a:r>
              <a:rPr lang="en-US" sz="2000" dirty="0"/>
              <a:t>.</a:t>
            </a:r>
            <a:r>
              <a:rPr lang="ru-RU" sz="2000" dirty="0"/>
              <a:t> Построим цикл</a:t>
            </a:r>
            <a:r>
              <a:rPr lang="en-US" sz="2000" dirty="0" smtClean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1) </a:t>
            </a:r>
            <a:r>
              <a:rPr lang="ru-RU" sz="2000" dirty="0"/>
              <a:t>Возьмем любую вершину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2) </a:t>
            </a:r>
            <a:r>
              <a:rPr lang="ru-RU" sz="2000" dirty="0" smtClean="0"/>
              <a:t>Ее степень</a:t>
            </a:r>
            <a:r>
              <a:rPr lang="en-US" sz="2000" dirty="0" smtClean="0"/>
              <a:t> </a:t>
            </a:r>
            <a:r>
              <a:rPr lang="en-US" sz="2000" dirty="0"/>
              <a:t>&gt;= 2. </a:t>
            </a:r>
            <a:r>
              <a:rPr lang="ru-RU" sz="2000" dirty="0" smtClean="0"/>
              <a:t>Возьмем любую вершину смежную с ней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 smtClean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 smtClean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 smtClean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915816" y="5403677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2127568" y="5922014"/>
            <a:ext cx="716240" cy="4034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4672848" y="542539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736744" y="5763717"/>
            <a:ext cx="835256" cy="2172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5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Докажем что в таком графе существует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Воспользуемся конструктивным методом доказательства</a:t>
            </a:r>
            <a:r>
              <a:rPr lang="en-US" sz="2000" dirty="0"/>
              <a:t>.</a:t>
            </a:r>
            <a:r>
              <a:rPr lang="ru-RU" sz="2000" dirty="0"/>
              <a:t> Построим цикл</a:t>
            </a:r>
            <a:r>
              <a:rPr lang="en-US" sz="2000" dirty="0" smtClean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1) </a:t>
            </a:r>
            <a:r>
              <a:rPr lang="ru-RU" sz="2000" dirty="0"/>
              <a:t>Возьмем любую вершину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2) </a:t>
            </a:r>
            <a:r>
              <a:rPr lang="ru-RU" sz="2000" dirty="0"/>
              <a:t>Ее степень</a:t>
            </a:r>
            <a:r>
              <a:rPr lang="en-US" sz="2000" dirty="0"/>
              <a:t> &gt;= 2. </a:t>
            </a:r>
            <a:r>
              <a:rPr lang="ru-RU" sz="2000" dirty="0"/>
              <a:t>Возьмем любую вершину смежную с ней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3) </a:t>
            </a:r>
            <a:r>
              <a:rPr lang="ru-RU" sz="2000" dirty="0" smtClean="0"/>
              <a:t>Если вершина уже принадлежит циклу, то цикл найден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915816" y="5403677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2127568" y="5922014"/>
            <a:ext cx="716240" cy="4034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672848" y="542539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3736744" y="5763717"/>
            <a:ext cx="835256" cy="2172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уга 1"/>
          <p:cNvSpPr/>
          <p:nvPr/>
        </p:nvSpPr>
        <p:spPr>
          <a:xfrm rot="8100959">
            <a:off x="3476664" y="4992402"/>
            <a:ext cx="1440160" cy="136815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37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Докажем что в таком графе существует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Воспользуемся конструктивным методом доказательства</a:t>
            </a:r>
            <a:r>
              <a:rPr lang="en-US" sz="2000" dirty="0"/>
              <a:t>.</a:t>
            </a:r>
            <a:r>
              <a:rPr lang="ru-RU" sz="2000" dirty="0"/>
              <a:t> Построим цикл</a:t>
            </a:r>
            <a:r>
              <a:rPr lang="en-US" sz="2000" dirty="0" smtClean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1) </a:t>
            </a:r>
            <a:r>
              <a:rPr lang="ru-RU" sz="2000" dirty="0"/>
              <a:t>Возьмем любую вершину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2) </a:t>
            </a:r>
            <a:r>
              <a:rPr lang="ru-RU" sz="2000" dirty="0"/>
              <a:t>Ее степень</a:t>
            </a:r>
            <a:r>
              <a:rPr lang="en-US" sz="2000" dirty="0"/>
              <a:t> &gt;= 2. </a:t>
            </a:r>
            <a:r>
              <a:rPr lang="ru-RU" sz="2000" dirty="0"/>
              <a:t>Возьмем любую вершину смежную с ней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3) </a:t>
            </a:r>
            <a:r>
              <a:rPr lang="ru-RU" sz="2000" dirty="0"/>
              <a:t>Если вершина уже принадлежит циклу, то цикл найден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4) </a:t>
            </a:r>
            <a:r>
              <a:rPr lang="ru-RU" sz="2000" dirty="0" smtClean="0"/>
              <a:t>Степень этой вершины</a:t>
            </a:r>
            <a:r>
              <a:rPr lang="en-US" sz="2000" dirty="0" smtClean="0"/>
              <a:t> </a:t>
            </a:r>
            <a:r>
              <a:rPr lang="en-US" sz="2000" dirty="0"/>
              <a:t>&gt;= 2, </a:t>
            </a: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915816" y="5403677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127568" y="5922014"/>
            <a:ext cx="716240" cy="4034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4672848" y="542539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3736744" y="5763717"/>
            <a:ext cx="835256" cy="2172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5464936" y="5741995"/>
            <a:ext cx="835256" cy="2172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8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Докажем что в таком графе существует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Воспользуемся конструктивным методом доказательства</a:t>
            </a:r>
            <a:r>
              <a:rPr lang="en-US" sz="2000" dirty="0"/>
              <a:t>.</a:t>
            </a:r>
            <a:r>
              <a:rPr lang="ru-RU" sz="2000" dirty="0"/>
              <a:t> Построим цикл</a:t>
            </a:r>
            <a:r>
              <a:rPr lang="en-US" sz="2000" dirty="0" smtClean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1) </a:t>
            </a:r>
            <a:r>
              <a:rPr lang="ru-RU" sz="2000" dirty="0"/>
              <a:t>Возьмем любую вершину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2) </a:t>
            </a:r>
            <a:r>
              <a:rPr lang="ru-RU" sz="2000" dirty="0"/>
              <a:t>Ее степень</a:t>
            </a:r>
            <a:r>
              <a:rPr lang="en-US" sz="2000" dirty="0"/>
              <a:t> &gt;= 2. </a:t>
            </a:r>
            <a:r>
              <a:rPr lang="ru-RU" sz="2000" dirty="0"/>
              <a:t>Возьмем любую вершину смежную с ней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3) </a:t>
            </a:r>
            <a:r>
              <a:rPr lang="ru-RU" sz="2000" dirty="0"/>
              <a:t>Если вершина уже принадлежит циклу, то цикл найден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4) </a:t>
            </a:r>
            <a:r>
              <a:rPr lang="ru-RU" sz="2000" dirty="0"/>
              <a:t>Степень этой вершины</a:t>
            </a:r>
            <a:r>
              <a:rPr lang="en-US" sz="2000" dirty="0"/>
              <a:t> &gt;= 2, </a:t>
            </a:r>
            <a:r>
              <a:rPr lang="ru-RU" sz="2000" dirty="0" smtClean="0"/>
              <a:t>значит есть еще хотя бы одна смежная вершина не добавленная в цикл</a:t>
            </a:r>
            <a:r>
              <a:rPr lang="en-US" sz="2000" dirty="0" smtClean="0"/>
              <a:t>. </a:t>
            </a:r>
            <a:r>
              <a:rPr lang="ru-RU" sz="2000" dirty="0" smtClean="0"/>
              <a:t>Добавим ее в строящийся цикл</a:t>
            </a:r>
            <a:r>
              <a:rPr lang="en-US" sz="2000" dirty="0" smtClean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915816" y="5403677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127568" y="5922014"/>
            <a:ext cx="716240" cy="4034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4672848" y="542539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3736744" y="5763717"/>
            <a:ext cx="835256" cy="2172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5464936" y="5741995"/>
            <a:ext cx="835256" cy="2172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6401040" y="5381955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Докажем что в таком графе существует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Воспользуемся конструктивным методом доказательства</a:t>
            </a:r>
            <a:r>
              <a:rPr lang="en-US" sz="2000" dirty="0"/>
              <a:t>.</a:t>
            </a:r>
            <a:r>
              <a:rPr lang="ru-RU" sz="2000" dirty="0"/>
              <a:t> Построим цикл</a:t>
            </a:r>
            <a:r>
              <a:rPr lang="en-US" sz="2000" dirty="0" smtClean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1) </a:t>
            </a:r>
            <a:r>
              <a:rPr lang="ru-RU" sz="2000" dirty="0"/>
              <a:t>Возьмем любую вершину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2) </a:t>
            </a:r>
            <a:r>
              <a:rPr lang="ru-RU" sz="2000" dirty="0"/>
              <a:t>Ее степень</a:t>
            </a:r>
            <a:r>
              <a:rPr lang="en-US" sz="2000" dirty="0"/>
              <a:t> &gt;= 2. </a:t>
            </a:r>
            <a:r>
              <a:rPr lang="ru-RU" sz="2000" dirty="0"/>
              <a:t>Возьмем любую вершину смежную с ней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3) </a:t>
            </a:r>
            <a:r>
              <a:rPr lang="ru-RU" sz="2000" dirty="0"/>
              <a:t>Если вершина уже принадлежит циклу, то цикл найден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4) </a:t>
            </a:r>
            <a:r>
              <a:rPr lang="ru-RU" sz="2000" dirty="0"/>
              <a:t>Степень этой вершины</a:t>
            </a:r>
            <a:r>
              <a:rPr lang="en-US" sz="2000" dirty="0"/>
              <a:t> &gt;= 2, </a:t>
            </a:r>
            <a:r>
              <a:rPr lang="ru-RU" sz="2000" dirty="0"/>
              <a:t>значит есть еще хотя бы одна смежная вершина не добавленная в цикл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 smtClean="0"/>
              <a:t>. </a:t>
            </a:r>
            <a:r>
              <a:rPr lang="ru-RU" sz="2000" dirty="0" smtClean="0"/>
              <a:t>Перейдем к шагу </a:t>
            </a:r>
            <a:r>
              <a:rPr lang="en-US" sz="2000" dirty="0" smtClean="0"/>
              <a:t>2</a:t>
            </a:r>
            <a:r>
              <a:rPr lang="en-US" sz="2000" dirty="0"/>
              <a:t>.</a:t>
            </a: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915816" y="5403677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127568" y="5922014"/>
            <a:ext cx="716240" cy="4034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4672848" y="542539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3736744" y="5763717"/>
            <a:ext cx="835256" cy="2172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5464936" y="5741995"/>
            <a:ext cx="835256" cy="2172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401040" y="5381955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7221968" y="5720273"/>
            <a:ext cx="835256" cy="2172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1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Докажем что в таком графе существует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Воспользуемся конструктивным методом доказательства</a:t>
            </a:r>
            <a:r>
              <a:rPr lang="en-US" sz="2000" dirty="0"/>
              <a:t>.</a:t>
            </a:r>
            <a:r>
              <a:rPr lang="ru-RU" sz="2000" dirty="0"/>
              <a:t> Построим цикл</a:t>
            </a:r>
            <a:r>
              <a:rPr lang="en-US" sz="2000" dirty="0" smtClean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1) </a:t>
            </a:r>
            <a:r>
              <a:rPr lang="ru-RU" sz="2000" dirty="0"/>
              <a:t>Возьмем любую вершину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2) </a:t>
            </a:r>
            <a:r>
              <a:rPr lang="ru-RU" sz="2000" dirty="0"/>
              <a:t>Ее степень</a:t>
            </a:r>
            <a:r>
              <a:rPr lang="en-US" sz="2000" dirty="0"/>
              <a:t> &gt;= 2. </a:t>
            </a:r>
            <a:r>
              <a:rPr lang="ru-RU" sz="2000" dirty="0"/>
              <a:t>Возьмем любую вершину смежную с ней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3) </a:t>
            </a:r>
            <a:r>
              <a:rPr lang="ru-RU" sz="2000" dirty="0"/>
              <a:t>Если вершина уже принадлежит циклу, то цикл найден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4) </a:t>
            </a:r>
            <a:r>
              <a:rPr lang="ru-RU" sz="2000" dirty="0"/>
              <a:t>Степень этой вершины</a:t>
            </a:r>
            <a:r>
              <a:rPr lang="en-US" sz="2000" dirty="0"/>
              <a:t> &gt;= 2, </a:t>
            </a:r>
            <a:r>
              <a:rPr lang="ru-RU" sz="2000" dirty="0"/>
              <a:t>значит есть еще хотя бы одна смежная вершина не добавленная в цикл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/>
              <a:t>. </a:t>
            </a:r>
            <a:r>
              <a:rPr lang="ru-RU" sz="2000" dirty="0"/>
              <a:t>Перейдем к шагу </a:t>
            </a:r>
            <a:r>
              <a:rPr lang="en-US" sz="2000" dirty="0"/>
              <a:t>2.</a:t>
            </a: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 smtClean="0"/>
              <a:t>Ввиду того что количество вершин конечно</a:t>
            </a:r>
            <a:r>
              <a:rPr lang="en-US" sz="2000" dirty="0" smtClean="0"/>
              <a:t>, </a:t>
            </a:r>
            <a:r>
              <a:rPr lang="ru-RU" sz="2000" dirty="0" smtClean="0"/>
              <a:t>на очередном шаге будет выбрана вершина принадлежащая циклу</a:t>
            </a:r>
            <a:r>
              <a:rPr lang="en-US" sz="2000" dirty="0" smtClean="0"/>
              <a:t>, </a:t>
            </a:r>
            <a:r>
              <a:rPr lang="ru-RU" sz="2000" dirty="0" smtClean="0"/>
              <a:t>это будет означать что цикл найден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66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5580112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563888" y="5486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1115616" y="184482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  <a:endParaRPr lang="ru-RU" sz="2800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3203848" y="242088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5364088" y="314096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7308304" y="17728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123728" y="3789040"/>
            <a:ext cx="504056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10</a:t>
            </a:r>
            <a:endParaRPr lang="ru-RU" sz="2800" b="1" dirty="0" smtClean="0"/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1331640" y="5445224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11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3923928" y="52292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6660232" y="53732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7380312" y="407707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cxnSp>
        <p:nvCxnSpPr>
          <p:cNvPr id="32" name="Прямая со стрелкой 31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3995936" y="1772816"/>
            <a:ext cx="1224136" cy="57606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 flipV="1">
            <a:off x="6156176" y="3645024"/>
            <a:ext cx="864096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1979712" y="3717032"/>
            <a:ext cx="3096344" cy="165618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1979712" y="2276872"/>
            <a:ext cx="1008112" cy="21602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3491880" y="1412776"/>
            <a:ext cx="0" cy="72008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2771800" y="3212976"/>
            <a:ext cx="432048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Докажем что в таком графе существует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Воспользуемся конструктивным методом доказательства</a:t>
            </a:r>
            <a:r>
              <a:rPr lang="en-US" sz="2000" dirty="0"/>
              <a:t>.</a:t>
            </a:r>
            <a:r>
              <a:rPr lang="ru-RU" sz="2000" dirty="0"/>
              <a:t> Построим цикл</a:t>
            </a:r>
            <a:r>
              <a:rPr lang="en-US" sz="2000" dirty="0" smtClean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1) </a:t>
            </a:r>
            <a:r>
              <a:rPr lang="ru-RU" sz="2000" dirty="0"/>
              <a:t>Возьмем любую вершину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2) </a:t>
            </a:r>
            <a:r>
              <a:rPr lang="ru-RU" sz="2000" dirty="0"/>
              <a:t>Ее степень</a:t>
            </a:r>
            <a:r>
              <a:rPr lang="en-US" sz="2000" dirty="0"/>
              <a:t> &gt;= 2. </a:t>
            </a:r>
            <a:r>
              <a:rPr lang="ru-RU" sz="2000" dirty="0"/>
              <a:t>Возьмем любую вершину смежную с ней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3) </a:t>
            </a:r>
            <a:r>
              <a:rPr lang="ru-RU" sz="2000" dirty="0"/>
              <a:t>Если вершина уже принадлежит циклу, то цикл найден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4) </a:t>
            </a:r>
            <a:r>
              <a:rPr lang="ru-RU" sz="2000" dirty="0"/>
              <a:t>Степень этой вершины</a:t>
            </a:r>
            <a:r>
              <a:rPr lang="en-US" sz="2000" dirty="0"/>
              <a:t> &gt;= 2, </a:t>
            </a:r>
            <a:r>
              <a:rPr lang="ru-RU" sz="2000" dirty="0"/>
              <a:t>значит есть еще хотя бы одна смежная вершина не добавленная в цикл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/>
              <a:t>. </a:t>
            </a:r>
            <a:r>
              <a:rPr lang="ru-RU" sz="2000" dirty="0"/>
              <a:t>Перейдем к шагу </a:t>
            </a:r>
            <a:r>
              <a:rPr lang="en-US" sz="2000" dirty="0"/>
              <a:t>2.</a:t>
            </a: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 smtClean="0"/>
              <a:t>Ввиду того что количество вершин конечно</a:t>
            </a:r>
            <a:r>
              <a:rPr lang="en-US" sz="2000" dirty="0" smtClean="0"/>
              <a:t>, </a:t>
            </a:r>
            <a:r>
              <a:rPr lang="ru-RU" sz="2000" dirty="0" smtClean="0"/>
              <a:t>на очередном шаге будет выбрана вершина принадлежащая циклу</a:t>
            </a:r>
            <a:r>
              <a:rPr lang="en-US" sz="2000" dirty="0" smtClean="0"/>
              <a:t>, </a:t>
            </a:r>
            <a:r>
              <a:rPr lang="ru-RU" sz="2000" dirty="0" smtClean="0"/>
              <a:t>это будет означать что цикл найден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 smtClean="0"/>
              <a:t>Противоречие!</a:t>
            </a: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Значит в цикле существует лист</a:t>
            </a:r>
          </a:p>
        </p:txBody>
      </p:sp>
    </p:spTree>
    <p:extLst>
      <p:ext uri="{BB962C8B-B14F-4D97-AF65-F5344CB8AC3E}">
        <p14:creationId xmlns:p14="http://schemas.microsoft.com/office/powerpoint/2010/main" val="40350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913187"/>
          </a:xfrm>
        </p:spPr>
        <p:txBody>
          <a:bodyPr/>
          <a:lstStyle/>
          <a:p>
            <a:pPr marL="0" lvl="0" indent="0" algn="ctr">
              <a:spcBef>
                <a:spcPct val="0"/>
              </a:spcBef>
              <a:buNone/>
            </a:pPr>
            <a:r>
              <a:rPr lang="ru-RU" dirty="0" smtClean="0"/>
              <a:t>В любом дереве</a:t>
            </a:r>
            <a:r>
              <a:rPr lang="en-US" dirty="0" smtClean="0"/>
              <a:t>    </a:t>
            </a:r>
            <a:r>
              <a:rPr lang="en-US" b="1" dirty="0" smtClean="0"/>
              <a:t>|</a:t>
            </a:r>
            <a:r>
              <a:rPr lang="en-US" b="1" dirty="0"/>
              <a:t>E| </a:t>
            </a:r>
            <a:r>
              <a:rPr lang="ru-RU" b="1" dirty="0"/>
              <a:t>=</a:t>
            </a:r>
            <a:r>
              <a:rPr lang="en-US" b="1" dirty="0"/>
              <a:t> |V</a:t>
            </a:r>
            <a:r>
              <a:rPr lang="en-US" b="1" dirty="0" smtClean="0"/>
              <a:t>|- 1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944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800" dirty="0"/>
              <a:t>В любом дереве</a:t>
            </a:r>
            <a:r>
              <a:rPr lang="en-US" sz="2800" dirty="0"/>
              <a:t>    </a:t>
            </a:r>
            <a:r>
              <a:rPr lang="en-US" sz="2800" b="1" dirty="0"/>
              <a:t>|E| </a:t>
            </a:r>
            <a:r>
              <a:rPr lang="ru-RU" sz="2800" b="1" dirty="0"/>
              <a:t>=</a:t>
            </a:r>
            <a:r>
              <a:rPr lang="en-US" sz="2800" b="1" dirty="0"/>
              <a:t> |V|- 1</a:t>
            </a:r>
            <a:endParaRPr lang="ru-RU" sz="2800" b="1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82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800" dirty="0"/>
              <a:t>В любом дереве</a:t>
            </a:r>
            <a:r>
              <a:rPr lang="en-US" sz="2800" dirty="0"/>
              <a:t>    </a:t>
            </a:r>
            <a:r>
              <a:rPr lang="en-US" sz="2800" b="1" dirty="0"/>
              <a:t>|E| </a:t>
            </a:r>
            <a:r>
              <a:rPr lang="ru-RU" sz="2800" b="1" dirty="0"/>
              <a:t>=</a:t>
            </a:r>
            <a:r>
              <a:rPr lang="en-US" sz="2800" b="1" dirty="0"/>
              <a:t> |V|- 1</a:t>
            </a:r>
            <a:endParaRPr lang="ru-RU" sz="2800" b="1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1835696" y="980728"/>
            <a:ext cx="504056" cy="12241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>
            <a:off x="755576" y="1124744"/>
            <a:ext cx="1656184" cy="13681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Заголовок 1"/>
          <p:cNvSpPr txBox="1">
            <a:spLocks/>
          </p:cNvSpPr>
          <p:nvPr/>
        </p:nvSpPr>
        <p:spPr>
          <a:xfrm>
            <a:off x="5004048" y="4077072"/>
            <a:ext cx="4139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/>
              <a:t>После выбрасывания листа из графа у которого больше 2 вершин, граф остается деревом</a:t>
            </a:r>
          </a:p>
        </p:txBody>
      </p:sp>
    </p:spTree>
    <p:extLst>
      <p:ext uri="{BB962C8B-B14F-4D97-AF65-F5344CB8AC3E}">
        <p14:creationId xmlns:p14="http://schemas.microsoft.com/office/powerpoint/2010/main" val="262480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924944"/>
            <a:ext cx="9144000" cy="2448272"/>
          </a:xfrm>
        </p:spPr>
        <p:txBody>
          <a:bodyPr>
            <a:normAutofit fontScale="92500" lnSpcReduction="20000"/>
          </a:bodyPr>
          <a:lstStyle/>
          <a:p>
            <a:pPr marL="0" lvl="0" indent="0" algn="ctr">
              <a:spcBef>
                <a:spcPct val="0"/>
              </a:spcBef>
              <a:buNone/>
            </a:pPr>
            <a:r>
              <a:rPr lang="ru-RU" dirty="0" smtClean="0"/>
              <a:t>В стране </a:t>
            </a:r>
            <a:r>
              <a:rPr lang="ru-RU" dirty="0" err="1" smtClean="0"/>
              <a:t>Древляндия</a:t>
            </a:r>
            <a:r>
              <a:rPr lang="ru-RU" dirty="0" smtClean="0"/>
              <a:t> 101 город</a:t>
            </a:r>
            <a:r>
              <a:rPr lang="en-US" dirty="0" smtClean="0"/>
              <a:t>, </a:t>
            </a:r>
            <a:r>
              <a:rPr lang="ru-RU" dirty="0" smtClean="0"/>
              <a:t>некоторые из них соединены дорогами (двунаправленными)</a:t>
            </a:r>
            <a:r>
              <a:rPr lang="en-US" dirty="0" smtClean="0"/>
              <a:t>.</a:t>
            </a:r>
            <a:endParaRPr lang="ru-RU" dirty="0" smtClean="0"/>
          </a:p>
          <a:p>
            <a:pPr marL="0" lvl="0" indent="0" algn="ctr">
              <a:spcBef>
                <a:spcPct val="0"/>
              </a:spcBef>
              <a:buNone/>
            </a:pPr>
            <a:endParaRPr lang="ru-RU" dirty="0" smtClean="0"/>
          </a:p>
          <a:p>
            <a:pPr marL="0" lvl="0" indent="0" algn="ctr">
              <a:spcBef>
                <a:spcPct val="0"/>
              </a:spcBef>
              <a:buNone/>
            </a:pPr>
            <a:r>
              <a:rPr lang="ru-RU" dirty="0" smtClean="0"/>
              <a:t>Любые два города соединены ровно одним путем</a:t>
            </a:r>
            <a:r>
              <a:rPr lang="en-US" dirty="0" smtClean="0"/>
              <a:t>.</a:t>
            </a:r>
            <a:endParaRPr lang="ru-RU" dirty="0" smtClean="0"/>
          </a:p>
          <a:p>
            <a:pPr marL="0" lvl="0" indent="0" algn="ctr">
              <a:spcBef>
                <a:spcPct val="0"/>
              </a:spcBef>
              <a:buNone/>
            </a:pPr>
            <a:endParaRPr lang="ru-RU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ru-RU" dirty="0" smtClean="0"/>
              <a:t>Сколько дорог в стране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27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Изоморфизм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-2738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Изоморфизм</a:t>
            </a:r>
            <a:endParaRPr lang="ru-RU" sz="2800" b="1" dirty="0" smtClean="0"/>
          </a:p>
        </p:txBody>
      </p:sp>
      <p:sp>
        <p:nvSpPr>
          <p:cNvPr id="4" name="Овал 3"/>
          <p:cNvSpPr/>
          <p:nvPr/>
        </p:nvSpPr>
        <p:spPr>
          <a:xfrm>
            <a:off x="111561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77180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84380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267744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0770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3131840" y="2492896"/>
            <a:ext cx="0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77180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133387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99005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98782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411760" y="551723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8" name="Овал 27"/>
          <p:cNvSpPr/>
          <p:nvPr/>
        </p:nvSpPr>
        <p:spPr>
          <a:xfrm>
            <a:off x="1043608" y="35730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261864" y="364502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0" name="Овал 19"/>
          <p:cNvSpPr/>
          <p:nvPr/>
        </p:nvSpPr>
        <p:spPr>
          <a:xfrm>
            <a:off x="579613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745232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752432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6948264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 flipH="1">
            <a:off x="658822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7812360" y="2492896"/>
            <a:ext cx="0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745232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"/>
          <p:cNvSpPr txBox="1">
            <a:spLocks/>
          </p:cNvSpPr>
          <p:nvPr/>
        </p:nvSpPr>
        <p:spPr>
          <a:xfrm>
            <a:off x="5796136" y="2060849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13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7452320" y="1700808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14</a:t>
            </a:r>
            <a:endParaRPr lang="ru-RU" sz="2800" b="1" dirty="0" smtClean="0"/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7668344" y="3356992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12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7092280" y="5517232"/>
            <a:ext cx="504056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11</a:t>
            </a:r>
            <a:endParaRPr lang="ru-RU" sz="2800" b="1" dirty="0" smtClean="0"/>
          </a:p>
        </p:txBody>
      </p:sp>
      <p:sp>
        <p:nvSpPr>
          <p:cNvPr id="35" name="Овал 34"/>
          <p:cNvSpPr/>
          <p:nvPr/>
        </p:nvSpPr>
        <p:spPr>
          <a:xfrm>
            <a:off x="5724128" y="35730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5796136" y="3645025"/>
            <a:ext cx="50182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7742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-2738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Изоморфизм</a:t>
            </a:r>
            <a:endParaRPr lang="ru-RU" sz="2800" b="1" dirty="0" smtClean="0"/>
          </a:p>
        </p:txBody>
      </p:sp>
      <p:sp>
        <p:nvSpPr>
          <p:cNvPr id="4" name="Овал 3"/>
          <p:cNvSpPr/>
          <p:nvPr/>
        </p:nvSpPr>
        <p:spPr>
          <a:xfrm>
            <a:off x="111561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77180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45353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267744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0770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 flipV="1">
            <a:off x="3347864" y="2420888"/>
            <a:ext cx="360040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1040101" y="2708920"/>
            <a:ext cx="289201" cy="9361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133387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99005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59755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411760" y="551723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8" name="Овал 27"/>
          <p:cNvSpPr/>
          <p:nvPr/>
        </p:nvSpPr>
        <p:spPr>
          <a:xfrm>
            <a:off x="537214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470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1257294" y="4365104"/>
            <a:ext cx="938442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V="1">
            <a:off x="2915816" y="4149080"/>
            <a:ext cx="792088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V="1">
            <a:off x="1411401" y="3789041"/>
            <a:ext cx="1978454" cy="2160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5545444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7201628" y="12687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8100392" y="519998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6537654" y="24568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7" name="Прямая со стрелкой 46"/>
          <p:cNvCxnSpPr/>
          <p:nvPr/>
        </p:nvCxnSpPr>
        <p:spPr>
          <a:xfrm flipH="1">
            <a:off x="6337532" y="170080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 flipV="1">
            <a:off x="7777692" y="2060848"/>
            <a:ext cx="645620" cy="28443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>
            <a:off x="5502725" y="2528900"/>
            <a:ext cx="329415" cy="29163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Заголовок 1"/>
          <p:cNvSpPr txBox="1">
            <a:spLocks/>
          </p:cNvSpPr>
          <p:nvPr/>
        </p:nvSpPr>
        <p:spPr>
          <a:xfrm>
            <a:off x="5763700" y="170080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dirty="0" smtClean="0"/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7419884" y="134076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52" name="Заголовок 1"/>
          <p:cNvSpPr txBox="1">
            <a:spLocks/>
          </p:cNvSpPr>
          <p:nvPr/>
        </p:nvSpPr>
        <p:spPr>
          <a:xfrm>
            <a:off x="8244408" y="527199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 smtClean="0"/>
          </a:p>
        </p:txBody>
      </p:sp>
      <p:sp>
        <p:nvSpPr>
          <p:cNvPr id="53" name="Заголовок 1"/>
          <p:cNvSpPr txBox="1">
            <a:spLocks/>
          </p:cNvSpPr>
          <p:nvPr/>
        </p:nvSpPr>
        <p:spPr>
          <a:xfrm>
            <a:off x="6681670" y="25289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54" name="Овал 53"/>
          <p:cNvSpPr/>
          <p:nvPr/>
        </p:nvSpPr>
        <p:spPr>
          <a:xfrm>
            <a:off x="5184068" y="563203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Заголовок 1"/>
          <p:cNvSpPr txBox="1">
            <a:spLocks/>
          </p:cNvSpPr>
          <p:nvPr/>
        </p:nvSpPr>
        <p:spPr>
          <a:xfrm>
            <a:off x="5402324" y="570404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cxnSp>
        <p:nvCxnSpPr>
          <p:cNvPr id="56" name="Прямая со стрелкой 55"/>
          <p:cNvCxnSpPr/>
          <p:nvPr/>
        </p:nvCxnSpPr>
        <p:spPr>
          <a:xfrm flipV="1">
            <a:off x="5904148" y="3212976"/>
            <a:ext cx="737414" cy="23470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7257734" y="3176972"/>
            <a:ext cx="879998" cy="19802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V="1">
            <a:off x="6058255" y="5704043"/>
            <a:ext cx="1978454" cy="2160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6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-2738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Изоморфизм</a:t>
            </a:r>
            <a:endParaRPr lang="ru-RU" sz="2800" b="1" dirty="0" smtClean="0"/>
          </a:p>
        </p:txBody>
      </p:sp>
      <p:sp>
        <p:nvSpPr>
          <p:cNvPr id="4" name="Овал 3"/>
          <p:cNvSpPr/>
          <p:nvPr/>
        </p:nvSpPr>
        <p:spPr>
          <a:xfrm>
            <a:off x="111561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77180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45353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267744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0770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 flipV="1">
            <a:off x="3347864" y="2420888"/>
            <a:ext cx="360040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1040101" y="2708920"/>
            <a:ext cx="289201" cy="9361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537214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1257294" y="4365104"/>
            <a:ext cx="938442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V="1">
            <a:off x="2915816" y="4149080"/>
            <a:ext cx="792088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V="1">
            <a:off x="1411401" y="3789041"/>
            <a:ext cx="1978454" cy="2160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5545444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7201628" y="12687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8100392" y="519998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6537654" y="24568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7" name="Прямая со стрелкой 46"/>
          <p:cNvCxnSpPr/>
          <p:nvPr/>
        </p:nvCxnSpPr>
        <p:spPr>
          <a:xfrm flipH="1">
            <a:off x="6337532" y="170080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 flipV="1">
            <a:off x="7777692" y="2060848"/>
            <a:ext cx="645620" cy="28443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>
            <a:off x="5502725" y="2528900"/>
            <a:ext cx="329415" cy="29163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5184068" y="563203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6" name="Прямая со стрелкой 55"/>
          <p:cNvCxnSpPr/>
          <p:nvPr/>
        </p:nvCxnSpPr>
        <p:spPr>
          <a:xfrm flipV="1">
            <a:off x="5904148" y="3212976"/>
            <a:ext cx="737414" cy="23470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7257734" y="3176972"/>
            <a:ext cx="879998" cy="19802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V="1">
            <a:off x="6058255" y="5704043"/>
            <a:ext cx="1978454" cy="2160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5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Эйлеровость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13668</TotalTime>
  <Words>3620</Words>
  <Application>Microsoft Office PowerPoint</Application>
  <PresentationFormat>Экран (4:3)</PresentationFormat>
  <Paragraphs>1156</Paragraphs>
  <Slides>113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113</vt:i4>
      </vt:variant>
    </vt:vector>
  </HeadingPairs>
  <TitlesOfParts>
    <vt:vector size="116" baseType="lpstr">
      <vt:lpstr>Arial</vt:lpstr>
      <vt:lpstr>Calibri</vt:lpstr>
      <vt:lpstr>Тема Office</vt:lpstr>
      <vt:lpstr>Алгоритмы на графах</vt:lpstr>
      <vt:lpstr>Основные понятия теории графов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G(V,E)</vt:lpstr>
      <vt:lpstr>G(V,E)</vt:lpstr>
      <vt:lpstr>Презентация PowerPoint</vt:lpstr>
      <vt:lpstr>E={(u,v) : u∈V, v∈V} Дуга - ориентированное ребро (имеет направление)   </vt:lpstr>
      <vt:lpstr>Презентация PowerPoint</vt:lpstr>
      <vt:lpstr>E={(u,v) : u∈V, v∈V}  Дуга - ориентированное ребро (имеет направление)  E={{u,v} : u∈V, v∈V} Звено - неориентированное ребро (не имеет направления)</vt:lpstr>
      <vt:lpstr>Презентация PowerPoint</vt:lpstr>
      <vt:lpstr>G(V,E,f)</vt:lpstr>
      <vt:lpstr>G(V,E,f)</vt:lpstr>
      <vt:lpstr>f : E → VxV ориентированное ребро (имеет направление)</vt:lpstr>
      <vt:lpstr>f : E → VxV ориентированное ребро (имеет направление)</vt:lpstr>
      <vt:lpstr>Презентация PowerPoint</vt:lpstr>
      <vt:lpstr>Презентация PowerPoint</vt:lpstr>
      <vt:lpstr>Пути / цепи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</vt:lpstr>
      <vt:lpstr>Степень вершины</vt:lpstr>
      <vt:lpstr>Презентация PowerPoint</vt:lpstr>
      <vt:lpstr>Презентация PowerPoint</vt:lpstr>
      <vt:lpstr>Презентация PowerPoint</vt:lpstr>
      <vt:lpstr>Теорема (о рукопожатиях)</vt:lpstr>
      <vt:lpstr>Задача</vt:lpstr>
      <vt:lpstr>Представления графов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Связность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Теорема</vt:lpstr>
      <vt:lpstr>Презентация PowerPoint</vt:lpstr>
      <vt:lpstr>Задача</vt:lpstr>
      <vt:lpstr>Деревья</vt:lpstr>
      <vt:lpstr>Презентация PowerPoint</vt:lpstr>
      <vt:lpstr>Презентация PowerPoint</vt:lpstr>
      <vt:lpstr>Презентация PowerPoint</vt:lpstr>
      <vt:lpstr>Презентация PowerPoint</vt:lpstr>
      <vt:lpstr>Теорема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Теорема</vt:lpstr>
      <vt:lpstr>Презентация PowerPoint</vt:lpstr>
      <vt:lpstr>Презентация PowerPoint</vt:lpstr>
      <vt:lpstr>Задача</vt:lpstr>
      <vt:lpstr>Изоморфизм</vt:lpstr>
      <vt:lpstr>Презентация PowerPoint</vt:lpstr>
      <vt:lpstr>Презентация PowerPoint</vt:lpstr>
      <vt:lpstr>Презентация PowerPoint</vt:lpstr>
      <vt:lpstr>Эйлеровость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Oleg</cp:lastModifiedBy>
  <cp:revision>827</cp:revision>
  <dcterms:created xsi:type="dcterms:W3CDTF">2020-02-18T13:52:34Z</dcterms:created>
  <dcterms:modified xsi:type="dcterms:W3CDTF">2022-02-18T08:43:40Z</dcterms:modified>
</cp:coreProperties>
</file>