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65" r:id="rId5"/>
    <p:sldId id="429" r:id="rId6"/>
    <p:sldId id="430" r:id="rId7"/>
    <p:sldId id="442" r:id="rId8"/>
    <p:sldId id="431" r:id="rId9"/>
    <p:sldId id="432" r:id="rId10"/>
    <p:sldId id="266" r:id="rId11"/>
    <p:sldId id="443" r:id="rId12"/>
    <p:sldId id="433" r:id="rId13"/>
    <p:sldId id="267" r:id="rId14"/>
    <p:sldId id="448" r:id="rId15"/>
    <p:sldId id="436" r:id="rId16"/>
    <p:sldId id="434" r:id="rId17"/>
    <p:sldId id="447" r:id="rId18"/>
    <p:sldId id="449" r:id="rId19"/>
    <p:sldId id="438" r:id="rId20"/>
    <p:sldId id="437" r:id="rId21"/>
    <p:sldId id="435" r:id="rId22"/>
    <p:sldId id="269" r:id="rId23"/>
    <p:sldId id="444" r:id="rId24"/>
    <p:sldId id="270" r:id="rId25"/>
    <p:sldId id="445" r:id="rId26"/>
    <p:sldId id="440" r:id="rId27"/>
    <p:sldId id="439" r:id="rId28"/>
    <p:sldId id="271" r:id="rId29"/>
    <p:sldId id="446" r:id="rId30"/>
    <p:sldId id="441" r:id="rId31"/>
    <p:sldId id="272" r:id="rId32"/>
    <p:sldId id="278" r:id="rId33"/>
    <p:sldId id="297" r:id="rId34"/>
    <p:sldId id="476" r:id="rId35"/>
    <p:sldId id="477" r:id="rId36"/>
    <p:sldId id="450" r:id="rId37"/>
    <p:sldId id="314" r:id="rId38"/>
    <p:sldId id="452" r:id="rId39"/>
    <p:sldId id="303" r:id="rId40"/>
    <p:sldId id="469" r:id="rId41"/>
    <p:sldId id="456" r:id="rId42"/>
    <p:sldId id="470" r:id="rId43"/>
    <p:sldId id="451" r:id="rId44"/>
    <p:sldId id="455" r:id="rId45"/>
    <p:sldId id="316" r:id="rId46"/>
    <p:sldId id="453" r:id="rId47"/>
    <p:sldId id="338" r:id="rId48"/>
    <p:sldId id="471" r:id="rId49"/>
    <p:sldId id="457" r:id="rId50"/>
    <p:sldId id="472" r:id="rId51"/>
    <p:sldId id="319" r:id="rId52"/>
    <p:sldId id="454" r:id="rId53"/>
    <p:sldId id="473" r:id="rId54"/>
    <p:sldId id="467" r:id="rId55"/>
    <p:sldId id="460" r:id="rId56"/>
    <p:sldId id="468" r:id="rId57"/>
    <p:sldId id="458" r:id="rId58"/>
    <p:sldId id="459" r:id="rId59"/>
    <p:sldId id="462" r:id="rId60"/>
    <p:sldId id="463" r:id="rId61"/>
    <p:sldId id="474" r:id="rId62"/>
    <p:sldId id="475" r:id="rId63"/>
    <p:sldId id="461" r:id="rId64"/>
    <p:sldId id="301" r:id="rId65"/>
    <p:sldId id="464" r:id="rId66"/>
    <p:sldId id="310" r:id="rId67"/>
    <p:sldId id="321" r:id="rId68"/>
    <p:sldId id="322" r:id="rId69"/>
    <p:sldId id="324" r:id="rId70"/>
    <p:sldId id="339" r:id="rId71"/>
    <p:sldId id="465" r:id="rId72"/>
    <p:sldId id="466" r:id="rId7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86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3,4,5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1403648" y="6228020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2 становится черной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3,4,5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(3,1)</a:t>
            </a:r>
            <a:endParaRPr lang="ru-RU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11760" y="4797152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3,4,5,6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Овал 49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(3,6)</a:t>
            </a:r>
            <a:endParaRPr lang="ru-RU" dirty="0"/>
          </a:p>
        </p:txBody>
      </p:sp>
      <p:cxnSp>
        <p:nvCxnSpPr>
          <p:cNvPr id="42" name="Прямая со стрелкой 41"/>
          <p:cNvCxnSpPr>
            <a:stCxn id="8" idx="3"/>
            <a:endCxn id="50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6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4,5,6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403648" y="6228020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3 становится черной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4,5,6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1475656" y="5661248"/>
            <a:ext cx="2980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(4,2)</a:t>
            </a:r>
            <a:endParaRPr lang="ru-RU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4,5,6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(4,5)</a:t>
            </a:r>
            <a:endParaRPr lang="ru-RU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11760" y="4797152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4,5,6,7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(4,7)</a:t>
            </a:r>
            <a:endParaRPr lang="ru-RU" dirty="0"/>
          </a:p>
        </p:txBody>
      </p:sp>
      <p:cxnSp>
        <p:nvCxnSpPr>
          <p:cNvPr id="44" name="Прямая со стрелкой 43"/>
          <p:cNvCxnSpPr>
            <a:stCxn id="48" idx="3"/>
            <a:endCxn id="55" idx="1"/>
          </p:cNvCxnSpPr>
          <p:nvPr/>
        </p:nvCxnSpPr>
        <p:spPr>
          <a:xfrm>
            <a:off x="5724128" y="1741458"/>
            <a:ext cx="1202340" cy="36004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7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5,6,7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1403648" y="6228020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4 становится черной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5,6,7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(5,2)</a:t>
            </a:r>
            <a:endParaRPr lang="ru-RU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5,6,7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(5,4)</a:t>
            </a:r>
            <a:endParaRPr lang="ru-RU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Обход в ширину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5,6,7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(5,7)</a:t>
            </a:r>
            <a:endParaRPr lang="ru-RU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>
            <a:stCxn id="113" idx="6"/>
          </p:cNvCxnSpPr>
          <p:nvPr/>
        </p:nvCxnSpPr>
        <p:spPr>
          <a:xfrm>
            <a:off x="5148064" y="3429000"/>
            <a:ext cx="1584176" cy="11265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11760" y="4797152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5,6,7,8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(5,8)</a:t>
            </a:r>
            <a:endParaRPr lang="ru-RU" dirty="0"/>
          </a:p>
        </p:txBody>
      </p:sp>
      <p:cxnSp>
        <p:nvCxnSpPr>
          <p:cNvPr id="46" name="Прямая со стрелкой 45"/>
          <p:cNvCxnSpPr>
            <a:stCxn id="113" idx="6"/>
            <a:endCxn id="57" idx="1"/>
          </p:cNvCxnSpPr>
          <p:nvPr/>
        </p:nvCxnSpPr>
        <p:spPr>
          <a:xfrm>
            <a:off x="5148064" y="3429000"/>
            <a:ext cx="1570522" cy="11265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Прямоугольник 68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8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6,7,8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1403648" y="6228020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5 становится черной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6,7,8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(6,3)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57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1403648" y="6228020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6 становится черной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57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(7,4)</a:t>
            </a:r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57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(7,5)</a:t>
            </a:r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57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(7,8)</a:t>
            </a:r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рямоугольник 59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11760" y="479715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403648" y="6228020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7 становится черной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рямоугольник 59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11760" y="479715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(8,5)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Прямоугольник 1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411760" y="479715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TextBox 135"/>
          <p:cNvSpPr txBox="1"/>
          <p:nvPr/>
        </p:nvSpPr>
        <p:spPr>
          <a:xfrm>
            <a:off x="2411760" y="105273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39" name="TextBox 138"/>
          <p:cNvSpPr txBox="1"/>
          <p:nvPr/>
        </p:nvSpPr>
        <p:spPr>
          <a:xfrm>
            <a:off x="3779912" y="126876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4" name="TextBox 143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145" name="TextBox 144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46" name="TextBox 145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47" name="TextBox 1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49" name="TextBox 148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0" name="TextBox 14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51" name="TextBox 150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52" name="TextBox 151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1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рямоугольник 59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11760" y="479715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(8,7)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Прямоугольник 61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411760" y="479715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∅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1403648" y="6228020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8 становится черной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d[u] ⟵ ∞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(G, u, color, d, π)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s, color, d, π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d[s] ⟵ 0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π[s] ⟵ NIL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d[v] ⟵ d[u]+1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color[u] ⟵ BLACK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46647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Задачи</a:t>
            </a:r>
            <a:r>
              <a:rPr lang="ru-RU" dirty="0" smtClean="0"/>
              <a:t> при решении которых можно использовать алгоритм основанный </a:t>
            </a:r>
            <a:r>
              <a:rPr lang="ru-RU" b="1" dirty="0" smtClean="0"/>
              <a:t>на обходе в ширину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Поиск наименьшего общего предка в дереве </a:t>
            </a:r>
            <a:r>
              <a:rPr lang="en-US" dirty="0" smtClean="0"/>
              <a:t>BFS </a:t>
            </a:r>
            <a:r>
              <a:rPr lang="ru-RU" dirty="0" smtClean="0"/>
              <a:t>(</a:t>
            </a:r>
            <a:r>
              <a:rPr lang="ru-RU" dirty="0" err="1" smtClean="0"/>
              <a:t>lca</a:t>
            </a:r>
            <a:r>
              <a:rPr lang="ru-RU" dirty="0" smtClean="0"/>
              <a:t>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5976663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/>
              <a:t> LCA (root, u, 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ru-RU" sz="1600" dirty="0" err="1" smtClean="0"/>
              <a:t>u</a:t>
            </a:r>
            <a:r>
              <a:rPr lang="ru-RU" sz="1600" dirty="0" smtClean="0"/>
              <a:t> ∈ V[G]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dirty="0" smtClean="0"/>
              <a:t>color[u] ⟵ WHITE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a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a!= root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color[a] =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a ⟵ π[a]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color[a] =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a ⟵ v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a!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a ⟵ π[a]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return</a:t>
            </a:r>
            <a:r>
              <a:rPr lang="en-US" sz="1600" dirty="0" smtClean="0"/>
              <a:t> a</a:t>
            </a:r>
            <a:endParaRPr lang="ru-RU" sz="1600" dirty="0"/>
          </a:p>
        </p:txBody>
      </p:sp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6546043" y="3017487"/>
            <a:ext cx="646772" cy="73243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6041987" y="3953591"/>
            <a:ext cx="300386" cy="73243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7150634" y="277163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300192" y="37077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79613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7956376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7150634" y="269962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782482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7396485" y="3017487"/>
            <a:ext cx="602072" cy="444402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6817902" y="18355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8258062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8100392" y="57959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8086738" y="57239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  <a:endCxn id="24" idx="0"/>
          </p:cNvCxnSpPr>
          <p:nvPr/>
        </p:nvCxnSpPr>
        <p:spPr>
          <a:xfrm>
            <a:off x="8202227" y="3665559"/>
            <a:ext cx="199851" cy="978285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4" idx="4"/>
          </p:cNvCxnSpPr>
          <p:nvPr/>
        </p:nvCxnSpPr>
        <p:spPr>
          <a:xfrm flipH="1">
            <a:off x="8316416" y="4931876"/>
            <a:ext cx="85662" cy="864096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6955091" y="2132856"/>
            <a:ext cx="237724" cy="680961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6444208" y="548680"/>
            <a:ext cx="562410" cy="562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6444208" y="620688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6725413" y="1111090"/>
            <a:ext cx="236505" cy="72444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/>
              <a:t>связность</a:t>
            </a:r>
            <a:r>
              <a:rPr lang="ru-RU" sz="2800" dirty="0" smtClean="0"/>
              <a:t> и поиск </a:t>
            </a:r>
            <a:r>
              <a:rPr lang="ru-RU" sz="2800" b="1" dirty="0" smtClean="0"/>
              <a:t>компонент связности.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2576147"/>
            <a:ext cx="588418" cy="444402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3224219"/>
            <a:ext cx="444402" cy="444402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2576147"/>
            <a:ext cx="372394" cy="660426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3338408"/>
            <a:ext cx="1296144" cy="40650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3379058"/>
            <a:ext cx="1223306" cy="360040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39144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34824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51386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35637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38424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50666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31943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29783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32664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49225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36264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36264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4994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6926468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1822042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4846378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5422442" y="3194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2470114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838266" y="3122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38" name="Прямая со стрелкой 37"/>
          <p:cNvCxnSpPr/>
          <p:nvPr/>
        </p:nvCxnSpPr>
        <p:spPr>
          <a:xfrm flipH="1">
            <a:off x="1879177" y="5024419"/>
            <a:ext cx="444402" cy="444402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2281398" y="47785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1633326" y="54266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1547664" y="53546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2267744" y="4706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66" name="Прямая со стрелкой 65"/>
          <p:cNvCxnSpPr>
            <a:stCxn id="67" idx="5"/>
          </p:cNvCxnSpPr>
          <p:nvPr/>
        </p:nvCxnSpPr>
        <p:spPr>
          <a:xfrm>
            <a:off x="3456526" y="5591191"/>
            <a:ext cx="1043466" cy="636829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3210675" y="53453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513646" y="61560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427984" y="60840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3131840" y="5273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cxnSp>
        <p:nvCxnSpPr>
          <p:cNvPr id="78" name="Прямая со стрелкой 77"/>
          <p:cNvCxnSpPr/>
          <p:nvPr/>
        </p:nvCxnSpPr>
        <p:spPr>
          <a:xfrm>
            <a:off x="2562603" y="4994592"/>
            <a:ext cx="641245" cy="432048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/>
              <a:t>связность</a:t>
            </a:r>
            <a:r>
              <a:rPr lang="ru-RU" sz="2800" dirty="0" smtClean="0"/>
              <a:t> и поиск </a:t>
            </a:r>
            <a:r>
              <a:rPr lang="ru-RU" sz="2800" b="1" dirty="0" smtClean="0"/>
              <a:t>компонент связности</a:t>
            </a:r>
            <a:r>
              <a:rPr lang="ru-RU" sz="2800" dirty="0" smtClean="0"/>
              <a:t>.</a:t>
            </a:r>
          </a:p>
        </p:txBody>
      </p:sp>
      <p:sp>
        <p:nvSpPr>
          <p:cNvPr id="61" name="Овал 60"/>
          <p:cNvSpPr/>
          <p:nvPr/>
        </p:nvSpPr>
        <p:spPr>
          <a:xfrm>
            <a:off x="3275856" y="2330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3275856" y="225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25761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32242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25761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33384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33790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39144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34824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51386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35637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38424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50666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2330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31943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29783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32664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49225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2042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2690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2978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4634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4778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4994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3194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3122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225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8" name="Прямая со стрелкой 37"/>
          <p:cNvCxnSpPr/>
          <p:nvPr/>
        </p:nvCxnSpPr>
        <p:spPr>
          <a:xfrm flipH="1">
            <a:off x="1879177" y="50244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2281398" y="47785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1633326" y="54266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2267744" y="4490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1619672" y="5138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547664" y="53546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67744" y="4706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6" name="Прямая со стрелкой 65"/>
          <p:cNvCxnSpPr>
            <a:stCxn id="67" idx="5"/>
          </p:cNvCxnSpPr>
          <p:nvPr/>
        </p:nvCxnSpPr>
        <p:spPr>
          <a:xfrm>
            <a:off x="3456526" y="5591191"/>
            <a:ext cx="1043466" cy="636829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3210675" y="53453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513646" y="61560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3197021" y="5057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4499992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4427984" y="60840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31840" y="5273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8" name="Прямая со стрелкой 77"/>
          <p:cNvCxnSpPr/>
          <p:nvPr/>
        </p:nvCxnSpPr>
        <p:spPr>
          <a:xfrm>
            <a:off x="2562603" y="4994592"/>
            <a:ext cx="641245" cy="432048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/>
              <a:t>связность</a:t>
            </a:r>
            <a:r>
              <a:rPr lang="ru-RU" sz="2800" dirty="0" smtClean="0"/>
              <a:t> и поиск </a:t>
            </a:r>
            <a:r>
              <a:rPr lang="ru-RU" sz="2800" b="1" dirty="0" smtClean="0"/>
              <a:t>компонент связности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2048" y="1914401"/>
            <a:ext cx="7772400" cy="151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обход в ширину обошел все вершины за один запуск</a:t>
            </a:r>
            <a:r>
              <a:rPr lang="en-US" sz="2000" dirty="0" smtClean="0"/>
              <a:t> (</a:t>
            </a:r>
            <a:r>
              <a:rPr lang="ru-RU" sz="2000" dirty="0" smtClean="0"/>
              <a:t>функции </a:t>
            </a:r>
            <a:r>
              <a:rPr lang="en-US" sz="2000" dirty="0" err="1" smtClean="0"/>
              <a:t>BFS_Visit</a:t>
            </a:r>
            <a:r>
              <a:rPr lang="en-US" sz="2000" dirty="0" smtClean="0"/>
              <a:t>)</a:t>
            </a:r>
            <a:r>
              <a:rPr lang="ru-RU" sz="2000" dirty="0" smtClean="0"/>
              <a:t>, то граф связен.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>
                <a:solidFill>
                  <a:srgbClr val="00B050"/>
                </a:solidFill>
              </a:rPr>
              <a:t>связность</a:t>
            </a:r>
            <a:r>
              <a:rPr lang="ru-RU" sz="2800" dirty="0" smtClean="0"/>
              <a:t> и поиск </a:t>
            </a:r>
            <a:r>
              <a:rPr lang="ru-RU" sz="2800" b="1" dirty="0" smtClean="0"/>
              <a:t>компонент связности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1,2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411760" y="105273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(1,2)</a:t>
            </a:r>
            <a:endParaRPr lang="ru-RU" dirty="0"/>
          </a:p>
        </p:txBody>
      </p:sp>
      <p:cxnSp>
        <p:nvCxnSpPr>
          <p:cNvPr id="47" name="Прямая со стрелкой 46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2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(G, u, color)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NOT CONNECTED GRAPH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s, color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2048" y="1914401"/>
            <a:ext cx="7772400" cy="151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Алгоритм:</a:t>
            </a:r>
            <a:endParaRPr lang="ru-RU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Если обход в ширину обошел все вершины за один запуск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функции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то граф связен.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21432" y="3356992"/>
            <a:ext cx="7772400" cy="1730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Для каждого запуска обхода в ширину </a:t>
            </a:r>
            <a:r>
              <a:rPr lang="en-US" sz="2000" dirty="0" smtClean="0"/>
              <a:t>(</a:t>
            </a:r>
            <a:r>
              <a:rPr lang="ru-RU" sz="2000" dirty="0" smtClean="0"/>
              <a:t>функции </a:t>
            </a:r>
            <a:r>
              <a:rPr lang="en-US" sz="2000" dirty="0" err="1" smtClean="0"/>
              <a:t>BFS_Visit</a:t>
            </a:r>
            <a:r>
              <a:rPr lang="en-US" sz="2000" dirty="0" smtClean="0"/>
              <a:t>) </a:t>
            </a:r>
            <a:r>
              <a:rPr lang="ru-RU" sz="2000" dirty="0" smtClean="0"/>
              <a:t>все пройденные вершины помещаются в отдельное множество соответствующее обходимой компоненте.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/>
              <a:t>связность</a:t>
            </a:r>
            <a:r>
              <a:rPr lang="ru-RU" sz="2800" dirty="0" smtClean="0"/>
              <a:t> и поиск </a:t>
            </a:r>
            <a:r>
              <a:rPr lang="ru-RU" sz="2800" b="1" dirty="0" smtClean="0">
                <a:solidFill>
                  <a:srgbClr val="00B050"/>
                </a:solidFill>
              </a:rPr>
              <a:t>компонент связности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d[u] ⟵ 0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count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⟵ 0 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(G, u, color, d, count) 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count ⟵ count+1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s, color, d, count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BLACK</a:t>
            </a:r>
            <a:br>
              <a:rPr lang="en-US" sz="1600" dirty="0" smtClean="0"/>
            </a:br>
            <a:r>
              <a:rPr lang="en-US" sz="1600" dirty="0" smtClean="0"/>
              <a:t>			d[v] ⟵ count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орграфа на </a:t>
            </a:r>
            <a:r>
              <a:rPr lang="ru-RU" sz="2800" b="1" dirty="0" smtClean="0"/>
              <a:t>связность</a:t>
            </a:r>
            <a:r>
              <a:rPr lang="ru-RU" sz="2800" dirty="0" smtClean="0"/>
              <a:t> и поиск </a:t>
            </a:r>
            <a:r>
              <a:rPr lang="ru-RU" sz="2800" b="1" dirty="0" smtClean="0"/>
              <a:t>компонент связности.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Заголовок 1"/>
          <p:cNvSpPr txBox="1">
            <a:spLocks/>
          </p:cNvSpPr>
          <p:nvPr/>
        </p:nvSpPr>
        <p:spPr>
          <a:xfrm>
            <a:off x="832048" y="3568154"/>
            <a:ext cx="7772400" cy="151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Алгоритм:</a:t>
            </a:r>
            <a:endParaRPr lang="ru-RU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Если обход в ширину обошел все вершины за один запуск, то граф связен.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1" name="Заголовок 1"/>
          <p:cNvSpPr txBox="1">
            <a:spLocks/>
          </p:cNvSpPr>
          <p:nvPr/>
        </p:nvSpPr>
        <p:spPr>
          <a:xfrm>
            <a:off x="821432" y="5010745"/>
            <a:ext cx="7772400" cy="1730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Для каждого запуска обхода в ширину все пройденные вершины помещаются в отдельное множество соответствующее обходимой компоненте.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2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орграфа на </a:t>
            </a:r>
            <a:r>
              <a:rPr lang="ru-RU" sz="2800" b="1" dirty="0" smtClean="0"/>
              <a:t>связность</a:t>
            </a:r>
            <a:r>
              <a:rPr lang="ru-RU" sz="2800" dirty="0" smtClean="0"/>
              <a:t> и поиск </a:t>
            </a:r>
            <a:r>
              <a:rPr lang="ru-RU" sz="2800" b="1" dirty="0" smtClean="0">
                <a:solidFill>
                  <a:srgbClr val="00B050"/>
                </a:solidFill>
              </a:rPr>
              <a:t>компонент связности</a:t>
            </a:r>
            <a:r>
              <a:rPr lang="ru-RU" sz="2800" dirty="0" smtClean="0"/>
              <a:t>.</a:t>
            </a:r>
          </a:p>
        </p:txBody>
      </p:sp>
      <p:sp>
        <p:nvSpPr>
          <p:cNvPr id="93" name="Заголовок 1"/>
          <p:cNvSpPr txBox="1">
            <a:spLocks/>
          </p:cNvSpPr>
          <p:nvPr/>
        </p:nvSpPr>
        <p:spPr>
          <a:xfrm>
            <a:off x="827584" y="1914401"/>
            <a:ext cx="7772400" cy="1730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Задачу можно решить Для решения поставленных задач следует проводить обход 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кратчайших расстояний</a:t>
            </a:r>
            <a:r>
              <a:rPr lang="ru-RU" sz="2800" dirty="0" smtClean="0"/>
              <a:t> и </a:t>
            </a:r>
            <a:r>
              <a:rPr lang="ru-RU" sz="2800" b="1" dirty="0" smtClean="0"/>
              <a:t>кратчайших путей </a:t>
            </a:r>
            <a:r>
              <a:rPr lang="ru-RU" sz="2800" dirty="0" smtClean="0"/>
              <a:t>в невзвешенном </a:t>
            </a:r>
            <a:r>
              <a:rPr lang="ru-RU" sz="2800" dirty="0" err="1" smtClean="0"/>
              <a:t>НЕориентированном</a:t>
            </a:r>
            <a:r>
              <a:rPr lang="ru-RU" sz="2800" dirty="0" smtClean="0"/>
              <a:t> графе</a:t>
            </a:r>
            <a:r>
              <a:rPr lang="en-US" sz="2800" dirty="0" smtClean="0"/>
              <a:t> </a:t>
            </a:r>
            <a:r>
              <a:rPr lang="ru-RU" sz="2800" b="1" dirty="0" smtClean="0"/>
              <a:t>от заданной вершины до всех остальных вершин</a:t>
            </a:r>
            <a:r>
              <a:rPr lang="ru-RU" sz="2800" dirty="0" smtClean="0"/>
              <a:t>.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25761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32242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25761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33384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33790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39144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34824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51386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35637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38424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50666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2330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31943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29783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32664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49225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2042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2690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2978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4634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4778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4994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3194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3122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225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/>
              <a:t>Поиск </a:t>
            </a:r>
            <a:r>
              <a:rPr lang="ru-RU" sz="2800" b="1" dirty="0"/>
              <a:t>кратчайших расстояний</a:t>
            </a:r>
            <a:r>
              <a:rPr lang="ru-RU" sz="2800" dirty="0"/>
              <a:t> и </a:t>
            </a:r>
            <a:r>
              <a:rPr lang="ru-RU" sz="2800" b="1" dirty="0"/>
              <a:t>кратчайших путей </a:t>
            </a:r>
            <a:r>
              <a:rPr lang="ru-RU" sz="2800" dirty="0"/>
              <a:t>в невзвешенном </a:t>
            </a:r>
            <a:r>
              <a:rPr lang="ru-RU" sz="2800" dirty="0" err="1"/>
              <a:t>НЕориентированном</a:t>
            </a:r>
            <a:r>
              <a:rPr lang="ru-RU" sz="2800" dirty="0"/>
              <a:t> графе</a:t>
            </a:r>
            <a:r>
              <a:rPr lang="en-US" sz="2800" dirty="0"/>
              <a:t> </a:t>
            </a:r>
            <a:r>
              <a:rPr lang="ru-RU" sz="2800" b="1" dirty="0"/>
              <a:t>от заданной вершины до всех остальных вершин</a:t>
            </a:r>
            <a:r>
              <a:rPr lang="ru-RU" sz="2800" dirty="0"/>
              <a:t>.</a:t>
            </a:r>
            <a:endParaRPr lang="ru-RU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054224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Обход в ширину запускается из вершины для которой ищутся кратчайшие расстояния (пути). Номера волн находимые при обходе являются кратчайшими расстояниями.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/>
              <a:t>Поиск </a:t>
            </a:r>
            <a:r>
              <a:rPr lang="ru-RU" sz="2800" b="1" dirty="0">
                <a:solidFill>
                  <a:srgbClr val="00B050"/>
                </a:solidFill>
              </a:rPr>
              <a:t>кратчайших расстояний</a:t>
            </a:r>
            <a:r>
              <a:rPr lang="ru-RU" sz="2800" dirty="0"/>
              <a:t> и </a:t>
            </a:r>
            <a:r>
              <a:rPr lang="ru-RU" sz="2800" b="1" dirty="0"/>
              <a:t>кратчайших путей </a:t>
            </a:r>
            <a:r>
              <a:rPr lang="ru-RU" sz="2800" dirty="0"/>
              <a:t>в невзвешенном </a:t>
            </a:r>
            <a:r>
              <a:rPr lang="ru-RU" sz="2800" dirty="0" err="1"/>
              <a:t>НЕориентированном</a:t>
            </a:r>
            <a:r>
              <a:rPr lang="ru-RU" sz="2800" dirty="0"/>
              <a:t> графе</a:t>
            </a:r>
            <a:r>
              <a:rPr lang="en-US" sz="2800" dirty="0"/>
              <a:t> </a:t>
            </a:r>
            <a:r>
              <a:rPr lang="ru-RU" sz="2800" b="1" dirty="0"/>
              <a:t>от заданной вершины до всех остальных вершин</a:t>
            </a:r>
            <a:r>
              <a:rPr lang="ru-RU" sz="2800" dirty="0"/>
              <a:t>.</a:t>
            </a:r>
            <a:endParaRPr lang="ru-RU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d[u] ⟵ 0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(G, u, color, d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s, color, d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BLACK</a:t>
            </a:r>
            <a:br>
              <a:rPr lang="en-US" sz="1600" dirty="0" smtClean="0"/>
            </a:br>
            <a:r>
              <a:rPr lang="en-US" sz="1600" dirty="0" smtClean="0"/>
              <a:t>			d[v] ⟵ d[v]+1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054224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Алгоритм:</a:t>
            </a:r>
            <a:endParaRPr lang="ru-RU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Обход в ширину запускается из вершины для которой ищутся кратчайшие расстояния (пути). Номера волн находимые при обходе являются кратчайшими расстояниями.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 smtClean="0"/>
              <a:t>Поиск (из заданной</a:t>
            </a:r>
            <a:r>
              <a:rPr lang="en-US" sz="2800" dirty="0" smtClean="0"/>
              <a:t> </a:t>
            </a:r>
            <a:r>
              <a:rPr lang="ru-RU" sz="2800" dirty="0" smtClean="0"/>
              <a:t>вершины) </a:t>
            </a:r>
            <a:r>
              <a:rPr lang="ru-RU" sz="2800" b="1" dirty="0" smtClean="0"/>
              <a:t>кратчайших расстояний</a:t>
            </a:r>
            <a:r>
              <a:rPr lang="ru-RU" sz="2800" dirty="0" smtClean="0"/>
              <a:t> и </a:t>
            </a:r>
            <a:r>
              <a:rPr lang="ru-RU" sz="2800" b="1" dirty="0" smtClean="0">
                <a:solidFill>
                  <a:srgbClr val="00B050"/>
                </a:solidFill>
              </a:rPr>
              <a:t>кратчайших путей</a:t>
            </a:r>
            <a:r>
              <a:rPr lang="ru-RU" sz="2800" b="1" dirty="0" smtClean="0"/>
              <a:t>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</a:t>
            </a:r>
            <a:r>
              <a:rPr lang="ru-RU" sz="2800" dirty="0" err="1" smtClean="0"/>
              <a:t>НЕориентированном</a:t>
            </a:r>
            <a:r>
              <a:rPr lang="ru-RU" sz="2800" dirty="0" smtClean="0"/>
              <a:t> графе.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43608" y="4149080"/>
            <a:ext cx="77724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Путь к выбранной вершине, собирается в стек двигаясь от нее по предкам к вершине из которой производился обход.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1,2,3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(1,3)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3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G, s, t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(G, s, color, π) 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PATH⟵ ∅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parent ⟵ t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while   π[parent] != NIL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в начало очереди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PATH, (π[parent ]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parent))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parent ⟵ π[parent 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s, color, π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4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4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>
                <a:solidFill>
                  <a:srgbClr val="00B050"/>
                </a:solidFill>
              </a:rPr>
              <a:t>ацикличность</a:t>
            </a:r>
            <a:r>
              <a:rPr lang="ru-RU" sz="2800" dirty="0" smtClean="0"/>
              <a:t>.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20080" y="2346449"/>
            <a:ext cx="7772400" cy="151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 (которая не является непосредственным предком), то это говорит о найденном цикле (но не обязательно контуре).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(G, u, color) 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s, color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BLACK</a:t>
            </a:r>
            <a:br>
              <a:rPr lang="en-US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br>
              <a:rPr lang="en-US" sz="1600" dirty="0" smtClean="0"/>
            </a:br>
            <a:r>
              <a:rPr lang="en-US" sz="1600" dirty="0" smtClean="0"/>
              <a:t>		else</a:t>
            </a:r>
            <a:br>
              <a:rPr lang="en-US" sz="1600" dirty="0" smtClean="0"/>
            </a:br>
            <a:r>
              <a:rPr lang="en-US" sz="1600" dirty="0" smtClean="0"/>
              <a:t>			THERE IS A CYCLE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5"/>
            </a:pPr>
            <a:r>
              <a:rPr lang="ru-RU" sz="2800" dirty="0" smtClean="0"/>
              <a:t>Проверка орграфа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 и </a:t>
            </a:r>
            <a:r>
              <a:rPr lang="ru-RU" sz="2800" b="1" dirty="0" err="1" smtClean="0"/>
              <a:t>бесконтурность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5"/>
            </a:pPr>
            <a:r>
              <a:rPr lang="ru-RU" sz="2800" dirty="0" smtClean="0"/>
              <a:t>Проверка орграфа на </a:t>
            </a:r>
            <a:r>
              <a:rPr lang="ru-RU" sz="2800" b="1" dirty="0" smtClean="0">
                <a:solidFill>
                  <a:srgbClr val="00B050"/>
                </a:solidFill>
              </a:rPr>
              <a:t>ацикличность</a:t>
            </a:r>
            <a:r>
              <a:rPr lang="ru-RU" sz="2800" dirty="0" smtClean="0"/>
              <a:t> и </a:t>
            </a:r>
            <a:r>
              <a:rPr lang="ru-RU" sz="2800" b="1" dirty="0" err="1" smtClean="0"/>
              <a:t>бесконтурность</a:t>
            </a:r>
            <a:r>
              <a:rPr lang="ru-RU" sz="2800" dirty="0" smtClean="0"/>
              <a:t>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120080" y="2346449"/>
            <a:ext cx="7772400" cy="151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 (которая не является непосредственным предком), то это говорит о найденном цикле (но не обязательно контуре).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5"/>
            </a:pPr>
            <a:r>
              <a:rPr lang="ru-RU" sz="2800" dirty="0" smtClean="0"/>
              <a:t>Проверка орграфа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 и </a:t>
            </a:r>
            <a:r>
              <a:rPr lang="ru-RU" sz="2800" b="1" dirty="0" err="1" smtClean="0">
                <a:solidFill>
                  <a:srgbClr val="00B050"/>
                </a:solidFill>
              </a:rPr>
              <a:t>бесконтурность</a:t>
            </a:r>
            <a:r>
              <a:rPr lang="ru-RU" sz="2800" dirty="0" smtClean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15616" y="4005064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dirty="0" smtClean="0"/>
              <a:t>Нужно определить дуга является обратной или перекрестной. Если дуга обратная, то найден контур.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120080" y="2346449"/>
            <a:ext cx="7772400" cy="151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 (которая не является непосредственным предком), то это говорит о найденном цикле (но не обязательно контуре).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6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оргафа</a:t>
            </a:r>
            <a:r>
              <a:rPr lang="ru-RU" sz="2800" dirty="0" smtClean="0"/>
              <a:t>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 и </a:t>
            </a:r>
            <a:r>
              <a:rPr lang="ru-RU" sz="2800" b="1" dirty="0" err="1" smtClean="0"/>
              <a:t>бесконтурность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6"/>
            </a:pPr>
            <a:r>
              <a:rPr lang="ru-RU" sz="2800" dirty="0" smtClean="0"/>
              <a:t>Проверка любого 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 и </a:t>
            </a:r>
            <a:r>
              <a:rPr lang="ru-RU" sz="2800" b="1" dirty="0" err="1" smtClean="0"/>
              <a:t>бесконтурность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20080" y="2346449"/>
            <a:ext cx="7772400" cy="2450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 (которая не является непосредственным предком), то это говорит о найденном цикле (но не обязательно контуре).</a:t>
            </a:r>
          </a:p>
          <a:p>
            <a:pPr lvl="0">
              <a:spcBef>
                <a:spcPct val="0"/>
              </a:spcBef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Нужно определить дуга является обратной или перекрестной. Если дуга обратная, то найден контур.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7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кратчайшего цикла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</a:t>
            </a:r>
            <a:r>
              <a:rPr lang="ru-RU" sz="2800" dirty="0" err="1" smtClean="0"/>
              <a:t>НЕориентированном</a:t>
            </a:r>
            <a:r>
              <a:rPr lang="ru-RU" sz="2800" dirty="0" smtClean="0"/>
              <a:t> графе.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2,3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 smtClean="0"/>
              <a:t>∅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403648" y="6228020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1 становится черной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7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кратчайшего цикла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</a:t>
            </a:r>
            <a:r>
              <a:rPr lang="ru-RU" sz="2800" dirty="0" err="1" smtClean="0"/>
              <a:t>НЕориентированном</a:t>
            </a:r>
            <a:r>
              <a:rPr lang="ru-RU" sz="2800" dirty="0" smtClean="0"/>
              <a:t> графе.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Обход в ширину запускается для каждой вершины графа.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Для каждого обхода сохраняется первый найденный цикл.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Наименьший из этих циклов и будет кратчайшим.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7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кратчайшего цикла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</a:t>
            </a:r>
            <a:r>
              <a:rPr lang="ru-RU" sz="2800" dirty="0" err="1" smtClean="0"/>
              <a:t>НЕориентированном</a:t>
            </a:r>
            <a:r>
              <a:rPr lang="ru-RU" sz="2800" dirty="0" smtClean="0"/>
              <a:t> графе.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986409"/>
            <a:ext cx="7772400" cy="3458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</a:t>
            </a:r>
            <a:r>
              <a:rPr lang="en-US" sz="2000" b="1" dirty="0" smtClean="0"/>
              <a:t>2</a:t>
            </a:r>
            <a:r>
              <a:rPr lang="ru-RU" sz="2000" b="1" dirty="0" smtClean="0"/>
              <a:t>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Во время обхода в ширину каждой вершине назначается номер волны и список всех предков.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 (что говорит о цикле), то для вершин образующих просматриваемое ребро ищется общий предок с минимальным номером волны. Из номеров волны получившихся трех вершин определяется длина цикла.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7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кратчайшего цикла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</a:t>
            </a:r>
            <a:r>
              <a:rPr lang="ru-RU" sz="2800" dirty="0" err="1" smtClean="0"/>
              <a:t>НЕориентированном</a:t>
            </a:r>
            <a:r>
              <a:rPr lang="ru-RU" sz="2800" dirty="0" smtClean="0"/>
              <a:t> графе.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986409"/>
            <a:ext cx="7772400" cy="3458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Алгоритм3: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Во время обхода в ширину каждой вершине назначается номер волны.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 (что говорит о цикле), то просматриваемое ребро помещаются в специальный список.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После обхода, для вершин каждого ребра, из созданного списка, находится ближайший общий предок </a:t>
            </a:r>
            <a:r>
              <a:rPr lang="ru-RU" sz="2000" smtClean="0"/>
              <a:t>(например, </a:t>
            </a:r>
            <a:r>
              <a:rPr lang="ru-RU" sz="2000" dirty="0" smtClean="0"/>
              <a:t>с помощью описанного </a:t>
            </a:r>
            <a:r>
              <a:rPr lang="ru-RU" sz="2000" smtClean="0"/>
              <a:t>выше алгоритма).</a:t>
            </a: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3568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8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кратчайшего цикла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орграфе.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Обход в ширину запускается для каждой вершины графа.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Для каждого обхода сохраняется первый найденный цикл.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Наименьший из этих циклов и будет кратчайшим.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8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кратчайшего цикла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орграфе.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3568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9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700809"/>
            <a:ext cx="7772400" cy="1512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Определение</a:t>
            </a:r>
            <a:r>
              <a:rPr lang="ru-RU" sz="2000" dirty="0" smtClean="0"/>
              <a:t>: Двудольный граф – это граф все вершины которого можно разделить на два множества, таких что ни какие две вершины, каждого из этих множеств не соединены ребром.</a:t>
            </a:r>
          </a:p>
        </p:txBody>
      </p:sp>
      <p:cxnSp>
        <p:nvCxnSpPr>
          <p:cNvPr id="39" name="Прямая со стрелкой 38"/>
          <p:cNvCxnSpPr>
            <a:stCxn id="57" idx="3"/>
            <a:endCxn id="63" idx="1"/>
          </p:cNvCxnSpPr>
          <p:nvPr/>
        </p:nvCxnSpPr>
        <p:spPr>
          <a:xfrm>
            <a:off x="3347864" y="3541658"/>
            <a:ext cx="2218594" cy="42275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63" idx="1"/>
            <a:endCxn id="60" idx="3"/>
          </p:cNvCxnSpPr>
          <p:nvPr/>
        </p:nvCxnSpPr>
        <p:spPr>
          <a:xfrm flipH="1">
            <a:off x="3334210" y="3964414"/>
            <a:ext cx="2232248" cy="4413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57" idx="3"/>
            <a:endCxn id="64" idx="1"/>
          </p:cNvCxnSpPr>
          <p:nvPr/>
        </p:nvCxnSpPr>
        <p:spPr>
          <a:xfrm>
            <a:off x="3347864" y="3541658"/>
            <a:ext cx="2218594" cy="114283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64" idx="1"/>
            <a:endCxn id="58" idx="3"/>
          </p:cNvCxnSpPr>
          <p:nvPr/>
        </p:nvCxnSpPr>
        <p:spPr>
          <a:xfrm flipH="1">
            <a:off x="3267714" y="4684494"/>
            <a:ext cx="2298744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54" idx="6"/>
            <a:endCxn id="59" idx="1"/>
          </p:cNvCxnSpPr>
          <p:nvPr/>
        </p:nvCxnSpPr>
        <p:spPr>
          <a:xfrm flipV="1">
            <a:off x="3275856" y="5548590"/>
            <a:ext cx="2290602" cy="46340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64" idx="1"/>
            <a:endCxn id="61" idx="3"/>
          </p:cNvCxnSpPr>
          <p:nvPr/>
        </p:nvCxnSpPr>
        <p:spPr>
          <a:xfrm flipH="1">
            <a:off x="3289510" y="4684494"/>
            <a:ext cx="2276948" cy="5133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3046178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5580112" y="38517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/>
          <p:cNvSpPr/>
          <p:nvPr/>
        </p:nvSpPr>
        <p:spPr>
          <a:xfrm>
            <a:off x="3046178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5580112" y="45718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2987824" y="58679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5580112" y="54359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3001478" y="50851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3046178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2966028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5566458" y="5363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3032524" y="4221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2987824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5566458" y="37797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566458" y="44998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85" name="Прямая со стрелкой 84"/>
          <p:cNvCxnSpPr>
            <a:stCxn id="64" idx="1"/>
            <a:endCxn id="60" idx="3"/>
          </p:cNvCxnSpPr>
          <p:nvPr/>
        </p:nvCxnSpPr>
        <p:spPr>
          <a:xfrm flipH="1" flipV="1">
            <a:off x="3334210" y="4405754"/>
            <a:ext cx="2232248" cy="2787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59" idx="1"/>
            <a:endCxn id="60" idx="3"/>
          </p:cNvCxnSpPr>
          <p:nvPr/>
        </p:nvCxnSpPr>
        <p:spPr>
          <a:xfrm flipH="1" flipV="1">
            <a:off x="3334210" y="4405754"/>
            <a:ext cx="2232248" cy="114283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63" idx="1"/>
            <a:endCxn id="61" idx="3"/>
          </p:cNvCxnSpPr>
          <p:nvPr/>
        </p:nvCxnSpPr>
        <p:spPr>
          <a:xfrm flipH="1">
            <a:off x="3289510" y="3964414"/>
            <a:ext cx="2276948" cy="12334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63" idx="1"/>
            <a:endCxn id="58" idx="3"/>
          </p:cNvCxnSpPr>
          <p:nvPr/>
        </p:nvCxnSpPr>
        <p:spPr>
          <a:xfrm flipH="1">
            <a:off x="3267714" y="3964414"/>
            <a:ext cx="2298744" cy="201622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59" idx="1"/>
            <a:endCxn id="56" idx="6"/>
          </p:cNvCxnSpPr>
          <p:nvPr/>
        </p:nvCxnSpPr>
        <p:spPr>
          <a:xfrm flipH="1" flipV="1">
            <a:off x="3289510" y="5229200"/>
            <a:ext cx="2276948" cy="31939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57" idx="3"/>
            <a:endCxn id="59" idx="1"/>
          </p:cNvCxnSpPr>
          <p:nvPr/>
        </p:nvCxnSpPr>
        <p:spPr>
          <a:xfrm>
            <a:off x="3347864" y="3541658"/>
            <a:ext cx="2218594" cy="20069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"/>
          <p:cNvSpPr txBox="1">
            <a:spLocks/>
          </p:cNvSpPr>
          <p:nvPr/>
        </p:nvSpPr>
        <p:spPr>
          <a:xfrm>
            <a:off x="683568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9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844825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Теорема</a:t>
            </a:r>
            <a:r>
              <a:rPr lang="ru-RU" sz="2000" dirty="0" smtClean="0"/>
              <a:t>: Граф является двудольным тогда и только тогда, когда все его циклы имеют чётную длину.</a:t>
            </a:r>
            <a:endParaRPr lang="ru-RU" sz="20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3568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9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80928"/>
            <a:ext cx="77724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Алгоритм1:</a:t>
            </a: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 соответствии с теоремой, обходом в ширину, ищутся все циклы. По номерам волны можно понять их четность.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3568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9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1844825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: Граф является двудольным тогда и только тогда, когда все его циклы имеют чётную длину.</a:t>
            </a:r>
            <a:endParaRPr lang="ru-RU" sz="20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916832"/>
            <a:ext cx="7772400" cy="3744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000" b="1" dirty="0" smtClean="0"/>
              <a:t>Алгоритм2:</a:t>
            </a:r>
            <a:endParaRPr lang="ru-RU" sz="2000" dirty="0" smtClean="0"/>
          </a:p>
          <a:p>
            <a:endParaRPr lang="ru-RU" sz="2000" dirty="0" smtClean="0"/>
          </a:p>
          <a:p>
            <a:pPr algn="ctr"/>
            <a:r>
              <a:rPr lang="ru-RU" sz="2000" dirty="0" smtClean="0"/>
              <a:t>Во время обхода в ширину:</a:t>
            </a:r>
          </a:p>
          <a:p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Вершина, из которой начинается обход, помещается в первую долю.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Новая вершина в процессе обхода помещается в долю, отличную от доли текущей вершины.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Если же обход направляется по ребру в вершину, которая уже посещена, то проверяется, находятся ли начало ребра и конец в разных долях. Если находятся в одной, то граф двудольным не является.</a:t>
            </a:r>
            <a:endParaRPr lang="ru-RU" sz="20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83568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9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2,3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(2,1)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part[u]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(G, u)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part[s] ⟵ 1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part[v] ⟵ (part[u] +1) mod 2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smtClean="0"/>
              <a:t>	</a:t>
            </a:r>
            <a:r>
              <a:rPr lang="en-US" sz="1600" b="1" smtClean="0"/>
              <a:t>else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			return ERROR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 color[v] ⟵ BLACK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10"/>
            </a:pPr>
            <a:r>
              <a:rPr lang="ru-RU" sz="2800" dirty="0" smtClean="0"/>
              <a:t>Проверка орграфа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80928"/>
            <a:ext cx="77724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Алгоритм1:</a:t>
            </a: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 соответствии с теоремой, обходом в ширину, ищутся все циклы. По номерам волны можно понять их четность.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1844825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: Граф является двудольным тогда и только тогда, когда все его циклы имеют чётную длину.</a:t>
            </a:r>
            <a:endParaRPr lang="ru-RU" sz="20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10"/>
            </a:pPr>
            <a:r>
              <a:rPr lang="ru-RU" sz="2800" dirty="0" smtClean="0"/>
              <a:t>Проверка орграфа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2,3,4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(2,4)</a:t>
            </a:r>
            <a:endParaRPr lang="ru-RU" dirty="0"/>
          </a:p>
        </p:txBody>
      </p:sp>
      <p:cxnSp>
        <p:nvCxnSpPr>
          <p:cNvPr id="50" name="Прямая со стрелкой 49"/>
          <p:cNvCxnSpPr>
            <a:stCxn id="10" idx="6"/>
            <a:endCxn id="47" idx="1"/>
          </p:cNvCxnSpPr>
          <p:nvPr/>
        </p:nvCxnSpPr>
        <p:spPr>
          <a:xfrm>
            <a:off x="4139952" y="1700808"/>
            <a:ext cx="1282490" cy="4065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4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  <a:endCxn id="49" idx="1"/>
          </p:cNvCxnSpPr>
          <p:nvPr/>
        </p:nvCxnSpPr>
        <p:spPr>
          <a:xfrm>
            <a:off x="3995936" y="1844824"/>
            <a:ext cx="850442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4797152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2,3,4,5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1403648" y="5589240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(2,5)</a:t>
            </a:r>
            <a:endParaRPr lang="ru-RU" dirty="0"/>
          </a:p>
        </p:txBody>
      </p:sp>
      <p:cxnSp>
        <p:nvCxnSpPr>
          <p:cNvPr id="52" name="Прямая со стрелкой 51"/>
          <p:cNvCxnSpPr>
            <a:stCxn id="10" idx="4"/>
            <a:endCxn id="49" idx="1"/>
          </p:cNvCxnSpPr>
          <p:nvPr/>
        </p:nvCxnSpPr>
        <p:spPr>
          <a:xfrm>
            <a:off x="3995936" y="1844824"/>
            <a:ext cx="850442" cy="155281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Прямоугольник 60"/>
          <p:cNvSpPr/>
          <p:nvPr/>
        </p:nvSpPr>
        <p:spPr>
          <a:xfrm>
            <a:off x="1403648" y="6165304"/>
            <a:ext cx="3024336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1403648" y="6228020"/>
            <a:ext cx="300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Вершина 5 становится серой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3327</TotalTime>
  <Words>1898</Words>
  <Application>Microsoft Office PowerPoint</Application>
  <PresentationFormat>Экран (4:3)</PresentationFormat>
  <Paragraphs>713</Paragraphs>
  <Slides>72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72</vt:i4>
      </vt:variant>
    </vt:vector>
  </HeadingPairs>
  <TitlesOfParts>
    <vt:vector size="75" baseType="lpstr">
      <vt:lpstr>Arial</vt:lpstr>
      <vt:lpstr>Calibri</vt:lpstr>
      <vt:lpstr>Тема Office</vt:lpstr>
      <vt:lpstr>Алгоритмы на графах</vt:lpstr>
      <vt:lpstr>Обход в ширину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BFS (G) for (для) каждой u ∈ V[G] do  color[u] ⟵ WHITE  d[u] ⟵ ∞  π[u] ⟵ NIL for (для) каждой u ∈ V[G] do  if color[u] = WHITE then   BFS_Visit(G, u, color, d, π)   BFS_Visit (G, s, color, d, π) color[s] ⟵ GRAY d[s] ⟵ 0 π[s] ⟵ NIL Q ⟵ ∅ В очередь(Q, s) while Q ≠ ∅ do  u ⟵ из очереди(Q)  for (для) каждой v ∈ Adj[u] do   If color[v] = WHITE than    color[v] ⟵ GRAY    d[v] ⟵ d[u]+1    π[v] ⟵ u    В очередь(Q, v)  color[u] ⟵ BLACK</vt:lpstr>
      <vt:lpstr>Задачи при решении которых можно использовать алгоритм основанный на обходе в ширину</vt:lpstr>
      <vt:lpstr>Поиск наименьшего общего предка в дереве BFS (lca)</vt:lpstr>
      <vt:lpstr> LCA (root, u, v) for (для) каждой u ∈ V[G] do  color[u] ⟵ WHITE a ⟵ u while a!= root do  color[a] = BLACK  a ⟵ π[a] color[a] = BLACK a ⟵ v while a! do  a ⟵ π[a] return a</vt:lpstr>
      <vt:lpstr>Презентация PowerPoint</vt:lpstr>
      <vt:lpstr>Презентация PowerPoint</vt:lpstr>
      <vt:lpstr>Презентация PowerPoint</vt:lpstr>
      <vt:lpstr>Презентация PowerPoint</vt:lpstr>
      <vt:lpstr>BFS (G) for (для) каждой u ∈ V[G] do  color[u] ⟵ WHITE BFS_Visit(G, u, color)  for (для) каждой u ∈ V[G] do  if color[u] = WHITE then   NOT CONNECTED GRAPH  BFS_Visit (G, s, color) color[s] ⟵ BLACK Q ⟵ ∅ В очередь(Q, s) while Q ≠ ∅ do  u ⟵ из очереди(Q)  for (для) каждой v ∈ Adj[u] do   If color[v] = WHITE than    color[v] ⟵ BLACK    В очередь(Q, v)</vt:lpstr>
      <vt:lpstr>Презентация PowerPoint</vt:lpstr>
      <vt:lpstr>BFS (G) for (для) каждой u ∈ V[G] do  color[u] ⟵ WHITE  d[u] ⟵ 0  count ⟵ 0  for (для) каждой u ∈ V[G] do  if color[u] = WHITE then    BFS_Visit(G, u, color, d, count)    count ⟵ count+1  BFS_Visit (G, s, color, d, count) color[s] ⟵ BLACK Q ⟵ ∅ В очередь(Q, s) while Q ≠ ∅ do  u ⟵ из очереди(Q)  for (для) каждой v ∈ Adj[u] do   If color[v] = WHITE than    color[v] ⟵ BLACK    d[v] ⟵ count    В очередь(Q, v)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BFS (G) for (для) каждой u ∈ V[G] do  color[u] ⟵ WHITE  d[u] ⟵ 0 for (для) каждой u ∈ V[G] do  if color[u] = WHITE then    BFS_Visit(G, u, color, d)   BFS_Visit (G, s, color, d) color[s] ⟵ BLACK Q ⟵ ∅ В очередь(Q, s) while Q ≠ ∅ do  u ⟵ из очереди(Q)  for (для) каждой v ∈ Adj[u] do   If color[v] = WHITE than    color[v] ⟵ BLACK    d[v] ⟵ d[v]+1    В очередь(Q, v)</vt:lpstr>
      <vt:lpstr>Презентация PowerPoint</vt:lpstr>
      <vt:lpstr>BFS (G, s, t) for (для) каждой u ∈ V[G] do  color[u] ⟵ WHITE  π[u] ⟵ NIL BFS_Visit(G, s, color, π)  PATH⟵ ∅  parent ⟵ t while   π[parent] != NIL  в начало очереди (PATH, (π[parent ], parent))  parent ⟵ π[parent ]  BFS_Visit (G, s, color, π) color[s] ⟵ BLACK Q ⟵ ∅ В очередь(Q, s) while Q ≠ ∅ do  u ⟵ из очереди(Q)  for (для) каждой v ∈ Adj[u] do   If color[v] = WHITE than    color[v] ⟵ BLACK    π[v] ⟵ u    В очередь(Q, v)</vt:lpstr>
      <vt:lpstr>Презентация PowerPoint</vt:lpstr>
      <vt:lpstr>Презентация PowerPoint</vt:lpstr>
      <vt:lpstr>BFS (G) for (для) каждой u ∈ V[G] do  color[u] ⟵ WHITE for (для) каждой u ∈ V[G] do  if color[u] = WHITE then    BFS_Visit(G, u, color)   BFS_Visit (G, s, color) color[s] ⟵ BLACK Q ⟵ ∅ В очередь(Q, s) while Q ≠ ∅ do  u ⟵ из очереди(Q)  for (для) каждой v ∈ Adj[u] do   If color[v] = WHITE than    color[v] ⟵ BLACK    В очередь(Q, v)   else    THERE IS A CYCLE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BFS (G) for (для) каждой u ∈ V[G] do  color[u] ⟵ WHITE  part[u] ⟵ 0 time ⟵ 0 for (для) каждой u ∈ V[G] do  if color[u] = WHITE then   BFS_Visit(G, u)   BFS_Visit (G, s) color[s] ⟵ GRAY part[s] ⟵ 1 Q ⟵ ∅ В очередь(Q, s) while Q ≠ ∅ do  u ⟵ из очереди(Q)  for (для) каждой v ∈ Adj[u] do   If color[v] = WHITE than    color[v] ⟵ GRAY    part[v] ⟵ (part[u] +1) mod 2    В очередь(Q, v)   else    return ERROR   color[v] ⟵ BLACK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на графах</dc:title>
  <dc:creator>Мамочка и папочка</dc:creator>
  <cp:lastModifiedBy>Oleg</cp:lastModifiedBy>
  <cp:revision>168</cp:revision>
  <dcterms:created xsi:type="dcterms:W3CDTF">2020-02-18T13:52:34Z</dcterms:created>
  <dcterms:modified xsi:type="dcterms:W3CDTF">2022-02-18T15:33:15Z</dcterms:modified>
</cp:coreProperties>
</file>