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1" r:id="rId3"/>
    <p:sldId id="407" r:id="rId4"/>
    <p:sldId id="363" r:id="rId5"/>
    <p:sldId id="408" r:id="rId6"/>
    <p:sldId id="364" r:id="rId7"/>
    <p:sldId id="405" r:id="rId8"/>
    <p:sldId id="365" r:id="rId9"/>
    <p:sldId id="366" r:id="rId10"/>
    <p:sldId id="367" r:id="rId11"/>
    <p:sldId id="400" r:id="rId12"/>
    <p:sldId id="368" r:id="rId13"/>
    <p:sldId id="401" r:id="rId14"/>
    <p:sldId id="369" r:id="rId15"/>
    <p:sldId id="402" r:id="rId16"/>
    <p:sldId id="370" r:id="rId17"/>
    <p:sldId id="403" r:id="rId18"/>
    <p:sldId id="404" r:id="rId19"/>
    <p:sldId id="371" r:id="rId20"/>
    <p:sldId id="397" r:id="rId21"/>
    <p:sldId id="398" r:id="rId22"/>
    <p:sldId id="399" r:id="rId23"/>
    <p:sldId id="372" r:id="rId24"/>
    <p:sldId id="373" r:id="rId25"/>
    <p:sldId id="374" r:id="rId26"/>
    <p:sldId id="409" r:id="rId27"/>
    <p:sldId id="410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267" r:id="rId51"/>
    <p:sldId id="302" r:id="rId52"/>
    <p:sldId id="292" r:id="rId53"/>
    <p:sldId id="301" r:id="rId54"/>
    <p:sldId id="305" r:id="rId55"/>
    <p:sldId id="304" r:id="rId56"/>
    <p:sldId id="307" r:id="rId57"/>
    <p:sldId id="411" r:id="rId58"/>
    <p:sldId id="308" r:id="rId59"/>
    <p:sldId id="269" r:id="rId60"/>
    <p:sldId id="303" r:id="rId61"/>
    <p:sldId id="271" r:id="rId62"/>
    <p:sldId id="272" r:id="rId63"/>
    <p:sldId id="273" r:id="rId64"/>
    <p:sldId id="276" r:id="rId65"/>
    <p:sldId id="277" r:id="rId66"/>
    <p:sldId id="278" r:id="rId67"/>
    <p:sldId id="279" r:id="rId68"/>
    <p:sldId id="280" r:id="rId69"/>
    <p:sldId id="281" r:id="rId70"/>
    <p:sldId id="282" r:id="rId71"/>
    <p:sldId id="283" r:id="rId72"/>
    <p:sldId id="284" r:id="rId73"/>
    <p:sldId id="285" r:id="rId74"/>
    <p:sldId id="286" r:id="rId75"/>
    <p:sldId id="270" r:id="rId76"/>
    <p:sldId id="266" r:id="rId77"/>
    <p:sldId id="289" r:id="rId78"/>
    <p:sldId id="357" r:id="rId79"/>
    <p:sldId id="290" r:id="rId80"/>
    <p:sldId id="287" r:id="rId81"/>
    <p:sldId id="257" r:id="rId82"/>
    <p:sldId id="261" r:id="rId83"/>
    <p:sldId id="358" r:id="rId84"/>
    <p:sldId id="359" r:id="rId85"/>
    <p:sldId id="262" r:id="rId86"/>
    <p:sldId id="360" r:id="rId87"/>
    <p:sldId id="263" r:id="rId88"/>
    <p:sldId id="321" r:id="rId89"/>
    <p:sldId id="324" r:id="rId90"/>
    <p:sldId id="325" r:id="rId91"/>
    <p:sldId id="326" r:id="rId92"/>
    <p:sldId id="327" r:id="rId93"/>
    <p:sldId id="328" r:id="rId94"/>
    <p:sldId id="329" r:id="rId95"/>
    <p:sldId id="330" r:id="rId96"/>
    <p:sldId id="331" r:id="rId97"/>
    <p:sldId id="332" r:id="rId98"/>
    <p:sldId id="333" r:id="rId99"/>
    <p:sldId id="352" r:id="rId100"/>
    <p:sldId id="353" r:id="rId101"/>
    <p:sldId id="334" r:id="rId102"/>
    <p:sldId id="335" r:id="rId103"/>
    <p:sldId id="336" r:id="rId104"/>
    <p:sldId id="337" r:id="rId105"/>
    <p:sldId id="338" r:id="rId106"/>
    <p:sldId id="339" r:id="rId107"/>
    <p:sldId id="340" r:id="rId108"/>
    <p:sldId id="341" r:id="rId109"/>
    <p:sldId id="342" r:id="rId110"/>
    <p:sldId id="343" r:id="rId111"/>
    <p:sldId id="344" r:id="rId112"/>
    <p:sldId id="345" r:id="rId113"/>
    <p:sldId id="346" r:id="rId114"/>
    <p:sldId id="354" r:id="rId115"/>
    <p:sldId id="355" r:id="rId116"/>
    <p:sldId id="347" r:id="rId117"/>
    <p:sldId id="348" r:id="rId118"/>
    <p:sldId id="314" r:id="rId119"/>
    <p:sldId id="317" r:id="rId120"/>
    <p:sldId id="318" r:id="rId121"/>
    <p:sldId id="313" r:id="rId122"/>
    <p:sldId id="319" r:id="rId123"/>
    <p:sldId id="320" r:id="rId124"/>
    <p:sldId id="356" r:id="rId1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94" autoAdjust="0"/>
  </p:normalViewPr>
  <p:slideViewPr>
    <p:cSldViewPr>
      <p:cViewPr varScale="1">
        <p:scale>
          <a:sx n="103" d="100"/>
          <a:sy n="103" d="100"/>
        </p:scale>
        <p:origin x="9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(1,4)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475656" y="6237312"/>
            <a:ext cx="559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вершины 1 переход в вершину 4 (становится серой)</a:t>
            </a:r>
            <a:endParaRPr lang="ru-RU" dirty="0"/>
          </a:p>
        </p:txBody>
      </p:sp>
      <p:cxnSp>
        <p:nvCxnSpPr>
          <p:cNvPr id="44" name="Прямая со стрелкой 43"/>
          <p:cNvCxnSpPr>
            <a:stCxn id="71" idx="5"/>
          </p:cNvCxnSpPr>
          <p:nvPr/>
        </p:nvCxnSpPr>
        <p:spPr>
          <a:xfrm>
            <a:off x="3521707" y="938547"/>
            <a:ext cx="372394" cy="618245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48" name="Овал 47"/>
          <p:cNvSpPr/>
          <p:nvPr/>
        </p:nvSpPr>
        <p:spPr>
          <a:xfrm>
            <a:off x="3876835" y="1575849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4: 1,5,8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5: 4,6,7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6: 5,7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0" name="Прямая со стрелкой 79"/>
          <p:cNvCxnSpPr>
            <a:endCxn id="79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endCxn id="79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cxnSp>
        <p:nvCxnSpPr>
          <p:cNvPr id="70" name="Shape 6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7" name="Shape 93"/>
          <p:cNvCxnSpPr>
            <a:stCxn id="73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8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70" name="Shape 6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7" name="Shape 93"/>
          <p:cNvCxnSpPr>
            <a:stCxn id="73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8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70" name="Shape 6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7" name="Shape 93"/>
          <p:cNvCxnSpPr>
            <a:stCxn id="73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8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74" name="Shape 73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1" name="Shape 93"/>
          <p:cNvCxnSpPr>
            <a:stCxn id="77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7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6" name="Прямая со стрелкой 85"/>
          <p:cNvCxnSpPr>
            <a:endCxn id="84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endCxn id="84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79" name="Shape 78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4" name="Shape 93"/>
          <p:cNvCxnSpPr>
            <a:stCxn id="81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81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Прямая со стрелкой 89"/>
          <p:cNvCxnSpPr>
            <a:endCxn id="89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endCxn id="89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(4,1)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475656" y="623731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Текущая вершина 4</a:t>
            </a:r>
            <a:endParaRPr lang="ru-RU" dirty="0"/>
          </a:p>
        </p:txBody>
      </p:sp>
      <p:cxnSp>
        <p:nvCxnSpPr>
          <p:cNvPr id="44" name="Прямая со стрелкой 43"/>
          <p:cNvCxnSpPr/>
          <p:nvPr/>
        </p:nvCxnSpPr>
        <p:spPr>
          <a:xfrm flipH="1" flipV="1">
            <a:off x="3521707" y="938547"/>
            <a:ext cx="330213" cy="618245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3864801" y="1575849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accent6"/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,5,8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5: 4,6,7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6: 5,7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Овал 9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2" name="Прямая со стрелкой 101"/>
          <p:cNvCxnSpPr>
            <a:endCxn id="98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endCxn id="98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TextBox 91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4932040" y="8367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cxnSp>
        <p:nvCxnSpPr>
          <p:cNvPr id="94" name="Прямая со стрелкой 93"/>
          <p:cNvCxnSpPr>
            <a:endCxn id="9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endCxn id="9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TextBox 91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82252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4" name="Прямая со стрелкой 93"/>
          <p:cNvCxnSpPr>
            <a:endCxn id="9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endCxn id="9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82252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5" name="Прямая со стрелкой 94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82252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5" name="Прямая со стрелкой 94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Каждой вершине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присваивается значение некоторого параметра (</a:t>
            </a:r>
            <a:r>
              <a:rPr lang="en-US" sz="2000" dirty="0" smtClean="0"/>
              <a:t>flag[u])</a:t>
            </a:r>
            <a:r>
              <a:rPr lang="ru-RU" sz="2000" dirty="0" smtClean="0"/>
              <a:t>, равное минимальному из времен входа (полученных обходом в глубину) в вершины в которые можно попасть из поддерева корнем которого является вершина </a:t>
            </a:r>
            <a:r>
              <a:rPr lang="en-US" sz="2000" b="1" dirty="0" smtClean="0"/>
              <a:t>u</a:t>
            </a:r>
            <a:r>
              <a:rPr lang="ru-RU" sz="2000" dirty="0" smtClean="0"/>
              <a:t>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мостов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Обход в глубину</a:t>
            </a:r>
            <a:endParaRPr lang="ru-RU" sz="2800" b="1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Овал 63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8" name="Овал 7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(4,5)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475656" y="6237312"/>
            <a:ext cx="559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вершины 4 переход в вершину 5 (становится серой)</a:t>
            </a:r>
            <a:endParaRPr lang="ru-RU" dirty="0"/>
          </a:p>
        </p:txBody>
      </p:sp>
      <p:cxnSp>
        <p:nvCxnSpPr>
          <p:cNvPr id="45" name="Прямая со стрелкой 44"/>
          <p:cNvCxnSpPr>
            <a:stCxn id="64" idx="4"/>
          </p:cNvCxnSpPr>
          <p:nvPr/>
        </p:nvCxnSpPr>
        <p:spPr>
          <a:xfrm>
            <a:off x="3995936" y="1844824"/>
            <a:ext cx="850442" cy="151216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4893089" y="3314546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5: 4,6,7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6: 5,7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out[u] ⟵ time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600" dirty="0" smtClean="0"/>
              <a:t>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flag[u] = in[u]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(from, u) - </a:t>
            </a: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мост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Овал 63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8" name="Овал 7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(5,4)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475656" y="623731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Текущая вершина 5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endCxn id="65" idx="2"/>
          </p:cNvCxnSpPr>
          <p:nvPr/>
        </p:nvCxnSpPr>
        <p:spPr>
          <a:xfrm flipH="1" flipV="1">
            <a:off x="3989109" y="1854116"/>
            <a:ext cx="857270" cy="150287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4880346" y="3303457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,6,7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6: 5,7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(5,6)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475656" y="6237312"/>
            <a:ext cx="559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вершины 5 переход в вершину 6 (становится серой)</a:t>
            </a:r>
            <a:endParaRPr lang="ru-RU" dirty="0"/>
          </a:p>
        </p:txBody>
      </p:sp>
      <p:cxnSp>
        <p:nvCxnSpPr>
          <p:cNvPr id="46" name="Прямая со стрелкой 45"/>
          <p:cNvCxnSpPr>
            <a:endCxn id="49" idx="1"/>
          </p:cNvCxnSpPr>
          <p:nvPr/>
        </p:nvCxnSpPr>
        <p:spPr>
          <a:xfrm>
            <a:off x="5148064" y="3510300"/>
            <a:ext cx="1570522" cy="3135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6750328" y="3453915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6: 5,7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(6,5)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475656" y="623731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Текущая вершина 6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stCxn id="49" idx="1"/>
          </p:cNvCxnSpPr>
          <p:nvPr/>
        </p:nvCxnSpPr>
        <p:spPr>
          <a:xfrm flipH="1" flipV="1">
            <a:off x="5148064" y="3510300"/>
            <a:ext cx="1570522" cy="3135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766858" y="3453915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accent6"/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6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(6,7)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475656" y="6237312"/>
            <a:ext cx="559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вершины 6 переход в вершину 7 (становится серой)</a:t>
            </a:r>
            <a:endParaRPr lang="ru-RU" dirty="0"/>
          </a:p>
        </p:txBody>
      </p:sp>
      <p:cxnSp>
        <p:nvCxnSpPr>
          <p:cNvPr id="46" name="Прямая со стрелкой 45"/>
          <p:cNvCxnSpPr>
            <a:endCxn id="59" idx="4"/>
          </p:cNvCxnSpPr>
          <p:nvPr/>
        </p:nvCxnSpPr>
        <p:spPr>
          <a:xfrm flipV="1">
            <a:off x="6876256" y="2276872"/>
            <a:ext cx="216024" cy="108012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48" name="Овал 47"/>
          <p:cNvSpPr/>
          <p:nvPr/>
        </p:nvSpPr>
        <p:spPr>
          <a:xfrm>
            <a:off x="6984268" y="2007313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(7,5)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475656" y="623731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Текущая вершина 7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endCxn id="66" idx="3"/>
          </p:cNvCxnSpPr>
          <p:nvPr/>
        </p:nvCxnSpPr>
        <p:spPr>
          <a:xfrm flipH="1">
            <a:off x="5148064" y="2204865"/>
            <a:ext cx="1800201" cy="119277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973179" y="2013756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accent6"/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(7,6)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475656" y="623731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Текущая вершина 7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stCxn id="59" idx="4"/>
          </p:cNvCxnSpPr>
          <p:nvPr/>
        </p:nvCxnSpPr>
        <p:spPr>
          <a:xfrm flipH="1">
            <a:off x="6876256" y="2276872"/>
            <a:ext cx="216024" cy="108941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6973179" y="1998077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9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15274" y="13407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(7,8)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6237312"/>
            <a:ext cx="559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вершины 7 переход в вершину 8 (становится серой)</a:t>
            </a:r>
            <a:endParaRPr lang="ru-RU" dirty="0"/>
          </a:p>
        </p:txBody>
      </p:sp>
      <p:cxnSp>
        <p:nvCxnSpPr>
          <p:cNvPr id="47" name="Прямая со стрелкой 46"/>
          <p:cNvCxnSpPr>
            <a:stCxn id="60" idx="1"/>
          </p:cNvCxnSpPr>
          <p:nvPr/>
        </p:nvCxnSpPr>
        <p:spPr>
          <a:xfrm flipH="1" flipV="1">
            <a:off x="5796136" y="1741458"/>
            <a:ext cx="1130332" cy="36004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5458612" y="1634967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глубину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15274" y="13407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(8,4)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623731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Текущая вершина 8</a:t>
            </a:r>
            <a:endParaRPr lang="ru-RU" dirty="0"/>
          </a:p>
        </p:txBody>
      </p:sp>
      <p:cxnSp>
        <p:nvCxnSpPr>
          <p:cNvPr id="47" name="Прямая со стрелкой 46"/>
          <p:cNvCxnSpPr>
            <a:stCxn id="40" idx="1"/>
            <a:endCxn id="63" idx="6"/>
          </p:cNvCxnSpPr>
          <p:nvPr/>
        </p:nvCxnSpPr>
        <p:spPr>
          <a:xfrm flipH="1" flipV="1">
            <a:off x="4139952" y="1700808"/>
            <a:ext cx="1282490" cy="4065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5461011" y="1631649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8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,5,7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7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15274" y="13407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(8,5)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623731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Текущая вершина 8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stCxn id="40" idx="2"/>
          </p:cNvCxnSpPr>
          <p:nvPr/>
        </p:nvCxnSpPr>
        <p:spPr>
          <a:xfrm flipH="1">
            <a:off x="5076056" y="1926124"/>
            <a:ext cx="497229" cy="135886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5461011" y="1646044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8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15274" y="13407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(8,7)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623731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Текущая вершина 8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stCxn id="40" idx="3"/>
            <a:endCxn id="60" idx="1"/>
          </p:cNvCxnSpPr>
          <p:nvPr/>
        </p:nvCxnSpPr>
        <p:spPr>
          <a:xfrm>
            <a:off x="5724128" y="1741458"/>
            <a:ext cx="1202340" cy="36004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5452269" y="1651919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8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7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2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TextBox 72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/>
              <a:t>∅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475656" y="6237312"/>
            <a:ext cx="562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</a:t>
            </a:r>
            <a:r>
              <a:rPr lang="ru-RU" dirty="0"/>
              <a:t>вершины </a:t>
            </a:r>
            <a:r>
              <a:rPr lang="ru-RU" dirty="0" smtClean="0"/>
              <a:t>8 </a:t>
            </a:r>
            <a:r>
              <a:rPr lang="ru-RU" dirty="0"/>
              <a:t>(становится черной) </a:t>
            </a:r>
            <a:r>
              <a:rPr lang="ru-RU" dirty="0" smtClean="0"/>
              <a:t>возврат в вершину 7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6982198" y="2019671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/>
              <a:t>8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/>
              <a:t>∅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475656" y="6237312"/>
            <a:ext cx="562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</a:t>
            </a:r>
            <a:r>
              <a:rPr lang="ru-RU" dirty="0"/>
              <a:t>вершины </a:t>
            </a:r>
            <a:r>
              <a:rPr lang="ru-RU" dirty="0" smtClean="0"/>
              <a:t>7 </a:t>
            </a:r>
            <a:r>
              <a:rPr lang="ru-RU" dirty="0"/>
              <a:t>(становится черной) </a:t>
            </a:r>
            <a:r>
              <a:rPr lang="ru-RU" dirty="0" smtClean="0"/>
              <a:t>возврат в вершину 6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6765678" y="3447473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/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/>
              <a:t>8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/>
              <a:t>∅</a:t>
            </a:r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1475656" y="6237312"/>
            <a:ext cx="562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</a:t>
            </a:r>
            <a:r>
              <a:rPr lang="ru-RU" dirty="0"/>
              <a:t>вершины </a:t>
            </a:r>
            <a:r>
              <a:rPr lang="ru-RU" dirty="0" smtClean="0"/>
              <a:t>6 </a:t>
            </a:r>
            <a:r>
              <a:rPr lang="ru-RU" dirty="0"/>
              <a:t>(становится черной) </a:t>
            </a:r>
            <a:r>
              <a:rPr lang="ru-RU" dirty="0" smtClean="0"/>
              <a:t>возврат в вершину 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4884947" y="3306446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/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/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/>
              <a:t>8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/>
              <a:t>∅</a:t>
            </a:r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1475656" y="6237312"/>
            <a:ext cx="562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</a:t>
            </a:r>
            <a:r>
              <a:rPr lang="ru-RU" dirty="0"/>
              <a:t>вершины </a:t>
            </a:r>
            <a:r>
              <a:rPr lang="ru-RU" dirty="0" smtClean="0"/>
              <a:t>6 </a:t>
            </a:r>
            <a:r>
              <a:rPr lang="ru-RU" dirty="0"/>
              <a:t>(становится черной) </a:t>
            </a:r>
            <a:r>
              <a:rPr lang="ru-RU" dirty="0" smtClean="0"/>
              <a:t>возврат в вершину 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4884947" y="3306446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7</a:t>
            </a:r>
          </a:p>
          <a:p>
            <a:r>
              <a:rPr lang="en-US" dirty="0" smtClean="0"/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/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/>
              <a:t>8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Прямая со стрелкой 42"/>
          <p:cNvCxnSpPr>
            <a:stCxn id="61" idx="3"/>
          </p:cNvCxnSpPr>
          <p:nvPr/>
        </p:nvCxnSpPr>
        <p:spPr>
          <a:xfrm flipV="1">
            <a:off x="5148064" y="2204864"/>
            <a:ext cx="1778404" cy="119277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/>
              <a:t>∅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475656" y="6237312"/>
            <a:ext cx="562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</a:t>
            </a:r>
            <a:r>
              <a:rPr lang="ru-RU" dirty="0"/>
              <a:t>вершины </a:t>
            </a:r>
            <a:r>
              <a:rPr lang="ru-RU" dirty="0" smtClean="0"/>
              <a:t>5 </a:t>
            </a:r>
            <a:r>
              <a:rPr lang="ru-RU" dirty="0"/>
              <a:t>(становится черной) </a:t>
            </a:r>
            <a:r>
              <a:rPr lang="ru-RU" dirty="0" smtClean="0"/>
              <a:t>возврат в вершину 4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3878724" y="1570344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/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/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/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/>
              <a:t>8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0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/>
              <a:t>∅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475656" y="6237312"/>
            <a:ext cx="562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</a:t>
            </a:r>
            <a:r>
              <a:rPr lang="ru-RU" dirty="0"/>
              <a:t>вершины </a:t>
            </a:r>
            <a:r>
              <a:rPr lang="ru-RU" dirty="0" smtClean="0"/>
              <a:t>5 </a:t>
            </a:r>
            <a:r>
              <a:rPr lang="ru-RU" dirty="0"/>
              <a:t>(становится черной) </a:t>
            </a:r>
            <a:r>
              <a:rPr lang="ru-RU" dirty="0" smtClean="0"/>
              <a:t>возврат в вершину 4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3878724" y="1570344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8</a:t>
            </a:r>
          </a:p>
          <a:p>
            <a:r>
              <a:rPr lang="en-US" dirty="0" smtClean="0"/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/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/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/>
              <a:t>8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1" name="Прямая со стрелкой 50"/>
          <p:cNvCxnSpPr>
            <a:stCxn id="38" idx="6"/>
            <a:endCxn id="55" idx="1"/>
          </p:cNvCxnSpPr>
          <p:nvPr/>
        </p:nvCxnSpPr>
        <p:spPr>
          <a:xfrm>
            <a:off x="4139952" y="1700808"/>
            <a:ext cx="1282490" cy="4065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/>
              <a:t>∅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475656" y="6237312"/>
            <a:ext cx="562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</a:t>
            </a:r>
            <a:r>
              <a:rPr lang="ru-RU" dirty="0"/>
              <a:t>вершины </a:t>
            </a:r>
            <a:r>
              <a:rPr lang="ru-RU" dirty="0" smtClean="0"/>
              <a:t>4 </a:t>
            </a:r>
            <a:r>
              <a:rPr lang="ru-RU" dirty="0"/>
              <a:t>(становится черной) </a:t>
            </a:r>
            <a:r>
              <a:rPr lang="ru-RU" dirty="0" smtClean="0"/>
              <a:t>возврат в вершину 1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3283506" y="712516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/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/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/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/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/>
              <a:t>8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339752" y="10527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2,4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2: 1,3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3: 2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4: 1,5,8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5: 4,6,7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6: 5,7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475656" y="6237312"/>
            <a:ext cx="35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в вершину 1 (становится серой)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3307391" y="721171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/>
              <a:t>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059832" y="40466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(1,16)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/>
              <a:t>∅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1475656" y="6237312"/>
            <a:ext cx="42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Выход из </a:t>
            </a:r>
            <a:r>
              <a:rPr lang="ru-RU" dirty="0"/>
              <a:t>вершины </a:t>
            </a:r>
            <a:r>
              <a:rPr lang="ru-RU" dirty="0" smtClean="0"/>
              <a:t>1 </a:t>
            </a:r>
            <a:r>
              <a:rPr lang="ru-RU" dirty="0"/>
              <a:t>(становится черной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/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/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/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/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/>
              <a:t>8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/>
          </a:bodyPr>
          <a:lstStyle/>
          <a:p>
            <a:r>
              <a:rPr lang="ru-RU" b="1" i="1" dirty="0" smtClean="0"/>
              <a:t>Дерево обхода в глубину. Классификация дуг. 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256583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/>
              <a:t>Введем понятие времени входа (_</a:t>
            </a:r>
            <a:r>
              <a:rPr lang="en-US" sz="2000" dirty="0" smtClean="0"/>
              <a:t>in</a:t>
            </a:r>
            <a:r>
              <a:rPr lang="ru-RU" sz="2000" dirty="0" smtClean="0"/>
              <a:t>) и выхода</a:t>
            </a:r>
            <a:r>
              <a:rPr lang="en-US" sz="2000" dirty="0" smtClean="0"/>
              <a:t> (_out)</a:t>
            </a:r>
            <a:r>
              <a:rPr lang="ru-RU" sz="2000" dirty="0" smtClean="0"/>
              <a:t>. Пусть даны две вершины </a:t>
            </a:r>
            <a:r>
              <a:rPr lang="en-US" sz="2000" b="1" dirty="0" smtClean="0">
                <a:solidFill>
                  <a:srgbClr val="00B050"/>
                </a:solidFill>
              </a:rPr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smtClean="0">
                <a:solidFill>
                  <a:srgbClr val="7030A0"/>
                </a:solidFill>
              </a:rPr>
              <a:t>v</a:t>
            </a:r>
            <a:r>
              <a:rPr lang="ru-RU" sz="2000" dirty="0" smtClean="0"/>
              <a:t>. Причем, </a:t>
            </a: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ru-RU" sz="2000" dirty="0" smtClean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Теорема о скобках: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Возможен только один из двух вариантов:</a:t>
            </a:r>
            <a:br>
              <a:rPr lang="ru-RU" sz="2000" dirty="0" smtClean="0"/>
            </a:b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00B050"/>
                </a:solidFill>
              </a:rPr>
              <a:t>u_out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00B050"/>
                </a:solidFill>
              </a:rPr>
              <a:t>u_out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т</a:t>
            </a:r>
            <a:r>
              <a:rPr lang="en-US" sz="2000" dirty="0" smtClean="0"/>
              <a:t>.</a:t>
            </a:r>
            <a:r>
              <a:rPr lang="ru-RU" sz="2000" dirty="0" smtClean="0"/>
              <a:t>е</a:t>
            </a:r>
            <a:r>
              <a:rPr lang="en-US" sz="2000" dirty="0" smtClean="0"/>
              <a:t>. </a:t>
            </a:r>
            <a:r>
              <a:rPr lang="ru-RU" sz="2000" dirty="0" smtClean="0"/>
              <a:t>невозможен случай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00B050"/>
                </a:solidFill>
              </a:rPr>
              <a:t>u_out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Доказательство: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Если </a:t>
            </a:r>
            <a:r>
              <a:rPr lang="en-US" sz="2000" b="1" dirty="0" smtClean="0">
                <a:solidFill>
                  <a:srgbClr val="00B050"/>
                </a:solidFill>
              </a:rPr>
              <a:t>u</a:t>
            </a:r>
            <a:r>
              <a:rPr lang="ru-RU" sz="2000" b="1" dirty="0" smtClean="0">
                <a:solidFill>
                  <a:srgbClr val="00B050"/>
                </a:solidFill>
              </a:rPr>
              <a:t>_</a:t>
            </a:r>
            <a:r>
              <a:rPr lang="en-US" sz="2000" b="1" dirty="0" smtClean="0">
                <a:solidFill>
                  <a:srgbClr val="00B050"/>
                </a:solidFill>
              </a:rPr>
              <a:t>out</a:t>
            </a:r>
            <a:r>
              <a:rPr lang="en-US" sz="2000" dirty="0" smtClean="0"/>
              <a:t> </a:t>
            </a:r>
            <a:r>
              <a:rPr lang="ru-RU" sz="2000" dirty="0" smtClean="0"/>
              <a:t>&lt; </a:t>
            </a:r>
            <a:r>
              <a:rPr lang="en-US" sz="2000" b="1" dirty="0" smtClean="0">
                <a:solidFill>
                  <a:srgbClr val="7030A0"/>
                </a:solidFill>
              </a:rPr>
              <a:t>v</a:t>
            </a:r>
            <a:r>
              <a:rPr lang="ru-RU" sz="2000" b="1" dirty="0" smtClean="0">
                <a:solidFill>
                  <a:srgbClr val="7030A0"/>
                </a:solidFill>
              </a:rPr>
              <a:t>_</a:t>
            </a:r>
            <a:r>
              <a:rPr lang="en-US" sz="2000" b="1" dirty="0" smtClean="0">
                <a:solidFill>
                  <a:srgbClr val="7030A0"/>
                </a:solidFill>
              </a:rPr>
              <a:t>in</a:t>
            </a:r>
            <a:r>
              <a:rPr lang="ru-RU" sz="2000" dirty="0" smtClean="0"/>
              <a:t> – </a:t>
            </a:r>
            <a:r>
              <a:rPr lang="ru-RU" sz="2000" dirty="0" err="1" smtClean="0"/>
              <a:t>чтд</a:t>
            </a:r>
            <a:r>
              <a:rPr lang="ru-RU" sz="2000" dirty="0" smtClean="0"/>
              <a:t> (вариант 2).</a:t>
            </a:r>
            <a:br>
              <a:rPr lang="ru-RU" sz="2000" dirty="0" smtClean="0"/>
            </a:br>
            <a:r>
              <a:rPr lang="ru-RU" sz="2000" dirty="0" smtClean="0"/>
              <a:t>Если </a:t>
            </a:r>
            <a:r>
              <a:rPr lang="en-US" sz="2000" b="1" dirty="0" smtClean="0">
                <a:solidFill>
                  <a:srgbClr val="7030A0"/>
                </a:solidFill>
              </a:rPr>
              <a:t>v</a:t>
            </a:r>
            <a:r>
              <a:rPr lang="ru-RU" sz="2000" b="1" dirty="0" smtClean="0">
                <a:solidFill>
                  <a:srgbClr val="7030A0"/>
                </a:solidFill>
              </a:rPr>
              <a:t>_</a:t>
            </a:r>
            <a:r>
              <a:rPr lang="en-US" sz="2000" b="1" dirty="0" smtClean="0">
                <a:solidFill>
                  <a:srgbClr val="7030A0"/>
                </a:solidFill>
              </a:rPr>
              <a:t>in</a:t>
            </a:r>
            <a:r>
              <a:rPr lang="en-US" sz="2000" dirty="0" smtClean="0"/>
              <a:t> </a:t>
            </a:r>
            <a:r>
              <a:rPr lang="ru-RU" sz="2000" dirty="0" smtClean="0"/>
              <a:t>&lt; </a:t>
            </a:r>
            <a:r>
              <a:rPr lang="en-US" sz="2000" b="1" dirty="0" smtClean="0">
                <a:solidFill>
                  <a:srgbClr val="00B050"/>
                </a:solidFill>
              </a:rPr>
              <a:t>u</a:t>
            </a:r>
            <a:r>
              <a:rPr lang="ru-RU" sz="2000" b="1" dirty="0" smtClean="0">
                <a:solidFill>
                  <a:srgbClr val="00B050"/>
                </a:solidFill>
              </a:rPr>
              <a:t>_</a:t>
            </a:r>
            <a:r>
              <a:rPr lang="en-US" sz="2000" b="1" dirty="0" smtClean="0">
                <a:solidFill>
                  <a:srgbClr val="00B050"/>
                </a:solidFill>
              </a:rPr>
              <a:t>out</a:t>
            </a:r>
            <a:r>
              <a:rPr lang="ru-RU" sz="2000" dirty="0" smtClean="0"/>
              <a:t>, то получается </a:t>
            </a: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ru-RU" sz="2000" dirty="0" smtClean="0"/>
              <a:t> &lt; </a:t>
            </a:r>
            <a:r>
              <a:rPr lang="en-US" sz="2000" b="1" dirty="0" smtClean="0">
                <a:solidFill>
                  <a:srgbClr val="00B050"/>
                </a:solidFill>
              </a:rPr>
              <a:t>u</a:t>
            </a:r>
            <a:r>
              <a:rPr lang="ru-RU" sz="2000" b="1" dirty="0" smtClean="0">
                <a:solidFill>
                  <a:srgbClr val="00B050"/>
                </a:solidFill>
              </a:rPr>
              <a:t>_</a:t>
            </a:r>
            <a:r>
              <a:rPr lang="en-US" sz="2000" b="1" dirty="0" smtClean="0">
                <a:solidFill>
                  <a:srgbClr val="00B050"/>
                </a:solidFill>
              </a:rPr>
              <a:t>out</a:t>
            </a:r>
            <a:r>
              <a:rPr lang="ru-RU" sz="2000" dirty="0" smtClean="0"/>
              <a:t>.</a:t>
            </a:r>
            <a:r>
              <a:rPr lang="ru-RU" sz="2000" b="1" dirty="0" smtClean="0">
                <a:solidFill>
                  <a:srgbClr val="7030A0"/>
                </a:solidFill>
              </a:rPr>
              <a:t> </a:t>
            </a:r>
            <a:r>
              <a:rPr lang="ru-RU" sz="2000" dirty="0" smtClean="0"/>
              <a:t>Это говорит о том что вершина </a:t>
            </a:r>
            <a:r>
              <a:rPr lang="en-US" sz="2000" b="1" dirty="0" smtClean="0">
                <a:solidFill>
                  <a:srgbClr val="7030A0"/>
                </a:solidFill>
              </a:rPr>
              <a:t>v</a:t>
            </a:r>
            <a:r>
              <a:rPr lang="ru-RU" sz="2000" dirty="0" smtClean="0"/>
              <a:t> была открыта до закрытия вершины </a:t>
            </a:r>
            <a:r>
              <a:rPr lang="en-US" sz="2000" b="1" dirty="0" smtClean="0">
                <a:solidFill>
                  <a:srgbClr val="00B050"/>
                </a:solidFill>
              </a:rPr>
              <a:t>u</a:t>
            </a:r>
            <a:r>
              <a:rPr lang="ru-RU" sz="2000" dirty="0" smtClean="0"/>
              <a:t>,но после ее открытия. Следовательно, исходя из последовательности действий алгоритма, вершина </a:t>
            </a:r>
            <a:r>
              <a:rPr lang="en-US" sz="2000" b="1" dirty="0" smtClean="0">
                <a:solidFill>
                  <a:srgbClr val="00B050"/>
                </a:solidFill>
              </a:rPr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является предком вершины </a:t>
            </a:r>
            <a:r>
              <a:rPr lang="en-US" sz="2000" b="1" dirty="0" smtClean="0">
                <a:solidFill>
                  <a:srgbClr val="7030A0"/>
                </a:solidFill>
              </a:rPr>
              <a:t>v</a:t>
            </a:r>
            <a:r>
              <a:rPr lang="ru-RU" sz="2000" dirty="0" smtClean="0"/>
              <a:t>, а значит будет закрыта позже.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688632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/>
              <a:t>Дуги дерева</a:t>
            </a:r>
            <a:r>
              <a:rPr lang="ru-RU" sz="2000" dirty="0" smtClean="0"/>
              <a:t> – это дуги графа </a:t>
            </a:r>
            <a:r>
              <a:rPr lang="en-US" sz="2000" dirty="0" err="1" smtClean="0"/>
              <a:t>G</a:t>
            </a:r>
            <a:r>
              <a:rPr lang="en-US" sz="2000" baseline="-25000" dirty="0" err="1" smtClean="0"/>
              <a:t>π</a:t>
            </a:r>
            <a:r>
              <a:rPr lang="ru-RU" sz="2000" dirty="0" smtClean="0"/>
              <a:t>. Дуга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 является дугой дерева, если при исследовании этой дуги была открыта </a:t>
            </a:r>
            <a:r>
              <a:rPr lang="en-US" sz="2000" dirty="0" smtClean="0"/>
              <a:t>v</a:t>
            </a:r>
            <a:r>
              <a:rPr lang="ru-RU" sz="2000" dirty="0" smtClean="0"/>
              <a:t> (т.е. </a:t>
            </a:r>
            <a:r>
              <a:rPr lang="en-US" sz="2000" dirty="0" smtClean="0"/>
              <a:t>u </a:t>
            </a:r>
            <a:r>
              <a:rPr lang="ru-RU" sz="2000" dirty="0" smtClean="0"/>
              <a:t>является ее непосредственным предком в дереве обхода).</a:t>
            </a:r>
            <a:br>
              <a:rPr lang="ru-RU" sz="2000" dirty="0" smtClean="0"/>
            </a:br>
            <a:r>
              <a:rPr lang="ru-RU" sz="2000" b="1" dirty="0" smtClean="0"/>
              <a:t>Прямые дуги </a:t>
            </a:r>
            <a:r>
              <a:rPr lang="ru-RU" sz="2000" dirty="0" smtClean="0"/>
              <a:t>– это дуги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не являющиеся дугами дерева обхода и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потомком </a:t>
            </a:r>
            <a:r>
              <a:rPr lang="en-US" sz="2000" dirty="0" smtClean="0"/>
              <a:t>v </a:t>
            </a:r>
            <a:r>
              <a:rPr lang="ru-RU" sz="2000" dirty="0" smtClean="0"/>
              <a:t>в дереве обхода.</a:t>
            </a:r>
            <a:br>
              <a:rPr lang="ru-RU" sz="2000" dirty="0" smtClean="0"/>
            </a:br>
            <a:r>
              <a:rPr lang="ru-RU" sz="2000" b="1" dirty="0" smtClean="0"/>
              <a:t>Обратные дуги </a:t>
            </a:r>
            <a:r>
              <a:rPr lang="ru-RU" sz="2000" dirty="0" smtClean="0"/>
              <a:t>– это дуги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предком </a:t>
            </a:r>
            <a:r>
              <a:rPr lang="en-US" sz="2000" dirty="0" smtClean="0"/>
              <a:t>v</a:t>
            </a:r>
            <a:r>
              <a:rPr lang="ru-RU" sz="2000" dirty="0" smtClean="0"/>
              <a:t> в дереве обхода. Дуги-циклы, которые могут встречаться в орграфах, рассматриваются как обратные дуги.</a:t>
            </a:r>
            <a:br>
              <a:rPr lang="ru-RU" sz="2000" dirty="0" smtClean="0"/>
            </a:br>
            <a:r>
              <a:rPr lang="ru-RU" sz="2000" b="1" dirty="0" smtClean="0"/>
              <a:t>Перекрестные дуги </a:t>
            </a:r>
            <a:r>
              <a:rPr lang="ru-RU" sz="2000" dirty="0" smtClean="0"/>
              <a:t>– это дуги 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</a:t>
            </a:r>
            <a:br>
              <a:rPr lang="ru-RU" sz="2000" dirty="0" smtClean="0"/>
            </a:br>
            <a:r>
              <a:rPr lang="ru-RU" sz="2000" dirty="0" smtClean="0"/>
              <a:t> </a:t>
            </a:r>
            <a:br>
              <a:rPr lang="ru-RU" sz="2000" dirty="0" smtClean="0"/>
            </a:br>
            <a:r>
              <a:rPr lang="ru-RU" sz="2000" b="1" dirty="0" smtClean="0"/>
              <a:t>Следствие</a:t>
            </a:r>
            <a:r>
              <a:rPr lang="ru-RU" sz="2000" dirty="0" smtClean="0"/>
              <a:t>:</a:t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прямая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en-US" sz="2000" dirty="0" smtClean="0"/>
              <a:t>, </a:t>
            </a:r>
            <a:r>
              <a:rPr lang="en-US" sz="2000" b="1" dirty="0" err="1" smtClean="0">
                <a:solidFill>
                  <a:srgbClr val="7030A0"/>
                </a:solidFill>
              </a:rPr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00B050"/>
                </a:solidFill>
              </a:rPr>
              <a:t>u_out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обратная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/>
              <a:t>, </a:t>
            </a:r>
            <a:r>
              <a:rPr lang="en-US" sz="2000" b="1" dirty="0" err="1" smtClean="0">
                <a:solidFill>
                  <a:srgbClr val="00B050"/>
                </a:solidFill>
              </a:rPr>
              <a:t>u_out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перекрестная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>
                <a:solidFill>
                  <a:srgbClr val="00B050"/>
                </a:solidFill>
              </a:rPr>
              <a:t>u_out</a:t>
            </a:r>
            <a:r>
              <a:rPr lang="en-US" sz="2000" dirty="0" smtClean="0"/>
              <a:t> &lt;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en-US" sz="2000" dirty="0" smtClean="0"/>
              <a:t> </a:t>
            </a:r>
            <a:r>
              <a:rPr lang="ru-RU" sz="2000" dirty="0" smtClean="0"/>
              <a:t>или </a:t>
            </a:r>
            <a:r>
              <a:rPr lang="en-US" sz="2000" b="1" dirty="0" err="1" smtClean="0">
                <a:solidFill>
                  <a:srgbClr val="7030A0"/>
                </a:solidFill>
              </a:rPr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endParaRPr lang="ru-RU" sz="2000" b="1" dirty="0">
              <a:solidFill>
                <a:srgbClr val="00B05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Классификация дуг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является ли вершина </a:t>
            </a:r>
            <a:r>
              <a:rPr lang="en-US" sz="2800" dirty="0" smtClean="0"/>
              <a:t>u </a:t>
            </a:r>
            <a:r>
              <a:rPr lang="ru-RU" sz="2800" b="1" dirty="0" smtClean="0"/>
              <a:t>предком</a:t>
            </a:r>
            <a:r>
              <a:rPr lang="ru-RU" sz="2800" dirty="0" smtClean="0"/>
              <a:t> вершины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(в орграфе </a:t>
            </a:r>
            <a:r>
              <a:rPr lang="ru-RU" sz="2800" dirty="0" smtClean="0"/>
              <a:t>или </a:t>
            </a:r>
            <a:r>
              <a:rPr lang="ru-RU" sz="2800" dirty="0" smtClean="0"/>
              <a:t>дереве обхода в глубину).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Должно выполняться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ru-RU" sz="2000" dirty="0" smtClean="0"/>
              <a:t> (из теоремы о скобках).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является ли вершина </a:t>
            </a:r>
            <a:r>
              <a:rPr lang="en-US" sz="2800" dirty="0" smtClean="0"/>
              <a:t>u </a:t>
            </a:r>
            <a:r>
              <a:rPr lang="ru-RU" sz="2800" b="1" dirty="0" smtClean="0"/>
              <a:t>предком</a:t>
            </a:r>
            <a:r>
              <a:rPr lang="ru-RU" sz="2800" dirty="0" smtClean="0"/>
              <a:t> вершины </a:t>
            </a:r>
            <a:r>
              <a:rPr lang="en-US" sz="2800" dirty="0" smtClean="0"/>
              <a:t>v</a:t>
            </a:r>
            <a:r>
              <a:rPr lang="ru-RU" sz="2800" dirty="0" smtClean="0"/>
              <a:t> (в дереве обхода в глубину).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Должно выполняться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ru-RU" sz="2000" dirty="0" smtClean="0"/>
              <a:t> (из теоремы о скобках).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Доказательство: </a:t>
            </a:r>
            <a:r>
              <a:rPr lang="ru-RU" sz="2000" b="1" dirty="0" smtClean="0">
                <a:solidFill>
                  <a:srgbClr val="FF0000"/>
                </a:solidFill>
              </a:rPr>
              <a:t>???</a:t>
            </a:r>
            <a:endParaRPr kumimoji="0" lang="ru-RU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является ли вершина </a:t>
            </a:r>
            <a:r>
              <a:rPr lang="en-US" sz="2800" dirty="0" smtClean="0"/>
              <a:t>u </a:t>
            </a:r>
            <a:r>
              <a:rPr lang="ru-RU" sz="2800" b="1" dirty="0" smtClean="0"/>
              <a:t>предком</a:t>
            </a:r>
            <a:r>
              <a:rPr lang="ru-RU" sz="2800" dirty="0" smtClean="0"/>
              <a:t> вершины </a:t>
            </a:r>
            <a:r>
              <a:rPr lang="en-US" sz="2800" dirty="0" smtClean="0"/>
              <a:t>v</a:t>
            </a:r>
            <a:r>
              <a:rPr lang="ru-RU" sz="2800" dirty="0" smtClean="0"/>
              <a:t> (в дереве обхода в глубину).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Если во время обхода происходит попытка обратиться к серой вершине, то это говорит о найденном цикле.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1475656" y="6237312"/>
            <a:ext cx="559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вершины 1 переход в вершину 2 (становится серой)</a:t>
            </a:r>
            <a:endParaRPr lang="ru-RU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(1,2)</a:t>
            </a:r>
            <a:endParaRPr lang="ru-RU" dirty="0"/>
          </a:p>
        </p:txBody>
      </p:sp>
      <p:cxnSp>
        <p:nvCxnSpPr>
          <p:cNvPr id="65" name="Прямая со стрелкой 6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>
            <a:off x="2771800" y="980728"/>
            <a:ext cx="504058" cy="36004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2510297" y="1365683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accent6"/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,4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2: 1,3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3: 2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4: 1,5,8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5: 4,6,7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6: 5,7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Если во время обхода происходит обращение к серой вершине, то это говорит о найденном цикле.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Доказательство: </a:t>
            </a:r>
            <a:r>
              <a:rPr lang="ru-RU" sz="2000" b="1" dirty="0" smtClean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Если во время обхода происходит обращение к серой вершине, то это говорит о найденном контуре.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Если во время обхода из вершины </a:t>
            </a:r>
            <a:r>
              <a:rPr lang="en-US" sz="2000" dirty="0" smtClean="0"/>
              <a:t>u</a:t>
            </a:r>
            <a:r>
              <a:rPr lang="ru-RU" sz="2000" dirty="0" smtClean="0"/>
              <a:t> происходит обращение к серой вершине </a:t>
            </a:r>
            <a:r>
              <a:rPr lang="en-US" sz="2000" dirty="0" smtClean="0"/>
              <a:t>v</a:t>
            </a:r>
            <a:r>
              <a:rPr lang="ru-RU" sz="2000" dirty="0" smtClean="0"/>
              <a:t>, то это говорит о найденном контуре.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Доказательство: То что вершина серая говорит о том что она является предком. Значит, существует путь</a:t>
            </a:r>
            <a:r>
              <a:rPr lang="en-US" sz="2000" dirty="0" smtClean="0"/>
              <a:t> </a:t>
            </a:r>
            <a:r>
              <a:rPr lang="ru-RU" sz="2000" dirty="0" smtClean="0"/>
              <a:t>из </a:t>
            </a:r>
            <a:r>
              <a:rPr lang="en-US" sz="2000" dirty="0" smtClean="0"/>
              <a:t>u </a:t>
            </a:r>
            <a:r>
              <a:rPr lang="ru-RU" sz="2000" dirty="0" smtClean="0"/>
              <a:t>в </a:t>
            </a:r>
            <a:r>
              <a:rPr lang="en-US" sz="2000" dirty="0" smtClean="0"/>
              <a:t>v </a:t>
            </a:r>
            <a:r>
              <a:rPr lang="ru-RU" sz="2000" dirty="0" smtClean="0"/>
              <a:t>и наоборот. </a:t>
            </a:r>
            <a:endParaRPr lang="ru-RU" sz="2000" b="1" dirty="0" smtClean="0">
              <a:solidFill>
                <a:srgbClr val="FF0000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глубину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вершине, которая не является непосредственным предком, по некоторой дуге </a:t>
            </a:r>
            <a:r>
              <a:rPr lang="en-US" sz="2000" b="1" dirty="0" smtClean="0"/>
              <a:t>e</a:t>
            </a:r>
            <a:r>
              <a:rPr lang="ru-RU" sz="2000" dirty="0" smtClean="0"/>
              <a:t>, то это говорит о найденном цикле</a:t>
            </a:r>
            <a:r>
              <a:rPr lang="en-US" sz="2000" dirty="0" smtClean="0"/>
              <a:t> (</a:t>
            </a:r>
            <a:r>
              <a:rPr lang="ru-RU" sz="2000" dirty="0" smtClean="0"/>
              <a:t>не обязательно контуре).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</a:t>
            </a:r>
            <a:r>
              <a:rPr lang="en-US" sz="2000" b="1" dirty="0" smtClean="0"/>
              <a:t>e</a:t>
            </a:r>
            <a:r>
              <a:rPr lang="ru-RU" sz="2000" dirty="0" smtClean="0"/>
              <a:t> – обратная, то найден контур.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или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902424" cy="6480720"/>
          </a:xfrm>
        </p:spPr>
        <p:txBody>
          <a:bodyPr>
            <a:noAutofit/>
          </a:bodyPr>
          <a:lstStyle/>
          <a:p>
            <a:pPr algn="l"/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 ⟵ ∅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NIL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“acyclic”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!=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π[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/>
              <a:t>DFS</a:t>
            </a:r>
            <a:r>
              <a:rPr lang="ru-RU" sz="1300" dirty="0" smtClean="0"/>
              <a:t>_</a:t>
            </a:r>
            <a:r>
              <a:rPr lang="en-US" sz="1300" dirty="0" smtClean="0"/>
              <a:t>Visit</a:t>
            </a:r>
            <a:r>
              <a:rPr lang="ru-RU" sz="1300" dirty="0" smtClean="0"/>
              <a:t> (</a:t>
            </a:r>
            <a:r>
              <a:rPr lang="en-US" sz="1300" dirty="0" smtClean="0"/>
              <a:t>u</a:t>
            </a:r>
            <a:r>
              <a:rPr lang="ru-RU" sz="1300" dirty="0" smtClean="0"/>
              <a:t>)</a:t>
            </a:r>
            <a:br>
              <a:rPr lang="ru-RU" sz="1300" dirty="0" smtClean="0"/>
            </a:br>
            <a:r>
              <a:rPr lang="en-US" sz="1300" dirty="0" smtClean="0"/>
              <a:t>color[u] ⟵ GRAY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for</a:t>
            </a:r>
            <a:r>
              <a:rPr lang="ru-RU" sz="1300" dirty="0" smtClean="0"/>
              <a:t> (для) каждой </a:t>
            </a:r>
            <a:r>
              <a:rPr lang="ru-RU" sz="1300" dirty="0" err="1" smtClean="0"/>
              <a:t>u</a:t>
            </a:r>
            <a:r>
              <a:rPr lang="ru-RU" sz="1300" dirty="0" smtClean="0"/>
              <a:t> ∈ </a:t>
            </a:r>
            <a:r>
              <a:rPr lang="en-US" sz="1300" dirty="0" err="1" smtClean="0"/>
              <a:t>Adj</a:t>
            </a:r>
            <a:r>
              <a:rPr lang="en-US" sz="1300" dirty="0" smtClean="0"/>
              <a:t>[u] </a:t>
            </a:r>
            <a:r>
              <a:rPr lang="en-US" sz="1300" b="1" dirty="0" smtClean="0"/>
              <a:t>do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</a:t>
            </a:r>
            <a:r>
              <a:rPr lang="en-US" sz="1300" b="1" dirty="0" smtClean="0"/>
              <a:t>if</a:t>
            </a:r>
            <a:r>
              <a:rPr lang="en-US" sz="1300" dirty="0" smtClean="0"/>
              <a:t> color[v] = WHITE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π[v]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If</a:t>
            </a:r>
            <a:r>
              <a:rPr lang="en-US" sz="1300" dirty="0" smtClean="0"/>
              <a:t> </a:t>
            </a:r>
            <a:r>
              <a:rPr lang="en-US" sz="1300" dirty="0" err="1" smtClean="0"/>
              <a:t>DFS_Visit</a:t>
            </a:r>
            <a:r>
              <a:rPr lang="en-US" sz="1300" dirty="0" smtClean="0"/>
              <a:t>(v)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ru-RU" sz="1300" dirty="0" smtClean="0"/>
              <a:t>	</a:t>
            </a:r>
            <a:r>
              <a:rPr lang="en-US" sz="1300" b="1" dirty="0" smtClean="0"/>
              <a:t>if </a:t>
            </a:r>
            <a:r>
              <a:rPr lang="en-US" sz="1300" dirty="0" smtClean="0"/>
              <a:t>color[v] = GRAY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cycle_start</a:t>
            </a:r>
            <a:r>
              <a:rPr lang="en-US" sz="1300" dirty="0" smtClean="0"/>
              <a:t> ⟵ v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cycle_end</a:t>
            </a:r>
            <a:r>
              <a:rPr lang="en-US" sz="1300" dirty="0" smtClean="0"/>
              <a:t>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color[u] ⟵ BLACK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return</a:t>
            </a:r>
            <a:r>
              <a:rPr lang="en-US" sz="1300" dirty="0" smtClean="0"/>
              <a:t> false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2420888"/>
            <a:ext cx="7772400" cy="3744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Производится серия обходов в глубину(т.е. запускается обход в глубину из каждой </a:t>
            </a:r>
            <a:r>
              <a:rPr lang="ru-RU" sz="2000" dirty="0" err="1" smtClean="0"/>
              <a:t>непосещённой</a:t>
            </a:r>
            <a:r>
              <a:rPr lang="ru-RU" sz="2000" dirty="0" smtClean="0"/>
              <a:t> вершины). При этом граф воспринимается как не ориентированный.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Вершина, из которой начинается обход, помещается в первую долю.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Новая вершина в процессе обхода помещается в долю, отличную от доли текущей вершины.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же обход направляется по ребру в вершину, которая уже посещена, то проверяется, находятся ли начало ребра и конец в разных долях. Если находятся в одной, то граф двудольным не является.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part[u] ⟵ ∞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part[u] = 0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part[u] ⟵ 1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part[v] = ∞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		</a:t>
            </a:r>
            <a:r>
              <a:rPr lang="en-US" sz="1600" dirty="0" smtClean="0"/>
              <a:t>part[v] ⟵ (part[u] +1) mod 2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!(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(v))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en-US" sz="1600" b="1" dirty="0" smtClean="0"/>
              <a:t>return</a:t>
            </a:r>
            <a:r>
              <a:rPr lang="en-US" sz="1600" dirty="0" smtClean="0"/>
              <a:t> false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else</a:t>
            </a:r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b="1" dirty="0" smtClean="0"/>
              <a:t>		</a:t>
            </a:r>
            <a:r>
              <a:rPr lang="en-US" sz="1600" b="1" dirty="0" smtClean="0"/>
              <a:t> if</a:t>
            </a:r>
            <a:r>
              <a:rPr lang="en-US" sz="1600" dirty="0" smtClean="0"/>
              <a:t> part[v] = part[u] </a:t>
            </a:r>
            <a:r>
              <a:rPr lang="en-US" sz="1600" b="1" dirty="0" smtClean="0"/>
              <a:t>then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ru-RU" sz="1600" dirty="0" smtClean="0"/>
              <a:t>	</a:t>
            </a:r>
            <a:r>
              <a:rPr lang="en-US" sz="1600" b="1" dirty="0" smtClean="0"/>
              <a:t>return</a:t>
            </a:r>
            <a:r>
              <a:rPr lang="en-US" sz="1600" dirty="0" smtClean="0"/>
              <a:t> false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true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1475656" y="6237312"/>
            <a:ext cx="559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вершины 1 переход в вершину 2 (становится серой)</a:t>
            </a:r>
            <a:endParaRPr lang="ru-RU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(1,2)</a:t>
            </a:r>
            <a:endParaRPr lang="ru-RU" dirty="0"/>
          </a:p>
        </p:txBody>
      </p:sp>
      <p:cxnSp>
        <p:nvCxnSpPr>
          <p:cNvPr id="65" name="Прямая со стрелкой 6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44" idx="3"/>
          </p:cNvCxnSpPr>
          <p:nvPr/>
        </p:nvCxnSpPr>
        <p:spPr>
          <a:xfrm flipV="1">
            <a:off x="2805367" y="938547"/>
            <a:ext cx="512670" cy="392929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2510297" y="1365683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,4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accent6"/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,3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3: 2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4: 1,5,8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5: 4,6,7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6: 5,7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Правильная </a:t>
            </a:r>
            <a:r>
              <a:rPr lang="ru-RU" smtClean="0"/>
              <a:t>нумерация или </a:t>
            </a:r>
            <a:r>
              <a:rPr lang="ru-RU" dirty="0" smtClean="0"/>
              <a:t>топологическая сортировка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Правильная нумерация</a:t>
            </a:r>
            <a:r>
              <a:rPr lang="ru-RU" sz="2000" dirty="0" smtClean="0"/>
              <a:t> (топологическая сортировка) вершин графа – это нумерация вершин графа, такая что нет дуг идущих от вершины с большим номером к вершине с меньшим номером.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 правильной нумерации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51" idx="3"/>
            <a:endCxn id="52" idx="7"/>
          </p:cNvCxnSpPr>
          <p:nvPr/>
        </p:nvCxnSpPr>
        <p:spPr>
          <a:xfrm flipH="1">
            <a:off x="3823393" y="4448355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52" idx="3"/>
            <a:endCxn id="53" idx="7"/>
          </p:cNvCxnSpPr>
          <p:nvPr/>
        </p:nvCxnSpPr>
        <p:spPr>
          <a:xfrm flipH="1">
            <a:off x="3319337" y="5384459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42025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3577542" y="51386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3073486" y="60747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5233726" y="48505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4427984" y="4130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3059832" y="6002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57" name="Прямая со стрелкой 56"/>
          <p:cNvCxnSpPr>
            <a:stCxn id="51" idx="5"/>
            <a:endCxn id="54" idx="1"/>
          </p:cNvCxnSpPr>
          <p:nvPr/>
        </p:nvCxnSpPr>
        <p:spPr>
          <a:xfrm>
            <a:off x="4673835" y="4448355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095252" y="32664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5549066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5535412" y="6011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61" name="Прямая со стрелкой 60"/>
          <p:cNvCxnSpPr>
            <a:stCxn id="54" idx="5"/>
          </p:cNvCxnSpPr>
          <p:nvPr/>
        </p:nvCxnSpPr>
        <p:spPr>
          <a:xfrm>
            <a:off x="5479577" y="5096427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endCxn id="51" idx="1"/>
          </p:cNvCxnSpPr>
          <p:nvPr/>
        </p:nvCxnSpPr>
        <p:spPr>
          <a:xfrm>
            <a:off x="4232441" y="3563724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3721558" y="1979548"/>
            <a:ext cx="562410" cy="562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721558" y="205155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65" name="Прямая со стрелкой 64"/>
          <p:cNvCxnSpPr>
            <a:stCxn id="63" idx="4"/>
            <a:endCxn id="58" idx="0"/>
          </p:cNvCxnSpPr>
          <p:nvPr/>
        </p:nvCxnSpPr>
        <p:spPr>
          <a:xfrm>
            <a:off x="4002763" y="2541958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4108906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4095252" y="6011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68" name="Прямая со стрелкой 67"/>
          <p:cNvCxnSpPr>
            <a:stCxn id="66" idx="1"/>
            <a:endCxn id="52" idx="5"/>
          </p:cNvCxnSpPr>
          <p:nvPr/>
        </p:nvCxnSpPr>
        <p:spPr>
          <a:xfrm flipH="1" flipV="1">
            <a:off x="3823393" y="5384459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2734" y="5066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5228918" y="4787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095252" y="32036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095252" y="2987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436830" y="3914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5535412" y="578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095252" y="578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068678" y="578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3572734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3807220" y="1619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5295444" y="36450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5281790" y="357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  <a:endParaRPr lang="ru-RU" dirty="0"/>
          </a:p>
        </p:txBody>
      </p:sp>
      <p:cxnSp>
        <p:nvCxnSpPr>
          <p:cNvPr id="36" name="Прямая со стрелкой 35"/>
          <p:cNvCxnSpPr>
            <a:stCxn id="58" idx="6"/>
            <a:endCxn id="35" idx="1"/>
          </p:cNvCxnSpPr>
          <p:nvPr/>
        </p:nvCxnSpPr>
        <p:spPr>
          <a:xfrm>
            <a:off x="4383284" y="3410416"/>
            <a:ext cx="898506" cy="34726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5" idx="2"/>
          </p:cNvCxnSpPr>
          <p:nvPr/>
        </p:nvCxnSpPr>
        <p:spPr>
          <a:xfrm flipH="1">
            <a:off x="5379761" y="3942348"/>
            <a:ext cx="52872" cy="84551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77816" y="3362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28918" y="4562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Источник</a:t>
            </a:r>
            <a:r>
              <a:rPr lang="ru-RU" sz="2000" dirty="0" smtClean="0"/>
              <a:t> – это вершина в которую нет </a:t>
            </a:r>
            <a:r>
              <a:rPr lang="ru-RU" sz="2000" b="1" dirty="0" smtClean="0"/>
              <a:t>входящих</a:t>
            </a:r>
            <a:r>
              <a:rPr lang="ru-RU" sz="2000" dirty="0" smtClean="0"/>
              <a:t> дуг.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8" idx="3"/>
            <a:endCxn id="9" idx="7"/>
          </p:cNvCxnSpPr>
          <p:nvPr/>
        </p:nvCxnSpPr>
        <p:spPr>
          <a:xfrm flipH="1">
            <a:off x="6618051" y="4097607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9" idx="3"/>
            <a:endCxn id="10" idx="7"/>
          </p:cNvCxnSpPr>
          <p:nvPr/>
        </p:nvCxnSpPr>
        <p:spPr>
          <a:xfrm flipH="1">
            <a:off x="6113995" y="5033711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7222642" y="38517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372200" y="47878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868144" y="57239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028384" y="44998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8" idx="5"/>
            <a:endCxn id="11" idx="1"/>
          </p:cNvCxnSpPr>
          <p:nvPr/>
        </p:nvCxnSpPr>
        <p:spPr>
          <a:xfrm>
            <a:off x="7468493" y="4097607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6889910" y="29156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8343724" y="57332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>
            <a:stCxn id="11" idx="4"/>
          </p:cNvCxnSpPr>
          <p:nvPr/>
        </p:nvCxnSpPr>
        <p:spPr>
          <a:xfrm>
            <a:off x="8172400" y="4787860"/>
            <a:ext cx="301686" cy="93610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8" idx="1"/>
          </p:cNvCxnSpPr>
          <p:nvPr/>
        </p:nvCxnSpPr>
        <p:spPr>
          <a:xfrm>
            <a:off x="7027099" y="3212976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6516216" y="1628800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0" idx="4"/>
            <a:endCxn id="15" idx="0"/>
          </p:cNvCxnSpPr>
          <p:nvPr/>
        </p:nvCxnSpPr>
        <p:spPr>
          <a:xfrm>
            <a:off x="6797421" y="2191210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6903564" y="57332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>
            <a:stCxn id="23" idx="1"/>
            <a:endCxn id="9" idx="5"/>
          </p:cNvCxnSpPr>
          <p:nvPr/>
        </p:nvCxnSpPr>
        <p:spPr>
          <a:xfrm flipH="1" flipV="1">
            <a:off x="6618051" y="5033711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7911676" y="1638092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40" idx="4"/>
            <a:endCxn id="11" idx="0"/>
          </p:cNvCxnSpPr>
          <p:nvPr/>
        </p:nvCxnSpPr>
        <p:spPr>
          <a:xfrm flipH="1">
            <a:off x="8172400" y="2200502"/>
            <a:ext cx="20481" cy="22993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20" idx="5"/>
          </p:cNvCxnSpPr>
          <p:nvPr/>
        </p:nvCxnSpPr>
        <p:spPr>
          <a:xfrm>
            <a:off x="6996263" y="2108847"/>
            <a:ext cx="639490" cy="78972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7551636" y="290632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6" name="Прямая со стрелкой 25"/>
          <p:cNvCxnSpPr>
            <a:stCxn id="24" idx="4"/>
            <a:endCxn id="8" idx="7"/>
          </p:cNvCxnSpPr>
          <p:nvPr/>
        </p:nvCxnSpPr>
        <p:spPr>
          <a:xfrm flipH="1">
            <a:off x="7468493" y="3194358"/>
            <a:ext cx="227159" cy="69957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4"/>
            <a:endCxn id="23" idx="0"/>
          </p:cNvCxnSpPr>
          <p:nvPr/>
        </p:nvCxnSpPr>
        <p:spPr>
          <a:xfrm flipH="1">
            <a:off x="7047580" y="4139788"/>
            <a:ext cx="319078" cy="15934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6806767" y="4088315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8" idx="3"/>
          </p:cNvCxnSpPr>
          <p:nvPr/>
        </p:nvCxnSpPr>
        <p:spPr>
          <a:xfrm flipH="1">
            <a:off x="6302711" y="5024419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7411358" y="38424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60916" y="47785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217100" y="44905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5"/>
            <a:endCxn id="10" idx="1"/>
          </p:cNvCxnSpPr>
          <p:nvPr/>
        </p:nvCxnSpPr>
        <p:spPr>
          <a:xfrm>
            <a:off x="7657209" y="4088315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7078626" y="29063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10" idx="4"/>
            <a:endCxn id="38" idx="0"/>
          </p:cNvCxnSpPr>
          <p:nvPr/>
        </p:nvCxnSpPr>
        <p:spPr>
          <a:xfrm>
            <a:off x="8361116" y="4778568"/>
            <a:ext cx="20481" cy="88268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7" idx="1"/>
          </p:cNvCxnSpPr>
          <p:nvPr/>
        </p:nvCxnSpPr>
        <p:spPr>
          <a:xfrm>
            <a:off x="7215815" y="3203684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12" idx="0"/>
          </p:cNvCxnSpPr>
          <p:nvPr/>
        </p:nvCxnSpPr>
        <p:spPr>
          <a:xfrm>
            <a:off x="6986137" y="2181918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8" idx="5"/>
          </p:cNvCxnSpPr>
          <p:nvPr/>
        </p:nvCxnSpPr>
        <p:spPr>
          <a:xfrm flipH="1" flipV="1">
            <a:off x="6806767" y="5024419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0" idx="0"/>
          </p:cNvCxnSpPr>
          <p:nvPr/>
        </p:nvCxnSpPr>
        <p:spPr>
          <a:xfrm flipH="1">
            <a:off x="8361116" y="2191210"/>
            <a:ext cx="20481" cy="22993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5940152" y="5733256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6804248" y="19168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8244408" y="19168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6948264" y="5733256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8100392" y="5661248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Сток</a:t>
            </a:r>
            <a:r>
              <a:rPr lang="ru-RU" sz="2000" dirty="0" smtClean="0"/>
              <a:t> – это вершина из которой нет </a:t>
            </a:r>
            <a:r>
              <a:rPr lang="ru-RU" sz="2000" b="1" dirty="0" smtClean="0"/>
              <a:t>исходящих</a:t>
            </a:r>
            <a:r>
              <a:rPr lang="ru-RU" sz="2000" dirty="0" smtClean="0"/>
              <a:t> дуг.</a:t>
            </a:r>
          </a:p>
        </p:txBody>
      </p:sp>
      <p:cxnSp>
        <p:nvCxnSpPr>
          <p:cNvPr id="21" name="Прямая со стрелкой 20"/>
          <p:cNvCxnSpPr>
            <a:stCxn id="7" idx="4"/>
            <a:endCxn id="37" idx="0"/>
          </p:cNvCxnSpPr>
          <p:nvPr/>
        </p:nvCxnSpPr>
        <p:spPr>
          <a:xfrm flipH="1">
            <a:off x="7229469" y="4130496"/>
            <a:ext cx="325905" cy="160276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7112971" y="2108847"/>
            <a:ext cx="639490" cy="78972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7668344" y="290632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endCxn id="7" idx="0"/>
          </p:cNvCxnSpPr>
          <p:nvPr/>
        </p:nvCxnSpPr>
        <p:spPr>
          <a:xfrm flipH="1">
            <a:off x="7555374" y="3203684"/>
            <a:ext cx="197087" cy="63878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000" dirty="0" smtClean="0"/>
              <a:t>В </a:t>
            </a:r>
            <a:r>
              <a:rPr lang="ru-RU" sz="2000" dirty="0" smtClean="0"/>
              <a:t>бесконтурном графе </a:t>
            </a:r>
            <a:r>
              <a:rPr lang="ru-RU" sz="2000" b="1" dirty="0" smtClean="0"/>
              <a:t>существует источник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/>
              <a:t>Теорема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Идем по входящим дугам, начиная от любой вершины. Когда-нибудь возникнет контур, а если входящих дуг нет, то это источник.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800" dirty="0"/>
              <a:t>В </a:t>
            </a:r>
            <a:r>
              <a:rPr lang="ru-RU" sz="2800" dirty="0" err="1"/>
              <a:t>бесконтурном</a:t>
            </a:r>
            <a:r>
              <a:rPr lang="ru-RU" sz="2800" dirty="0"/>
              <a:t> графе </a:t>
            </a:r>
            <a:r>
              <a:rPr lang="ru-RU" sz="2800" b="1" dirty="0"/>
              <a:t>существует источник</a:t>
            </a:r>
            <a:r>
              <a:rPr lang="ru-RU" sz="2800" dirty="0"/>
              <a:t>.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000" dirty="0"/>
              <a:t>В </a:t>
            </a:r>
            <a:r>
              <a:rPr lang="ru-RU" sz="2000" dirty="0" err="1"/>
              <a:t>бесконтурном</a:t>
            </a:r>
            <a:r>
              <a:rPr lang="ru-RU" sz="2000" dirty="0"/>
              <a:t> графе </a:t>
            </a:r>
            <a:r>
              <a:rPr lang="ru-RU" sz="2000" b="1" dirty="0"/>
              <a:t>существует правильная нумерация</a:t>
            </a:r>
            <a:r>
              <a:rPr lang="ru-RU" sz="2000" dirty="0"/>
              <a:t>.</a:t>
            </a:r>
            <a:endParaRPr lang="ru-RU" sz="2000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/>
              <a:t>Теорема</a:t>
            </a:r>
          </a:p>
        </p:txBody>
      </p:sp>
    </p:spTree>
    <p:extLst>
      <p:ext uri="{BB962C8B-B14F-4D97-AF65-F5344CB8AC3E}">
        <p14:creationId xmlns:p14="http://schemas.microsoft.com/office/powerpoint/2010/main" val="19794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Доказательство:</a:t>
            </a:r>
          </a:p>
          <a:p>
            <a:pPr>
              <a:spcBef>
                <a:spcPct val="0"/>
              </a:spcBef>
            </a:pPr>
            <a:r>
              <a:rPr lang="ru-RU" sz="2000" dirty="0" smtClean="0"/>
              <a:t>Пока не </a:t>
            </a:r>
            <a:r>
              <a:rPr lang="ru-RU" sz="2000" dirty="0" err="1" smtClean="0"/>
              <a:t>перенумеруются</a:t>
            </a:r>
            <a:r>
              <a:rPr lang="ru-RU" sz="2000" dirty="0" smtClean="0"/>
              <a:t> все вершины, повторяются действия:</a:t>
            </a:r>
          </a:p>
          <a:p>
            <a:pPr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Любому источнику присваивается очередной номер (первому – первый).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источник выкидывается из графа вместе со всеми смежными дугами (оставшийся граф тоже бесконтурный).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424936" cy="459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(2,3)</a:t>
            </a:r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1475656" y="6237312"/>
            <a:ext cx="559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вершины 2 переход в вершину 3 (становится серой)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2123728" y="1638092"/>
            <a:ext cx="346386" cy="35074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91680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(3,?)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1868325" y="2017267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,4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3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3: 2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4: 1,5,8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5: 4,6,7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6: 5,7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5266974" y="266827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5248512" y="26276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248512" y="24023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6215364" y="38424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210556" y="37797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210556" y="35544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cxnSp>
        <p:nvCxnSpPr>
          <p:cNvPr id="54" name="Прямая со стрелкой 53"/>
          <p:cNvCxnSpPr>
            <a:stCxn id="36" idx="3"/>
            <a:endCxn id="33" idx="2"/>
          </p:cNvCxnSpPr>
          <p:nvPr/>
        </p:nvCxnSpPr>
        <p:spPr>
          <a:xfrm>
            <a:off x="4230422" y="2524254"/>
            <a:ext cx="1036552" cy="28803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3" idx="3"/>
            <a:endCxn id="12" idx="3"/>
          </p:cNvCxnSpPr>
          <p:nvPr/>
        </p:nvCxnSpPr>
        <p:spPr>
          <a:xfrm flipH="1">
            <a:off x="4558346" y="2914121"/>
            <a:ext cx="750809" cy="53694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35" idx="2"/>
            <a:endCxn id="29" idx="3"/>
          </p:cNvCxnSpPr>
          <p:nvPr/>
        </p:nvCxnSpPr>
        <p:spPr>
          <a:xfrm flipH="1">
            <a:off x="4230422" y="4293096"/>
            <a:ext cx="980419" cy="103947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5530626" y="2951129"/>
            <a:ext cx="714546" cy="9319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51" idx="4"/>
          </p:cNvCxnSpPr>
          <p:nvPr/>
        </p:nvCxnSpPr>
        <p:spPr>
          <a:xfrm flipV="1">
            <a:off x="5658017" y="4130496"/>
            <a:ext cx="701363" cy="108941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(3,2)</a:t>
            </a:r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1475656" y="623731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Текущая вершина 3</a:t>
            </a:r>
            <a:endParaRPr lang="ru-RU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 flipV="1">
            <a:off x="2123728" y="1598973"/>
            <a:ext cx="360040" cy="38986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91680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(3,?)</a:t>
            </a:r>
            <a:endParaRPr lang="ru-RU" dirty="0"/>
          </a:p>
        </p:txBody>
      </p:sp>
      <p:sp>
        <p:nvSpPr>
          <p:cNvPr id="53" name="Овал 52"/>
          <p:cNvSpPr/>
          <p:nvPr/>
        </p:nvSpPr>
        <p:spPr>
          <a:xfrm>
            <a:off x="1868866" y="2008844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,4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accent6"/>
                </a:solidFill>
              </a:rPr>
              <a:t>2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4: 1,5,8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5: 4,6,7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6: 5,7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2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root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6192688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Topological_sort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(G(V,E))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order[v]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|V|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+1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 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=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⟵time-1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order[v] ⟵ time</a:t>
            </a:r>
            <a:endParaRPr lang="ru-RU" sz="1600" dirty="0"/>
          </a:p>
        </p:txBody>
      </p:sp>
      <p:cxnSp>
        <p:nvCxnSpPr>
          <p:cNvPr id="23" name="Прямая со стрелкой 22"/>
          <p:cNvCxnSpPr>
            <a:stCxn id="29" idx="3"/>
            <a:endCxn id="30" idx="7"/>
          </p:cNvCxnSpPr>
          <p:nvPr/>
        </p:nvCxnSpPr>
        <p:spPr>
          <a:xfrm flipH="1">
            <a:off x="6775721" y="3521543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0" idx="3"/>
            <a:endCxn id="32" idx="7"/>
          </p:cNvCxnSpPr>
          <p:nvPr/>
        </p:nvCxnSpPr>
        <p:spPr>
          <a:xfrm flipH="1">
            <a:off x="6271665" y="4457647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7380312" y="32756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6529870" y="42117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6025814" y="51479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8186054" y="39237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7380312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160" y="50758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6" name="Прямая со стрелкой 35"/>
          <p:cNvCxnSpPr>
            <a:stCxn id="29" idx="5"/>
            <a:endCxn id="33" idx="1"/>
          </p:cNvCxnSpPr>
          <p:nvPr/>
        </p:nvCxnSpPr>
        <p:spPr>
          <a:xfrm>
            <a:off x="7626163" y="3521543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7047580" y="233958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8501394" y="51571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8487740" y="5085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4" name="Прямая со стрелкой 43"/>
          <p:cNvCxnSpPr>
            <a:stCxn id="33" idx="5"/>
          </p:cNvCxnSpPr>
          <p:nvPr/>
        </p:nvCxnSpPr>
        <p:spPr>
          <a:xfrm>
            <a:off x="8431905" y="4169615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endCxn id="29" idx="1"/>
          </p:cNvCxnSpPr>
          <p:nvPr/>
        </p:nvCxnSpPr>
        <p:spPr>
          <a:xfrm>
            <a:off x="7184769" y="2636912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673886" y="1052736"/>
            <a:ext cx="562410" cy="5624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6673886" y="1124744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root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8" name="Прямая со стрелкой 47"/>
          <p:cNvCxnSpPr>
            <a:stCxn id="46" idx="4"/>
            <a:endCxn id="37" idx="0"/>
          </p:cNvCxnSpPr>
          <p:nvPr/>
        </p:nvCxnSpPr>
        <p:spPr>
          <a:xfrm>
            <a:off x="6955091" y="1615146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061234" y="51571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7047580" y="50851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1" name="Прямая со стрелкой 50"/>
          <p:cNvCxnSpPr>
            <a:stCxn id="49" idx="1"/>
            <a:endCxn id="30" idx="5"/>
          </p:cNvCxnSpPr>
          <p:nvPr/>
        </p:nvCxnSpPr>
        <p:spPr>
          <a:xfrm flipH="1" flipV="1">
            <a:off x="6775721" y="4457647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25062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81246" y="38610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47580" y="2276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47580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7389158" y="2987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8181246" y="363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8487740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7047580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021006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6525062" y="3923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759548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компонент сильной связности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Делается правильная нумерация (топологическая сортировка).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Граф «транспонируется» и проводится серия поисков в глубину в порядке, определяемом топологической сортировкой.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Каждое дерево поиска определяет набор вершин относящихся к одной компоненте сильной связности.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компонент сильной связности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Доказательство:</a:t>
            </a:r>
            <a:r>
              <a:rPr lang="ru-RU" sz="2000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компонент сильной связности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Строится матрица достижимости.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По матрице достижимости определяются компоненты (</a:t>
            </a:r>
            <a:r>
              <a:rPr lang="ru-RU" sz="2000" b="1" dirty="0" smtClean="0"/>
              <a:t>нужны пояснения</a:t>
            </a:r>
            <a:r>
              <a:rPr lang="ru-RU" sz="20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/>
              <a:t>∅</a:t>
            </a:r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1475656" y="6237312"/>
            <a:ext cx="562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</a:t>
            </a:r>
            <a:r>
              <a:rPr lang="ru-RU" dirty="0"/>
              <a:t>вершины 3 (становится черной) </a:t>
            </a:r>
            <a:r>
              <a:rPr lang="ru-RU" dirty="0" smtClean="0"/>
              <a:t>возврат в вершину 2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2510985" y="1362752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,4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4: 1,5,8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5: 4,6,7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6: 5,7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мостов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</p:cNvCxnSpPr>
          <p:nvPr/>
        </p:nvCxnSpPr>
        <p:spPr>
          <a:xfrm rot="16200000" flipV="1">
            <a:off x="3347864" y="3284984"/>
            <a:ext cx="2952328" cy="122413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</p:cNvCxnSpPr>
          <p:nvPr/>
        </p:nvCxnSpPr>
        <p:spPr>
          <a:xfrm rot="16200000" flipV="1">
            <a:off x="3347864" y="3284984"/>
            <a:ext cx="2952328" cy="1224136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26" name="Shape 25"/>
          <p:cNvCxnSpPr>
            <a:stCxn id="80" idx="2"/>
            <a:endCxn id="21" idx="2"/>
          </p:cNvCxnSpPr>
          <p:nvPr/>
        </p:nvCxnSpPr>
        <p:spPr>
          <a:xfrm rot="16200000" flipH="1">
            <a:off x="4144805" y="4369957"/>
            <a:ext cx="1214844" cy="1079705"/>
          </a:xfrm>
          <a:prstGeom prst="curvedConnector2">
            <a:avLst/>
          </a:prstGeom>
          <a:ln w="381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</p:cNvCxnSpPr>
          <p:nvPr/>
        </p:nvCxnSpPr>
        <p:spPr>
          <a:xfrm rot="16200000" flipV="1">
            <a:off x="3347864" y="3284984"/>
            <a:ext cx="2952328" cy="1224136"/>
          </a:xfrm>
          <a:prstGeom prst="curved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26" name="Shape 25"/>
          <p:cNvCxnSpPr>
            <a:stCxn id="80" idx="2"/>
            <a:endCxn id="21" idx="2"/>
          </p:cNvCxnSpPr>
          <p:nvPr/>
        </p:nvCxnSpPr>
        <p:spPr>
          <a:xfrm rot="16200000" flipH="1">
            <a:off x="4144805" y="4369957"/>
            <a:ext cx="1214844" cy="1079705"/>
          </a:xfrm>
          <a:prstGeom prst="curvedConnector2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4211960" y="3429000"/>
            <a:ext cx="1080120" cy="1368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4067944" y="3429000"/>
            <a:ext cx="1440160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24" name="Shape 87"/>
          <p:cNvCxnSpPr>
            <a:stCxn id="25" idx="0"/>
            <a:endCxn id="27" idx="4"/>
          </p:cNvCxnSpPr>
          <p:nvPr/>
        </p:nvCxnSpPr>
        <p:spPr>
          <a:xfrm rot="5400000" flipH="1" flipV="1">
            <a:off x="4211960" y="3645024"/>
            <a:ext cx="2952328" cy="504056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796136" y="21328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6"/>
            <a:endCxn id="27" idx="1"/>
          </p:cNvCxnSpPr>
          <p:nvPr/>
        </p:nvCxnSpPr>
        <p:spPr>
          <a:xfrm>
            <a:off x="4139952" y="1700808"/>
            <a:ext cx="1698365" cy="4742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24" name="Shape 87"/>
          <p:cNvCxnSpPr>
            <a:stCxn id="25" idx="0"/>
            <a:endCxn id="27" idx="4"/>
          </p:cNvCxnSpPr>
          <p:nvPr/>
        </p:nvCxnSpPr>
        <p:spPr>
          <a:xfrm rot="5400000" flipH="1" flipV="1">
            <a:off x="4211960" y="3645024"/>
            <a:ext cx="2952328" cy="504056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796136" y="21328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6"/>
            <a:endCxn id="27" idx="1"/>
          </p:cNvCxnSpPr>
          <p:nvPr/>
        </p:nvCxnSpPr>
        <p:spPr>
          <a:xfrm>
            <a:off x="4139952" y="1700808"/>
            <a:ext cx="1698365" cy="4742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5292080" y="2636912"/>
            <a:ext cx="1080120" cy="1368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148064" y="2636912"/>
            <a:ext cx="1440160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  <a:endCxn id="10" idx="6"/>
          </p:cNvCxnSpPr>
          <p:nvPr/>
        </p:nvCxnSpPr>
        <p:spPr>
          <a:xfrm rot="16200000" flipV="1">
            <a:off x="2591780" y="3248980"/>
            <a:ext cx="4320480" cy="122413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20072" y="6021288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3131840" y="43651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4788024" y="49411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Shape 27"/>
          <p:cNvCxnSpPr>
            <a:stCxn id="25" idx="0"/>
            <a:endCxn id="79" idx="3"/>
          </p:cNvCxnSpPr>
          <p:nvPr/>
        </p:nvCxnSpPr>
        <p:spPr>
          <a:xfrm rot="16200000" flipV="1">
            <a:off x="3773464" y="3782592"/>
            <a:ext cx="1687542" cy="62961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4" idx="0"/>
            <a:endCxn id="82" idx="1"/>
          </p:cNvCxnSpPr>
          <p:nvPr/>
        </p:nvCxnSpPr>
        <p:spPr>
          <a:xfrm rot="5400000" flipH="1" flipV="1">
            <a:off x="2612105" y="3053281"/>
            <a:ext cx="1975574" cy="64807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138" name="Shape 137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Овал 138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Овал 139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3" name="Shape 93"/>
          <p:cNvCxnSpPr>
            <a:stCxn id="140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40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Овал 144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Овал 14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7" name="Прямая со стрелкой 146"/>
          <p:cNvCxnSpPr>
            <a:endCxn id="146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endCxn id="146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37" name="Shape 36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endCxn id="48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endCxn id="48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/>
              <a:t>∅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475656" y="6237312"/>
            <a:ext cx="562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</a:t>
            </a:r>
            <a:r>
              <a:rPr lang="ru-RU" dirty="0"/>
              <a:t>вершины </a:t>
            </a:r>
            <a:r>
              <a:rPr lang="ru-RU" dirty="0" smtClean="0"/>
              <a:t>2 (становится </a:t>
            </a:r>
            <a:r>
              <a:rPr lang="ru-RU" dirty="0"/>
              <a:t>черной) </a:t>
            </a:r>
            <a:r>
              <a:rPr lang="ru-RU" dirty="0" smtClean="0"/>
              <a:t>возврат в вершину 1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3294495" y="715427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4: 1,5,8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5: 4,6,7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6: 5,7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1" name="Shape 40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3" name="Прямая со стрелкой 52"/>
          <p:cNvCxnSpPr>
            <a:endCxn id="5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endCxn id="5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44" name="Shape 43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 стрелкой 58"/>
          <p:cNvCxnSpPr>
            <a:endCxn id="58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58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47" name="Shape 46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 стрелкой 64"/>
          <p:cNvCxnSpPr>
            <a:endCxn id="6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6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50" name="Shape 4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6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0" name="Shape 4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6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0" name="Shape 4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6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54" name="Shape 53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/>
          <p:cNvCxnSpPr>
            <a:endCxn id="7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endCxn id="7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cxnSp>
        <p:nvCxnSpPr>
          <p:cNvPr id="60" name="Shape 5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7" name="Прямая со стрелкой 76"/>
          <p:cNvCxnSpPr>
            <a:endCxn id="76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76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endCxn id="80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endCxn id="80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355976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3524</Words>
  <Application>Microsoft Office PowerPoint</Application>
  <PresentationFormat>Экран (4:3)</PresentationFormat>
  <Paragraphs>1720</Paragraphs>
  <Slides>124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124</vt:i4>
      </vt:variant>
    </vt:vector>
  </HeadingPairs>
  <TitlesOfParts>
    <vt:vector size="127" baseType="lpstr">
      <vt:lpstr>Arial</vt:lpstr>
      <vt:lpstr>Calibri</vt:lpstr>
      <vt:lpstr>Тема Office</vt:lpstr>
      <vt:lpstr>Алгоритмы на графах</vt:lpstr>
      <vt:lpstr>Обход в глубину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DFS (G) for (для) каждой u ∈ V[G] do  color[u] ⟵ WHITE  π[u] ⟵ NIL time ⟵ 0 for (для) каждой u ∈ V[G] do  if color[u] = WHITE then   DFS_Visit(u)    DFS_Visit (u) color[u] ⟵ GRAY time ⟵ time +1 in[u] ⟵ time for (для) каждой v ∈ Adj[u] do  if color[v] = WHITE then   π[v] ⟵ u   DFS_Visit(v) color[u] ⟵ BLACK time ⟵time+1 out[u] ⟵ time</vt:lpstr>
      <vt:lpstr>Дерево обхода в глубину. Классификация дуг. </vt:lpstr>
      <vt:lpstr>Введем понятие времени входа (_in) и выхода (_out). Пусть даны две вершины u и v. Причем, u_in &lt; v_in.  Теорема о скобках: Возможен только один из двух вариантов: u_in &lt; v_in &lt; v_out &lt; u_out u_in &lt; u_out &lt; v_in &lt; v_out т.е. невозможен случай: u_in &lt; v_in &lt; u_out &lt; v_out  Доказательство: Если u_out &lt; v_in – чтд (вариант 2). Если v_in &lt; u_out, то получается u_in &lt; v_in &lt; u_out. Это говорит о том что вершина v была открыта до закрытия вершины u,но после ее открытия. Следовательно, исходя из последовательности действий алгоритма, вершина u является предком вершины v, а значит будет закрыта позже.</vt:lpstr>
      <vt:lpstr>Дуги дерева – это дуги графа Gπ. Дуга (u, v) является дугой дерева, если при исследовании этой дуги была открыта v (т.е. u является ее непосредственным предком в дереве обхода). Прямые дуги – это дуги (u, v), не являющиеся дугами дерева обхода и соединяющие вершину u с ее потомком v в дереве обхода. Обратные дуги – это дуги (u, v), соединяющие вершину u с ее предком v в дереве обхода. Дуги-циклы, которые могут встречаться в орграфах, рассматриваются как обратные дуги. Перекрестные дуги – это дуги 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   Следствие: Дуга (u,v) прямая, если u_in &lt; v_in, v_out &lt; u_out Дуга (u,v) обратная, если v_in &lt; u_in, u_out &lt; v_out Дуга (u,v) перекрестная, если u_out &lt; v_in или v_out &lt; u_in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DFS (G) for (для) каждой u ∈ V[G] do  color[u] ⟵ WHITE  π[u] ⟵ NIL Q ⟵ ∅ cycle_start ⟵ NIL cycle_end ⟵ NIL for (для) каждой u ∈ V[G] do  if color[u] = WHITE then   DFS_Visit(u) If cycle_start = NIL then  write “acyclic” else  write “cyclic”  в очередь (Q, cycle_start)  while cycle_start != cycle_end do   cycle_start ⟵ π[cycle_start]   в очередь (Q, cycle_start) DFS_Visit (u) color[u] ⟵ GRAY for (для) каждой u ∈ Adj[u] do  if color[v] = WHITE then   π[v] ⟵ u   If DFS_Visit(v) then    return true  if color[v] = GRAY then   cycle_start ⟵ v   cycle_end ⟵ u   return true color[u] ⟵ BLACK return false</vt:lpstr>
      <vt:lpstr>Презентация PowerPoint</vt:lpstr>
      <vt:lpstr>DFS (G) for (для) каждой u ∈ V[G] do  part[u] ⟵ ∞ for (для) каждой u ∈ V[G] do  if part[u] = 0 then   part[u] ⟵ 1   DFS_Visit(u)     DFS_Visit (u) for (для) каждой v ∈ Adj[u] do  if part[v] = ∞ then   part[v] ⟵ (part[u] +1) mod 2   If !(DFS_Visit(v)) then    return false  else    if part[v] = part[u] then     return false return true </vt:lpstr>
      <vt:lpstr>Правильная нумерация или топологическая сортировка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Topological_sort (G(V,E)) for (для) каждой u ∈ V[G] do  color[u] ⟵ WHITE  order[v] ⟵ 0 time ⟵ |V|+1 for (для) каждой u ∈ V[G] do  if color[u] = WHITE then   DFS_Visit(u)   DFS_Visit (u) color[u] ⟵ BLACK for (для) каждой v ∈ Adj[u] do  if color[v] = WHITE then   DFS_Visit(v) time ⟵time-1 order[v] ⟵ time</vt:lpstr>
      <vt:lpstr>Поиск компонент сильной связности</vt:lpstr>
      <vt:lpstr>Презентация PowerPoint</vt:lpstr>
      <vt:lpstr>Презентация PowerPoint</vt:lpstr>
      <vt:lpstr>Презентация PowerPoint</vt:lpstr>
      <vt:lpstr>Поиск мостов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DFS (G) for (для) каждой u ∈ V[G] do  color[u] ⟵ WHITE  π[u] ⟵ NIL   time ⟵ 0 for (для) каждой u ∈ V[G] do  if color[u] = WHITE then   DFS_Visit(u) DFS_Visit (u) color[u] ⟵ GRAY time ⟵ time +1 in[u] ⟵ time  for (для) каждой v ∈ Adj[u] do  if color[v] = WHITE then   DFS_Visit(v)   π[v] ⟵ u    color[u] ⟵ BLACK time ⟵time+1 out[u] ⟵ time</vt:lpstr>
      <vt:lpstr>DFS (G) for (для) каждой u ∈ V[G] do  color[u] ⟵ WHITE  π[u] ⟵ NIL  flag[u] ⟵ 0 time ⟵ 0 for (для) каждой u ∈ V[G] do  if color[u] = WHITE then   DFS_Visit(u) DFS_Visit (u) color[u] ⟵ GRAY time ⟵ time +1 in[u] ⟵ time flag[u] ⟵ in[u] for (для) каждой v ∈ Adj[u] do  if color[v] = WHITE then   DFS_Visit(v)   π[v] ⟵ u   flag[v] ⟵ min(flag[u], flag[v])   else    flag[u] ⟵ min(flag[u], in[v]) color[u] ⟵ BLACK time ⟵time+1 out[u] ⟵ time</vt:lpstr>
      <vt:lpstr>DFS (G) for (для) каждой u ∈ V[G] do  color[u] ⟵ WHITE  π[u] ⟵ NIL  flag[u] ⟵ 0 time ⟵ 0 for (для) каждой u ∈ V[G] do  if color[u] = WHITE then   DFS_Visit(u) DFS_Visit (u) color[u] ⟵ GRAY time ⟵ time +1 in[u] ⟵ time flag[u] ⟵ in[u] for (для) каждой v ∈ Adj[u] do  if color[v] = WHITE then   DFS_Visit(v)   π[v] ⟵ u   flag[v] ⟵ min(flag[u], flag[v])   else    flag[u] ⟵ min(flag[u], in[v]) color[u] ⟵ BLACK time ⟵time+1 out[u] ⟵ time</vt:lpstr>
      <vt:lpstr>DFS (G) for (для) каждой u ∈ V[G] do  color[u] ⟵ WHITE   flag[u] ⟵ 0 time ⟵ 0 for (для) каждой u ∈ V[G] do  if color[u] = WHITE then   DFS_Visit(u) DFS_Visit (u) color[u] ⟵ GRAY time ⟵ time +1 in[u] ⟵ time flag[u] ⟵ in[u] for (для) каждой v ∈ Adj[u] do  if color[v] = WHITE then   DFS_Visit(v)    flag[v] ⟵ min(flag[u], flag[v])   else    flag[u] ⟵ min(flag[u], in[v]) color[u] ⟵ BLACK  </vt:lpstr>
      <vt:lpstr>DFS (G) for (для) каждой u ∈ V[G] do  color[u] ⟵ WHITE   flag[u] ⟵ 0 time ⟵ 0 for (для) каждой u ∈ V[G] do  if color[u] = WHITE then   DFS_Visit(u) DFS_Visit (u) color[u] ⟵ BLACK time ⟵ time +1 in[u] ⟵ time flag[u] ⟵ in[u] for (для) каждой v ∈ Adj[u] do  if color[v] = WHITE then   DFS_Visit(v)    flag[v] ⟵ min(flag[u], flag[v])   else    flag[u] ⟵ min(flag[u], in[v])   </vt:lpstr>
      <vt:lpstr>DFS (G) for (для) каждой u ∈ V[G] do  color[u] ⟵ WHITE   flag[u] ⟵ 0 time ⟵ 0 for (для) каждой u ∈ V[G] do  if color[u] = WHITE then   DFS_Visit(u, u) DFS_Visit (u, from) color[u] ⟵ BLACK time ⟵ time +1 in[u] ⟵ time flag[u] ⟵ in[u] for (для) каждой v ∈ Adj[u] do  if color[v] = WHITE then   DFS_Visit(v, u)    flag[v] ⟵ min(flag[u], flag[v])   else    flag[u] ⟵ min(flag[u], in[v]) if flag[u] = in[u] then  (from, u) - мост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Oleg</cp:lastModifiedBy>
  <cp:revision>76</cp:revision>
  <dcterms:created xsi:type="dcterms:W3CDTF">2020-02-18T13:52:34Z</dcterms:created>
  <dcterms:modified xsi:type="dcterms:W3CDTF">2022-02-19T06:41:52Z</dcterms:modified>
</cp:coreProperties>
</file>