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273" r:id="rId3"/>
    <p:sldId id="305" r:id="rId4"/>
    <p:sldId id="308" r:id="rId5"/>
    <p:sldId id="309" r:id="rId6"/>
    <p:sldId id="304" r:id="rId7"/>
    <p:sldId id="310" r:id="rId8"/>
    <p:sldId id="311" r:id="rId9"/>
    <p:sldId id="312" r:id="rId10"/>
    <p:sldId id="399" r:id="rId11"/>
    <p:sldId id="400" r:id="rId12"/>
    <p:sldId id="315" r:id="rId13"/>
    <p:sldId id="316" r:id="rId14"/>
    <p:sldId id="331" r:id="rId15"/>
    <p:sldId id="317" r:id="rId16"/>
    <p:sldId id="333" r:id="rId17"/>
    <p:sldId id="318" r:id="rId18"/>
    <p:sldId id="320" r:id="rId19"/>
    <p:sldId id="321" r:id="rId20"/>
    <p:sldId id="322" r:id="rId21"/>
    <p:sldId id="451" r:id="rId22"/>
    <p:sldId id="452" r:id="rId23"/>
    <p:sldId id="383" r:id="rId24"/>
    <p:sldId id="402" r:id="rId25"/>
    <p:sldId id="332" r:id="rId26"/>
    <p:sldId id="403" r:id="rId27"/>
    <p:sldId id="460" r:id="rId28"/>
    <p:sldId id="462" r:id="rId29"/>
    <p:sldId id="404" r:id="rId30"/>
    <p:sldId id="405" r:id="rId31"/>
    <p:sldId id="406" r:id="rId32"/>
    <p:sldId id="449" r:id="rId33"/>
    <p:sldId id="459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50" r:id="rId42"/>
    <p:sldId id="414" r:id="rId43"/>
    <p:sldId id="343" r:id="rId44"/>
    <p:sldId id="415" r:id="rId45"/>
    <p:sldId id="416" r:id="rId46"/>
    <p:sldId id="417" r:id="rId47"/>
    <p:sldId id="418" r:id="rId48"/>
    <p:sldId id="299" r:id="rId49"/>
    <p:sldId id="324" r:id="rId50"/>
    <p:sldId id="326" r:id="rId51"/>
    <p:sldId id="325" r:id="rId52"/>
    <p:sldId id="369" r:id="rId53"/>
    <p:sldId id="329" r:id="rId54"/>
    <p:sldId id="419" r:id="rId55"/>
    <p:sldId id="327" r:id="rId56"/>
    <p:sldId id="420" r:id="rId57"/>
    <p:sldId id="328" r:id="rId58"/>
    <p:sldId id="370" r:id="rId59"/>
    <p:sldId id="330" r:id="rId60"/>
    <p:sldId id="350" r:id="rId61"/>
    <p:sldId id="380" r:id="rId62"/>
    <p:sldId id="339" r:id="rId63"/>
    <p:sldId id="385" r:id="rId64"/>
    <p:sldId id="421" r:id="rId65"/>
    <p:sldId id="340" r:id="rId66"/>
    <p:sldId id="422" r:id="rId67"/>
    <p:sldId id="423" r:id="rId68"/>
    <p:sldId id="342" r:id="rId69"/>
    <p:sldId id="443" r:id="rId70"/>
    <p:sldId id="382" r:id="rId71"/>
    <p:sldId id="352" r:id="rId72"/>
    <p:sldId id="424" r:id="rId73"/>
    <p:sldId id="351" r:id="rId74"/>
    <p:sldId id="425" r:id="rId75"/>
    <p:sldId id="426" r:id="rId76"/>
    <p:sldId id="427" r:id="rId77"/>
    <p:sldId id="444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45" r:id="rId90"/>
    <p:sldId id="439" r:id="rId91"/>
    <p:sldId id="440" r:id="rId92"/>
    <p:sldId id="441" r:id="rId93"/>
    <p:sldId id="442" r:id="rId94"/>
    <p:sldId id="396" r:id="rId95"/>
    <p:sldId id="446" r:id="rId96"/>
    <p:sldId id="447" r:id="rId97"/>
    <p:sldId id="448" r:id="rId98"/>
    <p:sldId id="357" r:id="rId99"/>
    <p:sldId id="353" r:id="rId100"/>
    <p:sldId id="456" r:id="rId101"/>
    <p:sldId id="358" r:id="rId102"/>
    <p:sldId id="457" r:id="rId103"/>
    <p:sldId id="458" r:id="rId104"/>
    <p:sldId id="453" r:id="rId105"/>
    <p:sldId id="361" r:id="rId106"/>
    <p:sldId id="454" r:id="rId107"/>
    <p:sldId id="455" r:id="rId108"/>
    <p:sldId id="362" r:id="rId109"/>
    <p:sldId id="363" r:id="rId110"/>
    <p:sldId id="364" r:id="rId111"/>
    <p:sldId id="365" r:id="rId112"/>
    <p:sldId id="366" r:id="rId1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>
      <p:cViewPr varScale="1">
        <p:scale>
          <a:sx n="106" d="100"/>
          <a:sy n="106" d="100"/>
        </p:scale>
        <p:origin x="10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E9843-6F91-42E8-9824-3A71F3D432FE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A651-C401-4A72-AF9C-2380030E49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выбрасывания листа из графа у которого больше 2 вершин, граф остается деревом</a:t>
            </a:r>
          </a:p>
          <a:p>
            <a:endParaRPr lang="ru-RU" dirty="0" smtClean="0"/>
          </a:p>
          <a:p>
            <a:r>
              <a:rPr lang="ru-RU" dirty="0" smtClean="0"/>
              <a:t>Предположим что листа нет.</a:t>
            </a:r>
          </a:p>
          <a:p>
            <a:endParaRPr lang="ru-RU" dirty="0" smtClean="0"/>
          </a:p>
          <a:p>
            <a:r>
              <a:rPr lang="ru-RU" dirty="0" smtClean="0"/>
              <a:t>Тогда степень каждой вершины больше или равна 2.</a:t>
            </a:r>
          </a:p>
          <a:p>
            <a:endParaRPr lang="ru-RU" dirty="0" smtClean="0"/>
          </a:p>
          <a:p>
            <a:r>
              <a:rPr lang="ru-RU" dirty="0" smtClean="0"/>
              <a:t>Покажем что в таком графе точно есть цикл.</a:t>
            </a:r>
          </a:p>
          <a:p>
            <a:endParaRPr lang="ru-RU" dirty="0" smtClean="0"/>
          </a:p>
          <a:p>
            <a:r>
              <a:rPr lang="ru-RU" dirty="0" smtClean="0"/>
              <a:t>Применим конструктивный подход. Построим его.</a:t>
            </a:r>
          </a:p>
          <a:p>
            <a:endParaRPr lang="ru-RU" dirty="0" smtClean="0"/>
          </a:p>
          <a:p>
            <a:r>
              <a:rPr lang="ru-RU" dirty="0" smtClean="0"/>
              <a:t>1) Возьмем произвольную вершину. Пометим ее как добавленную в строящийся цикл.</a:t>
            </a:r>
          </a:p>
          <a:p>
            <a:r>
              <a:rPr lang="ru-RU" dirty="0" smtClean="0"/>
              <a:t>2) Ее степень &gt;= 2. Возьмем любую из смежных с ней вершин. </a:t>
            </a:r>
          </a:p>
          <a:p>
            <a:r>
              <a:rPr lang="ru-RU" dirty="0" smtClean="0"/>
              <a:t>3) Если вершина оказалась помеченной, то был найден цикл. Выход.</a:t>
            </a:r>
          </a:p>
          <a:p>
            <a:r>
              <a:rPr lang="ru-RU" dirty="0" smtClean="0"/>
              <a:t>4) Степень этой вершины тоже &gt;=2, значит у нее есть еще, как минимум одна смежная вершина. Возьмем ее и пометим ее как добавленную в строящийся цикл. Перейдем к пункту 2.</a:t>
            </a:r>
          </a:p>
          <a:p>
            <a:endParaRPr lang="ru-RU" dirty="0" smtClean="0"/>
          </a:p>
          <a:p>
            <a:r>
              <a:rPr lang="ru-RU" dirty="0" smtClean="0"/>
              <a:t>Так как количество вершин конечно, то на каком-то шаге будет выбрана помеченная вершина, а значит будет найден цикл.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733C-3CE7-4123-AD27-D4DEFA6C490B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выбрасывания листа из графа у которого больше 2 вершин, граф остается деревом</a:t>
            </a:r>
          </a:p>
          <a:p>
            <a:endParaRPr lang="ru-RU" dirty="0" smtClean="0"/>
          </a:p>
          <a:p>
            <a:r>
              <a:rPr lang="ru-RU" dirty="0" smtClean="0"/>
              <a:t>Предположим что листа нет.</a:t>
            </a:r>
          </a:p>
          <a:p>
            <a:endParaRPr lang="ru-RU" dirty="0" smtClean="0"/>
          </a:p>
          <a:p>
            <a:r>
              <a:rPr lang="ru-RU" dirty="0" smtClean="0"/>
              <a:t>Тогда степень каждой вершины больше или равна 2.</a:t>
            </a:r>
          </a:p>
          <a:p>
            <a:endParaRPr lang="ru-RU" dirty="0" smtClean="0"/>
          </a:p>
          <a:p>
            <a:r>
              <a:rPr lang="ru-RU" dirty="0" smtClean="0"/>
              <a:t>Покажем что в таком графе точно есть цикл.</a:t>
            </a:r>
          </a:p>
          <a:p>
            <a:endParaRPr lang="ru-RU" dirty="0" smtClean="0"/>
          </a:p>
          <a:p>
            <a:r>
              <a:rPr lang="ru-RU" dirty="0" smtClean="0"/>
              <a:t>Применим конструктивный подход. Построим его.</a:t>
            </a:r>
          </a:p>
          <a:p>
            <a:endParaRPr lang="ru-RU" dirty="0" smtClean="0"/>
          </a:p>
          <a:p>
            <a:r>
              <a:rPr lang="ru-RU" dirty="0" smtClean="0"/>
              <a:t>1) Возьмем произвольную вершину. Пометим ее как добавленную в строящийся цикл.</a:t>
            </a:r>
          </a:p>
          <a:p>
            <a:r>
              <a:rPr lang="ru-RU" dirty="0" smtClean="0"/>
              <a:t>2) Ее степень &gt;= 2. Возьмем любую из смежных с ней вершин. </a:t>
            </a:r>
          </a:p>
          <a:p>
            <a:r>
              <a:rPr lang="ru-RU" dirty="0" smtClean="0"/>
              <a:t>3) Если вершина оказалась помеченной, то был найден цикл. Выход.</a:t>
            </a:r>
          </a:p>
          <a:p>
            <a:r>
              <a:rPr lang="ru-RU" dirty="0" smtClean="0"/>
              <a:t>4) Степень этой вершины тоже &gt;=2, значит у нее есть еще, как минимум одна смежная вершина. Возьмем ее и пометим ее как добавленную в строящийся цикл. Перейдем к пункту 2.</a:t>
            </a:r>
          </a:p>
          <a:p>
            <a:endParaRPr lang="ru-RU" dirty="0" smtClean="0"/>
          </a:p>
          <a:p>
            <a:r>
              <a:rPr lang="ru-RU" dirty="0" smtClean="0"/>
              <a:t>Так как количество вершин конечно, то на каком-то шаге будет выбрана помеченная вершина, а значит будет найден цикл.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D733C-3CE7-4123-AD27-D4DEFA6C490B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путь</a:t>
            </a:r>
            <a:r>
              <a:rPr lang="ru-RU" sz="2800" dirty="0" smtClean="0"/>
              <a:t> – это простой путь содержащий все ребра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(7,5), (5,4), (4,2), (</a:t>
            </a:r>
            <a:r>
              <a:rPr lang="en-US" dirty="0" smtClean="0"/>
              <a:t>2</a:t>
            </a:r>
            <a:r>
              <a:rPr lang="ru-RU" dirty="0" smtClean="0"/>
              <a:t>,3</a:t>
            </a:r>
            <a:r>
              <a:rPr lang="ru-RU" dirty="0"/>
              <a:t>), (</a:t>
            </a:r>
            <a:r>
              <a:rPr lang="ru-RU" dirty="0" smtClean="0"/>
              <a:t>3,</a:t>
            </a:r>
            <a:r>
              <a:rPr lang="en-US" dirty="0" smtClean="0"/>
              <a:t>1</a:t>
            </a:r>
            <a:r>
              <a:rPr lang="ru-RU" dirty="0" smtClean="0"/>
              <a:t>), (</a:t>
            </a:r>
            <a:r>
              <a:rPr lang="en-US" dirty="0" smtClean="0"/>
              <a:t>1</a:t>
            </a:r>
            <a:r>
              <a:rPr lang="ru-RU" dirty="0" smtClean="0"/>
              <a:t>,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(2,8), (8,6), (6,2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Овал 4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62" name="Овал 61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65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цикл</a:t>
            </a:r>
            <a:r>
              <a:rPr lang="ru-RU" sz="2800" dirty="0" smtClean="0"/>
              <a:t> –  это простой цикл содержащий все ребра</a:t>
            </a:r>
          </a:p>
        </p:txBody>
      </p:sp>
      <p:sp>
        <p:nvSpPr>
          <p:cNvPr id="45" name="Овал 44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62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64" name="Овал 63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67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095836" y="1931033"/>
            <a:ext cx="756084" cy="30537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({5</a:t>
            </a:r>
            <a:r>
              <a:rPr lang="ru-RU" dirty="0" smtClean="0"/>
              <a:t>,</a:t>
            </a:r>
            <a:r>
              <a:rPr lang="en-US" dirty="0" smtClean="0"/>
              <a:t>7}</a:t>
            </a:r>
            <a:r>
              <a:rPr lang="ru-RU" dirty="0" smtClean="0"/>
              <a:t>, </a:t>
            </a:r>
            <a:r>
              <a:rPr lang="en-US" dirty="0" smtClean="0"/>
              <a:t>{4</a:t>
            </a:r>
            <a:r>
              <a:rPr lang="ru-RU" dirty="0" smtClean="0"/>
              <a:t>,</a:t>
            </a:r>
            <a:r>
              <a:rPr lang="en-US" dirty="0" smtClean="0"/>
              <a:t>5}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4}</a:t>
            </a:r>
            <a:r>
              <a:rPr lang="ru-RU" dirty="0" smtClean="0"/>
              <a:t>, </a:t>
            </a:r>
            <a:r>
              <a:rPr lang="en-US" dirty="0" smtClean="0"/>
              <a:t>{</a:t>
            </a:r>
            <a:r>
              <a:rPr lang="en-US" dirty="0" smtClean="0"/>
              <a:t>2</a:t>
            </a:r>
            <a:r>
              <a:rPr lang="ru-RU" dirty="0" smtClean="0"/>
              <a:t>,3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3}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2}, {</a:t>
            </a:r>
            <a:r>
              <a:rPr lang="ru-RU" dirty="0" smtClean="0"/>
              <a:t>2,8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{6</a:t>
            </a:r>
            <a:r>
              <a:rPr lang="ru-RU" dirty="0" smtClean="0"/>
              <a:t>,</a:t>
            </a:r>
            <a:r>
              <a:rPr lang="en-US" dirty="0" smtClean="0"/>
              <a:t>8}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6}, {2,7})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цикл</a:t>
            </a:r>
            <a:r>
              <a:rPr lang="ru-RU" sz="2800" dirty="0" smtClean="0"/>
              <a:t> –  это простой </a:t>
            </a:r>
            <a:r>
              <a:rPr lang="ru-RU" sz="2800" dirty="0" smtClean="0"/>
              <a:t>контур содержащий </a:t>
            </a:r>
            <a:r>
              <a:rPr lang="ru-RU" sz="2800" dirty="0" smtClean="0"/>
              <a:t>все ребра</a:t>
            </a:r>
          </a:p>
        </p:txBody>
      </p:sp>
      <p:sp>
        <p:nvSpPr>
          <p:cNvPr id="31" name="Овал 3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Овал 46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76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77" name="Прямая со стрелкой 76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82" name="Прямая со стрелкой 81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3095836" y="1931033"/>
            <a:ext cx="756084" cy="305374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(7,5), (5,4), (4,2), (</a:t>
            </a:r>
            <a:r>
              <a:rPr lang="en-US" dirty="0" smtClean="0"/>
              <a:t>2</a:t>
            </a:r>
            <a:r>
              <a:rPr lang="ru-RU" dirty="0" smtClean="0"/>
              <a:t>,3</a:t>
            </a:r>
            <a:r>
              <a:rPr lang="ru-RU" dirty="0"/>
              <a:t>), (</a:t>
            </a:r>
            <a:r>
              <a:rPr lang="ru-RU" dirty="0" smtClean="0"/>
              <a:t>3,</a:t>
            </a:r>
            <a:r>
              <a:rPr lang="en-US" dirty="0" smtClean="0"/>
              <a:t>1</a:t>
            </a:r>
            <a:r>
              <a:rPr lang="ru-RU" dirty="0" smtClean="0"/>
              <a:t>), (</a:t>
            </a:r>
            <a:r>
              <a:rPr lang="en-US" dirty="0" smtClean="0"/>
              <a:t>1</a:t>
            </a:r>
            <a:r>
              <a:rPr lang="ru-RU" dirty="0" smtClean="0"/>
              <a:t>,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(2,8), (8,6), (6,2</a:t>
            </a:r>
            <a:r>
              <a:rPr lang="ru-RU" dirty="0" smtClean="0"/>
              <a:t>)</a:t>
            </a:r>
            <a:r>
              <a:rPr lang="en-US" dirty="0" smtClean="0"/>
              <a:t>, (2,7))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Эйлеров </a:t>
            </a:r>
            <a:r>
              <a:rPr lang="ru-RU" sz="2800" dirty="0" smtClean="0"/>
              <a:t>граф</a:t>
            </a:r>
            <a:endParaRPr lang="ru-RU" sz="2800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0" y="278092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граф</a:t>
            </a:r>
            <a:r>
              <a:rPr lang="ru-RU" sz="2800" dirty="0" smtClean="0"/>
              <a:t> –  </a:t>
            </a:r>
            <a:r>
              <a:rPr lang="ru-RU" sz="2800" dirty="0" smtClean="0"/>
              <a:t>это </a:t>
            </a:r>
            <a:r>
              <a:rPr lang="ru-RU" sz="2800" dirty="0" smtClean="0"/>
              <a:t>граф содержащий </a:t>
            </a:r>
            <a:r>
              <a:rPr lang="ru-RU" sz="2800" dirty="0" err="1" smtClean="0"/>
              <a:t>эйлеров</a:t>
            </a:r>
            <a:r>
              <a:rPr lang="ru-RU" sz="2800" dirty="0" smtClean="0"/>
              <a:t> цикл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935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412776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/>
              <a:t>Пусть </a:t>
            </a:r>
            <a:r>
              <a:rPr lang="en-US" sz="2000" dirty="0"/>
              <a:t>G(V,E) – </a:t>
            </a:r>
            <a:r>
              <a:rPr lang="ru-RU" sz="2000" dirty="0"/>
              <a:t>связный </a:t>
            </a:r>
            <a:r>
              <a:rPr lang="ru-RU" sz="2000" dirty="0" err="1" smtClean="0"/>
              <a:t>НЕориентированный</a:t>
            </a:r>
            <a:r>
              <a:rPr lang="ru-RU" sz="2000" dirty="0" smtClean="0"/>
              <a:t> </a:t>
            </a:r>
            <a:r>
              <a:rPr lang="ru-RU" sz="2000" dirty="0"/>
              <a:t>граф, тогда следующие условия </a:t>
            </a:r>
            <a:r>
              <a:rPr lang="ru-RU" sz="2000" dirty="0" smtClean="0"/>
              <a:t>равносильны:</a:t>
            </a:r>
            <a:endParaRPr lang="ru-RU" sz="2000" dirty="0" smtClean="0"/>
          </a:p>
          <a:p>
            <a:endParaRPr lang="ru-RU" sz="2000" dirty="0" smtClean="0"/>
          </a:p>
          <a:p>
            <a:pPr marL="457200" indent="-457200">
              <a:buAutoNum type="arabicPeriod"/>
            </a:pPr>
            <a:r>
              <a:rPr lang="en-US" sz="2000" dirty="0"/>
              <a:t>G – </a:t>
            </a:r>
            <a:r>
              <a:rPr lang="ru-RU" sz="2000" dirty="0" err="1"/>
              <a:t>эйлеров</a:t>
            </a:r>
            <a:r>
              <a:rPr lang="en-US" sz="2000" dirty="0"/>
              <a:t> </a:t>
            </a:r>
            <a:r>
              <a:rPr lang="ru-RU" sz="2000" dirty="0"/>
              <a:t>граф (граф, имеющий </a:t>
            </a:r>
            <a:r>
              <a:rPr lang="ru-RU" sz="2000" dirty="0" err="1"/>
              <a:t>эйлеров</a:t>
            </a:r>
            <a:r>
              <a:rPr lang="ru-RU" sz="2000" dirty="0"/>
              <a:t> цикл)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/>
              <a:t>Степени всех вершин четны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b="1" dirty="0" smtClean="0"/>
          </a:p>
          <a:p>
            <a:pPr marL="457200" indent="-457200">
              <a:buAutoNum type="arabicPeriod"/>
            </a:pPr>
            <a:r>
              <a:rPr lang="ru-RU" sz="2000" dirty="0"/>
              <a:t>Множество ребер разбивается на непересекающиеся простые циклы</a:t>
            </a:r>
            <a:endParaRPr lang="ru-RU" sz="20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5805264"/>
            <a:ext cx="77724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 smtClean="0"/>
              <a:t>*</a:t>
            </a:r>
            <a:r>
              <a:rPr lang="ru-RU" sz="2000" dirty="0" smtClean="0"/>
              <a:t>Существование </a:t>
            </a:r>
            <a:r>
              <a:rPr lang="ru-RU" sz="2000" dirty="0" err="1"/>
              <a:t>э</a:t>
            </a:r>
            <a:r>
              <a:rPr lang="ru-RU" sz="2000" dirty="0" err="1" smtClean="0"/>
              <a:t>йлерова</a:t>
            </a:r>
            <a:r>
              <a:rPr lang="ru-RU" sz="2000" dirty="0" smtClean="0"/>
              <a:t> цикла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5955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G –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граф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57808" y="2564904"/>
            <a:ext cx="259005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en-US" sz="2800" dirty="0" smtClean="0"/>
              <a:t>Ǝ</a:t>
            </a:r>
            <a:r>
              <a:rPr lang="ru-RU" sz="2800" dirty="0" smtClean="0"/>
              <a:t>  </a:t>
            </a:r>
            <a:r>
              <a:rPr lang="ru-RU" sz="2800" dirty="0" err="1" smtClean="0"/>
              <a:t>эйлеров</a:t>
            </a:r>
            <a:r>
              <a:rPr lang="en-US" sz="2800" dirty="0" smtClean="0"/>
              <a:t> </a:t>
            </a:r>
            <a:r>
              <a:rPr lang="ru-RU" sz="2800" dirty="0" smtClean="0"/>
              <a:t>цикл</a:t>
            </a:r>
          </a:p>
        </p:txBody>
      </p:sp>
      <p:sp>
        <p:nvSpPr>
          <p:cNvPr id="8" name="Стрелка вправо 7"/>
          <p:cNvSpPr/>
          <p:nvPr/>
        </p:nvSpPr>
        <p:spPr>
          <a:xfrm rot="3712409">
            <a:off x="1778704" y="232978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994729" y="3553917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187624" y="4221088"/>
            <a:ext cx="705678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Рассмотрим произвольную  вершину этого цикла. Двигаясь по циклу, в нее вошли столько же раз сколько и вышли из нее. Значит количество входящих и исходящих ребер одинаково.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8270303">
            <a:off x="4841032" y="3222634"/>
            <a:ext cx="1851069" cy="1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16" name="Стрелка вправо 15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2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268760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Степени всех вершин четны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499992" y="1268760"/>
            <a:ext cx="45365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11" name="Стрелка вправо 10"/>
          <p:cNvSpPr/>
          <p:nvPr/>
        </p:nvSpPr>
        <p:spPr>
          <a:xfrm>
            <a:off x="3635896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1706696" y="2329781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563888" y="980728"/>
            <a:ext cx="72008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72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95536" y="2564904"/>
            <a:ext cx="8352928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ru-RU" sz="2800" dirty="0" smtClean="0"/>
              <a:t>Возьмем произвольную вершину </a:t>
            </a:r>
            <a:r>
              <a:rPr lang="en-US" sz="2800" b="1" dirty="0" smtClean="0"/>
              <a:t>u</a:t>
            </a:r>
            <a:r>
              <a:rPr lang="ru-RU" sz="2800" dirty="0" smtClean="0"/>
              <a:t>. </a:t>
            </a:r>
            <a:r>
              <a:rPr lang="en-US" sz="2800" dirty="0" smtClean="0"/>
              <a:t>C</a:t>
            </a:r>
            <a:r>
              <a:rPr lang="ru-RU" sz="2800" dirty="0" err="1" smtClean="0"/>
              <a:t>тепень</a:t>
            </a:r>
            <a:r>
              <a:rPr lang="ru-RU" sz="2800" dirty="0" smtClean="0"/>
              <a:t> </a:t>
            </a:r>
            <a:r>
              <a:rPr lang="en-US" sz="2800" b="1" dirty="0" smtClean="0"/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четна и не равна 0 (иначе </a:t>
            </a:r>
            <a:r>
              <a:rPr lang="en-US" sz="2800" b="1" dirty="0" smtClean="0"/>
              <a:t>u</a:t>
            </a:r>
            <a:r>
              <a:rPr lang="en-US" sz="2800" dirty="0" smtClean="0"/>
              <a:t> – </a:t>
            </a:r>
            <a:r>
              <a:rPr lang="ru-RU" sz="2800" dirty="0" smtClean="0"/>
              <a:t>изолированная, а значит </a:t>
            </a:r>
            <a:r>
              <a:rPr lang="en-US" sz="2800" dirty="0" smtClean="0"/>
              <a:t>V</a:t>
            </a:r>
            <a:r>
              <a:rPr lang="ru-RU" sz="2800" dirty="0" smtClean="0"/>
              <a:t> не связен). Двигаясь из нее по любому ребру попадаем в </a:t>
            </a:r>
            <a:r>
              <a:rPr lang="en-US" sz="2800" b="1" dirty="0" smtClean="0"/>
              <a:t>v</a:t>
            </a:r>
            <a:r>
              <a:rPr lang="ru-RU" sz="2800" dirty="0" smtClean="0"/>
              <a:t>. Ее степень четна, а значит из нее можно перейти по ребру в следующую вершину. Количество вершин конечно, а значит в какой-то момент встретиться вершина уже принадлежащая строящемуся пути. </a:t>
            </a:r>
          </a:p>
        </p:txBody>
      </p:sp>
      <p:sp>
        <p:nvSpPr>
          <p:cNvPr id="15" name="Стрелка вправо 14"/>
          <p:cNvSpPr/>
          <p:nvPr/>
        </p:nvSpPr>
        <p:spPr>
          <a:xfrm rot="3712409">
            <a:off x="1778704" y="54261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755576" y="5805264"/>
            <a:ext cx="302210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ru-RU" sz="2800" dirty="0" smtClean="0"/>
              <a:t>Получился простой цикл</a:t>
            </a:r>
          </a:p>
        </p:txBody>
      </p:sp>
      <p:sp>
        <p:nvSpPr>
          <p:cNvPr id="17" name="Стрелка вправо 16"/>
          <p:cNvSpPr/>
          <p:nvPr/>
        </p:nvSpPr>
        <p:spPr>
          <a:xfrm>
            <a:off x="3569194" y="632439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607496" y="5517232"/>
            <a:ext cx="45365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ru-RU" sz="2800" dirty="0" smtClean="0"/>
              <a:t>Выкинуть из графа все ребра получившегося цикла и повторить предыдущую процедуру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6857411" y="3807885"/>
            <a:ext cx="3579707" cy="229649"/>
          </a:xfrm>
          <a:prstGeom prst="rightArrow">
            <a:avLst>
              <a:gd name="adj1" fmla="val 4219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55576" y="5229200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Доказательство (конструктивное)</a:t>
            </a:r>
            <a:r>
              <a:rPr lang="ru-RU" sz="2000" dirty="0" smtClean="0"/>
              <a:t>: Множество не пересекающихся простых циклов охватывающих весь граф. После этого они «склеиваются».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2180719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249289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b="1" dirty="0" smtClean="0">
                <a:solidFill>
                  <a:srgbClr val="00B0F0"/>
                </a:solidFill>
              </a:rPr>
              <a:t>Граф</a:t>
            </a:r>
            <a:r>
              <a:rPr lang="ru-RU" sz="6000" dirty="0" smtClean="0"/>
              <a:t> – это математическая абстракция описывающая </a:t>
            </a:r>
            <a:r>
              <a:rPr lang="ru-RU" sz="6000" b="1" dirty="0" smtClean="0">
                <a:solidFill>
                  <a:srgbClr val="00B0F0"/>
                </a:solidFill>
              </a:rPr>
              <a:t>объекты</a:t>
            </a:r>
            <a:r>
              <a:rPr lang="ru-RU" sz="6000" dirty="0" smtClean="0"/>
              <a:t> и </a:t>
            </a:r>
            <a:r>
              <a:rPr lang="ru-RU" sz="6000" b="1" dirty="0" smtClean="0">
                <a:solidFill>
                  <a:srgbClr val="00B0F0"/>
                </a:solidFill>
              </a:rPr>
              <a:t>связи</a:t>
            </a:r>
            <a:r>
              <a:rPr lang="ru-RU" sz="6000" dirty="0" smtClean="0"/>
              <a:t> между ними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0741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87824" y="116632"/>
            <a:ext cx="4320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3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116632"/>
            <a:ext cx="3600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4000" b="1" dirty="0" smtClean="0"/>
              <a:t>1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5896" y="47667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07904" y="5085184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Получился набор не пересекающихся простых циклов</a:t>
            </a:r>
            <a:endParaRPr lang="ru-RU" sz="2000" b="1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126485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Множество ребер разбивается на непересекающиеся простые циклы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126485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 – </a:t>
            </a:r>
            <a:r>
              <a:rPr lang="ru-RU" dirty="0" err="1" smtClean="0"/>
              <a:t>эйлеров</a:t>
            </a:r>
            <a:r>
              <a:rPr lang="en-US" dirty="0" smtClean="0"/>
              <a:t> </a:t>
            </a:r>
            <a:r>
              <a:rPr lang="ru-RU" dirty="0" smtClean="0"/>
              <a:t>граф (</a:t>
            </a:r>
            <a:r>
              <a:rPr lang="ru-RU" dirty="0" err="1" smtClean="0"/>
              <a:t>граф</a:t>
            </a:r>
            <a:r>
              <a:rPr lang="ru-RU" dirty="0" smtClean="0"/>
              <a:t>, имеющий </a:t>
            </a:r>
            <a:r>
              <a:rPr lang="ru-RU" dirty="0" err="1" smtClean="0"/>
              <a:t>эйлеров</a:t>
            </a:r>
            <a:r>
              <a:rPr lang="ru-RU" dirty="0" smtClean="0"/>
              <a:t> цикл)</a:t>
            </a:r>
          </a:p>
        </p:txBody>
      </p:sp>
      <p:sp>
        <p:nvSpPr>
          <p:cNvPr id="10" name="Стрелка вправо 9"/>
          <p:cNvSpPr/>
          <p:nvPr/>
        </p:nvSpPr>
        <p:spPr>
          <a:xfrm rot="3712409">
            <a:off x="1778704" y="204174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1912" y="2564904"/>
            <a:ext cx="3952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Возьмем произвольный цикл.</a:t>
            </a:r>
          </a:p>
          <a:p>
            <a:pPr marL="342900" indent="-342900">
              <a:buAutoNum type="arabicParenR"/>
            </a:pPr>
            <a:r>
              <a:rPr lang="ru-RU" dirty="0" smtClean="0"/>
              <a:t>Найдем среди оставшихся циклов, цикл имеющий общую вершину с уже выбранным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(такой точно есть, иначе граф был бы не связным)</a:t>
            </a:r>
            <a:r>
              <a:rPr lang="ru-RU" dirty="0" smtClean="0"/>
              <a:t>.</a:t>
            </a:r>
          </a:p>
          <a:p>
            <a:pPr marL="342900" indent="-342900">
              <a:buFontTx/>
              <a:buAutoNum type="arabicParenR"/>
            </a:pPr>
            <a:r>
              <a:rPr lang="ru-RU" dirty="0" smtClean="0"/>
              <a:t>«Склеим» этот цикл с тем что есть.</a:t>
            </a:r>
            <a:endParaRPr lang="ru-RU" b="1" dirty="0" smtClean="0"/>
          </a:p>
        </p:txBody>
      </p:sp>
      <p:sp>
        <p:nvSpPr>
          <p:cNvPr id="12" name="Стрелка вправо 11"/>
          <p:cNvSpPr/>
          <p:nvPr/>
        </p:nvSpPr>
        <p:spPr>
          <a:xfrm rot="3712409">
            <a:off x="3506897" y="4562029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8875400">
            <a:off x="5355183" y="44660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508104" y="2852936"/>
            <a:ext cx="223224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dirty="0" smtClean="0"/>
              <a:t>Будем повторять 2) и 3) пока все циклы не склеятся в один.</a:t>
            </a:r>
            <a:endParaRPr lang="ru-RU" sz="2000" b="1" dirty="0" smtClean="0"/>
          </a:p>
        </p:txBody>
      </p:sp>
      <p:sp>
        <p:nvSpPr>
          <p:cNvPr id="15" name="Стрелка вправо 14"/>
          <p:cNvSpPr/>
          <p:nvPr/>
        </p:nvSpPr>
        <p:spPr>
          <a:xfrm rot="16524336">
            <a:off x="6218834" y="2177754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Теорема</a:t>
            </a:r>
            <a:r>
              <a:rPr lang="ru-RU" sz="2000" dirty="0" smtClean="0"/>
              <a:t>: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существует тогда и только тогда, когда количество вершин с нечётными степенями равно двум или нулю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136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путь существует тогда и только тогда, когда количество вершин с нечётными степенями равно двум или нулю (в случае существования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эйлерова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цикла).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27584" y="2924944"/>
            <a:ext cx="7772400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000" b="1" dirty="0" smtClean="0"/>
              <a:t>Доказательство</a:t>
            </a:r>
            <a:r>
              <a:rPr lang="ru-RU" sz="2000" dirty="0" smtClean="0"/>
              <a:t>: </a:t>
            </a:r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Если есть (две) вершины нечетной степени, то их нужно соединить временным ребром.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Находится множество не пересекающихся простых циклов охватывающих весь граф. После этого они «склеиваются».</a:t>
            </a:r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ru-RU" sz="2000" dirty="0" smtClean="0"/>
              <a:t>В полученном </a:t>
            </a:r>
            <a:r>
              <a:rPr lang="ru-RU" sz="2000" dirty="0" err="1" smtClean="0"/>
              <a:t>эйлеровом</a:t>
            </a:r>
            <a:r>
              <a:rPr lang="ru-RU" sz="2000" dirty="0" smtClean="0"/>
              <a:t> цикле удаляется временное ребро, после чего остается </a:t>
            </a:r>
            <a:r>
              <a:rPr lang="ru-RU" sz="2000" dirty="0" err="1" smtClean="0"/>
              <a:t>эйлеров</a:t>
            </a:r>
            <a:r>
              <a:rPr lang="ru-RU" sz="2000" dirty="0" smtClean="0"/>
              <a:t> путь начинающийся в одной из удаленных вершин, а заканчивающийся в другой.</a:t>
            </a:r>
          </a:p>
          <a:p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4149080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Конечное 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Vertices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44008" y="4149080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Конечное 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Edges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73016"/>
            <a:ext cx="129614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5364088" y="3501008"/>
            <a:ext cx="792088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Дуга - ориентированное ребро (имеет направление)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endParaRPr lang="ru-RU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Виды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1440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420888"/>
            <a:ext cx="1224136" cy="165618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55976" y="3140968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Неориентированный граф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3707904" y="342900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E={(</a:t>
            </a:r>
            <a:r>
              <a:rPr lang="en-US" sz="8000" b="1" dirty="0" err="1" smtClean="0">
                <a:solidFill>
                  <a:srgbClr val="0070C0"/>
                </a:solidFill>
              </a:rPr>
              <a:t>u,v</a:t>
            </a:r>
            <a:r>
              <a:rPr lang="en-US" sz="8000" b="1" dirty="0" smtClean="0">
                <a:solidFill>
                  <a:srgbClr val="0070C0"/>
                </a:solidFill>
              </a:rPr>
              <a:t>) : u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V, v</a:t>
            </a:r>
            <a:r>
              <a:rPr lang="ru-RU" sz="6000" b="1" dirty="0" smtClean="0">
                <a:solidFill>
                  <a:srgbClr val="0070C0"/>
                </a:solidFill>
              </a:rPr>
              <a:t>∈</a:t>
            </a:r>
            <a:r>
              <a:rPr lang="en-US" sz="8000" b="1" dirty="0" smtClean="0">
                <a:solidFill>
                  <a:srgbClr val="0070C0"/>
                </a:solidFill>
              </a:rPr>
              <a:t>V}</a:t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 Дуга - ориентированное ребро (</a:t>
            </a:r>
            <a:r>
              <a:rPr lang="ru-RU" sz="2000" b="1" dirty="0" smtClean="0">
                <a:solidFill>
                  <a:srgbClr val="0070C0"/>
                </a:solidFill>
              </a:rPr>
              <a:t>имеет направление</a:t>
            </a:r>
            <a:r>
              <a:rPr lang="ru-RU" sz="2800" b="1" dirty="0" smtClean="0">
                <a:solidFill>
                  <a:srgbClr val="0070C0"/>
                </a:solidFill>
              </a:rPr>
              <a:t>)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8000" b="1" dirty="0" smtClean="0"/>
              <a:t/>
            </a:r>
            <a:br>
              <a:rPr lang="ru-RU" sz="8000" b="1" dirty="0" smtClean="0"/>
            </a:br>
            <a:r>
              <a:rPr lang="en-US" sz="8000" b="1" dirty="0" smtClean="0">
                <a:solidFill>
                  <a:srgbClr val="00B050"/>
                </a:solidFill>
              </a:rPr>
              <a:t>E={{</a:t>
            </a:r>
            <a:r>
              <a:rPr lang="en-US" sz="8000" b="1" dirty="0" err="1" smtClean="0">
                <a:solidFill>
                  <a:srgbClr val="00B050"/>
                </a:solidFill>
              </a:rPr>
              <a:t>u,v</a:t>
            </a:r>
            <a:r>
              <a:rPr lang="en-US" sz="8000" b="1" dirty="0" smtClean="0">
                <a:solidFill>
                  <a:srgbClr val="00B050"/>
                </a:solidFill>
              </a:rPr>
              <a:t>} : u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V, v</a:t>
            </a:r>
            <a:r>
              <a:rPr lang="ru-RU" sz="6000" b="1" dirty="0" smtClean="0">
                <a:solidFill>
                  <a:srgbClr val="00B050"/>
                </a:solidFill>
              </a:rPr>
              <a:t>∈</a:t>
            </a:r>
            <a:r>
              <a:rPr lang="en-US" sz="8000" b="1" dirty="0" smtClean="0">
                <a:solidFill>
                  <a:srgbClr val="00B050"/>
                </a:solidFill>
              </a:rPr>
              <a:t>V}</a:t>
            </a:r>
            <a:r>
              <a:rPr lang="ru-RU" sz="8000" b="1" dirty="0" smtClean="0">
                <a:solidFill>
                  <a:srgbClr val="00B050"/>
                </a:solidFill>
              </a:rPr>
              <a:t/>
            </a:r>
            <a:br>
              <a:rPr lang="ru-RU" sz="8000" b="1" dirty="0" smtClean="0">
                <a:solidFill>
                  <a:srgbClr val="00B050"/>
                </a:solidFill>
              </a:rPr>
            </a:br>
            <a:r>
              <a:rPr lang="ru-RU" sz="2800" b="1" dirty="0" smtClean="0">
                <a:solidFill>
                  <a:srgbClr val="00B050"/>
                </a:solidFill>
              </a:rPr>
              <a:t>Звено - </a:t>
            </a:r>
            <a:r>
              <a:rPr lang="ru-RU" sz="4800" b="1" dirty="0" smtClean="0">
                <a:solidFill>
                  <a:srgbClr val="00B050"/>
                </a:solidFill>
              </a:rPr>
              <a:t>не</a:t>
            </a:r>
            <a:r>
              <a:rPr lang="ru-RU" sz="2800" b="1" dirty="0" smtClean="0">
                <a:solidFill>
                  <a:srgbClr val="00B050"/>
                </a:solidFill>
              </a:rPr>
              <a:t>ориентированное ребро (</a:t>
            </a:r>
            <a:r>
              <a:rPr lang="ru-RU" sz="3200" b="1" dirty="0" smtClean="0">
                <a:solidFill>
                  <a:srgbClr val="00B050"/>
                </a:solidFill>
              </a:rPr>
              <a:t>не </a:t>
            </a:r>
            <a:r>
              <a:rPr lang="ru-RU" sz="2000" b="1" dirty="0" smtClean="0">
                <a:solidFill>
                  <a:srgbClr val="00B050"/>
                </a:solidFill>
              </a:rPr>
              <a:t>имеет направления</a:t>
            </a:r>
            <a:r>
              <a:rPr lang="ru-RU" sz="2800" b="1" dirty="0" smtClean="0">
                <a:solidFill>
                  <a:srgbClr val="00B050"/>
                </a:solidFill>
              </a:rPr>
              <a:t>)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33164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hape 18"/>
          <p:cNvCxnSpPr>
            <a:stCxn id="45" idx="6"/>
            <a:endCxn id="45" idx="0"/>
          </p:cNvCxnSpPr>
          <p:nvPr/>
        </p:nvCxnSpPr>
        <p:spPr>
          <a:xfrm flipH="1" flipV="1">
            <a:off x="1691680" y="3356992"/>
            <a:ext cx="360040" cy="360040"/>
          </a:xfrm>
          <a:prstGeom prst="curvedConnector4">
            <a:avLst>
              <a:gd name="adj1" fmla="val -254949"/>
              <a:gd name="adj2" fmla="val 35494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2915816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4860032" y="573325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364088" y="45091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8" name="Прямая со стрелкой 67"/>
          <p:cNvCxnSpPr>
            <a:stCxn id="61" idx="7"/>
            <a:endCxn id="65" idx="2"/>
          </p:cNvCxnSpPr>
          <p:nvPr/>
        </p:nvCxnSpPr>
        <p:spPr>
          <a:xfrm flipV="1">
            <a:off x="3530443" y="4869160"/>
            <a:ext cx="1833645" cy="68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63" idx="1"/>
          </p:cNvCxnSpPr>
          <p:nvPr/>
        </p:nvCxnSpPr>
        <p:spPr>
          <a:xfrm>
            <a:off x="4283968" y="5301208"/>
            <a:ext cx="681517" cy="5375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Заголовок 1"/>
          <p:cNvSpPr txBox="1">
            <a:spLocks/>
          </p:cNvSpPr>
          <p:nvPr/>
        </p:nvSpPr>
        <p:spPr>
          <a:xfrm>
            <a:off x="0" y="1412776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Петля</a:t>
            </a:r>
          </a:p>
        </p:txBody>
      </p: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84" name="Заголовок 1"/>
          <p:cNvSpPr txBox="1">
            <a:spLocks/>
          </p:cNvSpPr>
          <p:nvPr/>
        </p:nvSpPr>
        <p:spPr>
          <a:xfrm>
            <a:off x="2195736" y="414908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Квазиграф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G(V,E</a:t>
            </a:r>
            <a:r>
              <a:rPr lang="ru-RU" sz="8000" b="1" dirty="0" smtClean="0"/>
              <a:t>,</a:t>
            </a:r>
            <a:r>
              <a:rPr lang="en-US" sz="8000" b="1" dirty="0" smtClean="0"/>
              <a:t>f)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r>
              <a:rPr lang="en-US" sz="6000" dirty="0" smtClean="0"/>
              <a:t> </a:t>
            </a:r>
            <a:r>
              <a:rPr lang="ru-RU" sz="6000" dirty="0" smtClean="0"/>
              <a:t>в лекциях</a:t>
            </a:r>
            <a:endParaRPr lang="ru-RU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 теории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988840"/>
            <a:ext cx="3888432" cy="1944216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G(</a:t>
            </a:r>
            <a:r>
              <a:rPr lang="en-US" sz="8000" b="1" dirty="0" err="1" smtClean="0"/>
              <a:t>V,E,f</a:t>
            </a:r>
            <a:r>
              <a:rPr lang="en-US" sz="8000" b="1" dirty="0" smtClean="0"/>
              <a:t>)</a:t>
            </a:r>
            <a:endParaRPr lang="ru-RU" sz="8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Граф</a:t>
            </a:r>
            <a:endParaRPr lang="ru-RU" sz="60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вершин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4913784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Множество ребер</a:t>
            </a:r>
            <a:endParaRPr lang="en-US" sz="32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59832" y="3501008"/>
            <a:ext cx="93610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32040" y="3501008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4644008" y="3933056"/>
            <a:ext cx="4464496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Отображение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652120" y="3429000"/>
            <a:ext cx="50405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9144000" cy="112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E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6156176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35896" y="3573016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6374432" y="34290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987824" y="33569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07904" y="3068960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4221088"/>
            <a:ext cx="698477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⁰ f(A)=    1  ---</a:t>
            </a:r>
            <a:r>
              <a:rPr lang="ru-RU" sz="2800" dirty="0"/>
              <a:t>  </a:t>
            </a:r>
            <a:r>
              <a:rPr lang="ru-RU" sz="2800" dirty="0">
                <a:solidFill>
                  <a:srgbClr val="7030A0"/>
                </a:solidFill>
              </a:rPr>
              <a:t>начало ребра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⁰ f(A)=    2</a:t>
            </a:r>
            <a:r>
              <a:rPr lang="ru-RU" sz="2800" dirty="0"/>
              <a:t>  -</a:t>
            </a:r>
            <a:r>
              <a:rPr lang="en-US" sz="2800" dirty="0"/>
              <a:t>--  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конец ребра</a:t>
            </a:r>
            <a:endParaRPr lang="en-US" sz="2800" dirty="0">
              <a:solidFill>
                <a:srgbClr val="7030A0"/>
              </a:solidFill>
            </a:endParaRP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f(A)=((p</a:t>
            </a:r>
            <a:r>
              <a:rPr lang="en-US" sz="2800" baseline="-25000" dirty="0"/>
              <a:t>1</a:t>
            </a:r>
            <a:r>
              <a:rPr lang="en-US" sz="2800" dirty="0"/>
              <a:t>⁰ f)(A), (p</a:t>
            </a:r>
            <a:r>
              <a:rPr lang="en-US" sz="2800" baseline="-25000" dirty="0"/>
              <a:t>2</a:t>
            </a:r>
            <a:r>
              <a:rPr lang="en-US" sz="2800" dirty="0"/>
              <a:t>⁰ f)(A))=(1,2)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333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9144000" cy="112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Ребра</a:t>
            </a:r>
            <a:endParaRPr lang="ru-RU" sz="6000" b="1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48272"/>
          </a:xfrm>
        </p:spPr>
        <p:txBody>
          <a:bodyPr>
            <a:noAutofit/>
          </a:bodyPr>
          <a:lstStyle/>
          <a:p>
            <a:pPr lvl="0"/>
            <a:r>
              <a:rPr lang="en-US" sz="8000" b="1" dirty="0" smtClean="0">
                <a:solidFill>
                  <a:srgbClr val="0070C0"/>
                </a:solidFill>
              </a:rPr>
              <a:t>f : E</a:t>
            </a:r>
            <a:r>
              <a:rPr lang="ru-RU" sz="8000" dirty="0" smtClean="0">
                <a:solidFill>
                  <a:srgbClr val="0070C0"/>
                </a:solidFill>
              </a:rPr>
              <a:t> → 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5400" baseline="30000" dirty="0" err="1" smtClean="0">
                <a:solidFill>
                  <a:srgbClr val="0070C0"/>
                </a:solidFill>
              </a:rPr>
              <a:t>x</a:t>
            </a:r>
            <a:r>
              <a:rPr lang="en-US" sz="8000" b="1" dirty="0" err="1" smtClean="0">
                <a:solidFill>
                  <a:srgbClr val="0070C0"/>
                </a:solidFill>
              </a:rPr>
              <a:t>V</a:t>
            </a:r>
            <a:r>
              <a:rPr lang="en-US" sz="8000" b="1" dirty="0" smtClean="0">
                <a:solidFill>
                  <a:srgbClr val="0070C0"/>
                </a:solidFill>
              </a:rPr>
              <a:t/>
            </a:r>
            <a:br>
              <a:rPr lang="en-US" sz="8000" b="1" dirty="0" smtClean="0">
                <a:solidFill>
                  <a:srgbClr val="0070C0"/>
                </a:solidFill>
              </a:rPr>
            </a:br>
            <a:r>
              <a:rPr lang="ru-RU" sz="2800" b="1" dirty="0" smtClean="0">
                <a:solidFill>
                  <a:srgbClr val="0070C0"/>
                </a:solidFill>
              </a:rPr>
              <a:t>ориентированное ребро (имеет направление)</a:t>
            </a:r>
            <a:endParaRPr lang="ru-RU" sz="4800" b="1" dirty="0"/>
          </a:p>
        </p:txBody>
      </p:sp>
      <p:sp>
        <p:nvSpPr>
          <p:cNvPr id="4" name="Овал 3"/>
          <p:cNvSpPr/>
          <p:nvPr/>
        </p:nvSpPr>
        <p:spPr>
          <a:xfrm>
            <a:off x="6156176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35896" y="3573016"/>
            <a:ext cx="2376264" cy="720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>
            <a:spLocks/>
          </p:cNvSpPr>
          <p:nvPr/>
        </p:nvSpPr>
        <p:spPr>
          <a:xfrm>
            <a:off x="6374432" y="34290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987824" y="33569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707904" y="3068960"/>
            <a:ext cx="2016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A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07704" y="4221088"/>
            <a:ext cx="6984776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Вершина </a:t>
            </a:r>
            <a:r>
              <a:rPr lang="en-US" sz="2800" dirty="0" smtClean="0"/>
              <a:t>1  -</a:t>
            </a:r>
            <a:r>
              <a:rPr lang="ru-RU" sz="2800" dirty="0" smtClean="0"/>
              <a:t>  </a:t>
            </a:r>
            <a:r>
              <a:rPr lang="ru-RU" sz="2800" dirty="0" smtClean="0">
                <a:solidFill>
                  <a:srgbClr val="7030A0"/>
                </a:solidFill>
              </a:rPr>
              <a:t>начало ребра (1,2)</a:t>
            </a:r>
            <a:endParaRPr lang="en-US" sz="2800" dirty="0" smtClean="0">
              <a:solidFill>
                <a:srgbClr val="7030A0"/>
              </a:solidFill>
            </a:endParaRP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Вершина </a:t>
            </a:r>
            <a:r>
              <a:rPr lang="en-US" sz="2800" dirty="0" smtClean="0"/>
              <a:t>2</a:t>
            </a:r>
            <a:r>
              <a:rPr lang="ru-RU" sz="2800" dirty="0" smtClean="0"/>
              <a:t>  </a:t>
            </a:r>
            <a:r>
              <a:rPr lang="en-US" sz="2800" dirty="0" smtClean="0"/>
              <a:t>- 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конец ребра (1,2)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/>
              <a:t>Ребро (1,2) </a:t>
            </a:r>
            <a:r>
              <a:rPr lang="ru-RU" sz="2800" dirty="0">
                <a:solidFill>
                  <a:srgbClr val="7030A0"/>
                </a:solidFill>
              </a:rPr>
              <a:t>инцидентно</a:t>
            </a:r>
            <a:r>
              <a:rPr lang="ru-RU" sz="2800" dirty="0"/>
              <a:t> вершинам 1 и 2</a:t>
            </a:r>
            <a:endParaRPr lang="en-US" sz="2800" dirty="0"/>
          </a:p>
          <a:p>
            <a:pPr marL="514350" indent="-514350">
              <a:spcBef>
                <a:spcPct val="0"/>
              </a:spcBef>
            </a:pPr>
            <a:r>
              <a:rPr lang="ru-RU" sz="2800" dirty="0"/>
              <a:t>Вершины 1 и 2 </a:t>
            </a:r>
            <a:r>
              <a:rPr lang="ru-RU" sz="2800" dirty="0">
                <a:solidFill>
                  <a:srgbClr val="7030A0"/>
                </a:solidFill>
              </a:rPr>
              <a:t>инцидентны</a:t>
            </a:r>
            <a:r>
              <a:rPr lang="ru-RU" sz="2800" dirty="0"/>
              <a:t> ребру (1,2)</a:t>
            </a: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en-US" sz="2800" dirty="0"/>
              <a:t>f</a:t>
            </a:r>
            <a:r>
              <a:rPr lang="en-US" sz="2800" dirty="0" smtClean="0"/>
              <a:t>(A)</a:t>
            </a:r>
            <a:r>
              <a:rPr lang="ru-RU" sz="2800" dirty="0" smtClean="0"/>
              <a:t> 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(1,2)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790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44" idx="3"/>
          </p:cNvCxnSpPr>
          <p:nvPr/>
        </p:nvCxnSpPr>
        <p:spPr>
          <a:xfrm rot="16200000" flipH="1">
            <a:off x="5289521" y="1415335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44" idx="2"/>
          </p:cNvCxnSpPr>
          <p:nvPr/>
        </p:nvCxnSpPr>
        <p:spPr>
          <a:xfrm rot="16200000" flipH="1">
            <a:off x="5544108" y="1520788"/>
            <a:ext cx="1152128" cy="280831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4499992" y="1484784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Мультиграф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6000" dirty="0" smtClean="0"/>
              <a:t>Особые случаи</a:t>
            </a:r>
            <a:endParaRPr lang="ru-RU" sz="60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Овал 43"/>
          <p:cNvSpPr/>
          <p:nvPr/>
        </p:nvSpPr>
        <p:spPr>
          <a:xfrm>
            <a:off x="7524328" y="314096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355976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>
            <a:stCxn id="46" idx="5"/>
            <a:endCxn id="44" idx="1"/>
          </p:cNvCxnSpPr>
          <p:nvPr/>
        </p:nvCxnSpPr>
        <p:spPr>
          <a:xfrm>
            <a:off x="4970603" y="2243427"/>
            <a:ext cx="2659178" cy="1002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46" idx="3"/>
            <a:endCxn id="11" idx="7"/>
          </p:cNvCxnSpPr>
          <p:nvPr/>
        </p:nvCxnSpPr>
        <p:spPr>
          <a:xfrm rot="5400000">
            <a:off x="2937657" y="1468061"/>
            <a:ext cx="748407" cy="2299138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27"/>
          <p:cNvCxnSpPr>
            <a:stCxn id="46" idx="4"/>
            <a:endCxn id="14" idx="0"/>
          </p:cNvCxnSpPr>
          <p:nvPr/>
        </p:nvCxnSpPr>
        <p:spPr>
          <a:xfrm rot="5400000">
            <a:off x="3771769" y="2739339"/>
            <a:ext cx="1334706" cy="55378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Заголовок 1"/>
          <p:cNvSpPr txBox="1">
            <a:spLocks/>
          </p:cNvSpPr>
          <p:nvPr/>
        </p:nvSpPr>
        <p:spPr>
          <a:xfrm>
            <a:off x="809822" y="4758589"/>
            <a:ext cx="763284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The </a:t>
            </a:r>
            <a:r>
              <a:rPr lang="en-US" sz="2800" i="1" dirty="0"/>
              <a:t>order</a:t>
            </a:r>
            <a:r>
              <a:rPr lang="en-US" sz="2800" dirty="0"/>
              <a:t> of a graph is its number of vertices |</a:t>
            </a:r>
            <a:r>
              <a:rPr lang="en-US" sz="2800" i="1" dirty="0"/>
              <a:t>V</a:t>
            </a:r>
            <a:r>
              <a:rPr lang="en-US" sz="2800" dirty="0" smtClean="0"/>
              <a:t>|.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</a:t>
            </a:r>
            <a:r>
              <a:rPr lang="en-US" sz="2800" dirty="0"/>
              <a:t>The </a:t>
            </a:r>
            <a:r>
              <a:rPr lang="en-US" sz="2800" i="1" dirty="0"/>
              <a:t>size</a:t>
            </a:r>
            <a:r>
              <a:rPr lang="en-US" sz="2800" dirty="0"/>
              <a:t> of a graph is its number of edges |</a:t>
            </a:r>
            <a:r>
              <a:rPr lang="en-US" sz="2800" i="1" dirty="0"/>
              <a:t>E</a:t>
            </a:r>
            <a:r>
              <a:rPr lang="en-US" sz="2800" dirty="0"/>
              <a:t>|</a:t>
            </a:r>
            <a:endParaRPr lang="ru-RU" sz="2800" dirty="0" smtClean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685800" y="-273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6000" dirty="0" smtClean="0"/>
              <a:t>Метрики</a:t>
            </a:r>
            <a:endParaRPr lang="ru-RU" sz="6000" b="1" dirty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7668344" y="321297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4499992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1" name="Овал 10"/>
          <p:cNvSpPr/>
          <p:nvPr/>
        </p:nvSpPr>
        <p:spPr>
          <a:xfrm>
            <a:off x="1547664" y="2886381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91680" y="29583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3</a:t>
            </a:r>
            <a:endParaRPr lang="ru-RU" sz="2800" b="1" dirty="0" smtClean="0"/>
          </a:p>
        </p:txBody>
      </p:sp>
      <p:sp>
        <p:nvSpPr>
          <p:cNvPr id="14" name="Овал 13"/>
          <p:cNvSpPr/>
          <p:nvPr/>
        </p:nvSpPr>
        <p:spPr>
          <a:xfrm>
            <a:off x="3802187" y="36835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946203" y="375559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4</a:t>
            </a:r>
            <a:endParaRPr lang="ru-RU" sz="2800" b="1" dirty="0" smtClean="0"/>
          </a:p>
        </p:txBody>
      </p:sp>
      <p:cxnSp>
        <p:nvCxnSpPr>
          <p:cNvPr id="19" name="Прямая со стрелкой 18"/>
          <p:cNvCxnSpPr>
            <a:stCxn id="44" idx="2"/>
            <a:endCxn id="14" idx="6"/>
          </p:cNvCxnSpPr>
          <p:nvPr/>
        </p:nvCxnSpPr>
        <p:spPr>
          <a:xfrm flipH="1">
            <a:off x="4522267" y="3501008"/>
            <a:ext cx="3002061" cy="5426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Пути / цепи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Звено</a:t>
            </a:r>
            <a:r>
              <a:rPr lang="ru-RU" sz="2800" dirty="0" smtClean="0"/>
              <a:t> – это множество из двух вершин</a:t>
            </a:r>
            <a:r>
              <a:rPr lang="en-US" sz="2800" dirty="0" smtClean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339752" y="3461284"/>
            <a:ext cx="6804248" cy="183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400" dirty="0" smtClean="0"/>
              <a:t>Вершины</a:t>
            </a:r>
            <a:r>
              <a:rPr lang="en-US" sz="2400" dirty="0" smtClean="0"/>
              <a:t> </a:t>
            </a:r>
            <a:r>
              <a:rPr lang="en-US" sz="2400" dirty="0"/>
              <a:t>1 </a:t>
            </a:r>
            <a:r>
              <a:rPr lang="ru-RU" sz="2400" dirty="0" smtClean="0"/>
              <a:t>и </a:t>
            </a:r>
            <a:r>
              <a:rPr lang="en-US" sz="2400" dirty="0" smtClean="0"/>
              <a:t>2 </a:t>
            </a:r>
            <a:r>
              <a:rPr lang="ru-RU" sz="2400" dirty="0" smtClean="0"/>
              <a:t>называются концами звена</a:t>
            </a:r>
            <a:r>
              <a:rPr lang="en-US" sz="2400" dirty="0" smtClean="0"/>
              <a:t> {1,2}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205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</a:t>
            </a:r>
            <a:r>
              <a:rPr lang="ru-RU" sz="2800" dirty="0" err="1" smtClean="0"/>
              <a:t>мультиграфах</a:t>
            </a:r>
            <a:r>
              <a:rPr lang="ru-RU" sz="2800" dirty="0" smtClean="0"/>
              <a:t> такое определение неприменимо</a:t>
            </a:r>
            <a:endParaRPr lang="ru-RU" sz="2800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 smtClean="0"/>
              <a:t>Цепь</a:t>
            </a:r>
            <a:r>
              <a:rPr lang="ru-RU" sz="2800" dirty="0" smtClean="0"/>
              <a:t> – это последовательность </a:t>
            </a:r>
            <a:r>
              <a:rPr lang="ru-RU" sz="2800" dirty="0" smtClean="0">
                <a:solidFill>
                  <a:srgbClr val="FF0000"/>
                </a:solidFill>
              </a:rPr>
              <a:t>вершин</a:t>
            </a:r>
            <a:r>
              <a:rPr lang="ru-RU" sz="2800" dirty="0" smtClean="0"/>
              <a:t> в которой для каждой пары соседних вершин </a:t>
            </a:r>
            <a:r>
              <a:rPr lang="en-US" sz="2800" b="1" dirty="0" smtClean="0">
                <a:solidFill>
                  <a:srgbClr val="7030A0"/>
                </a:solidFill>
              </a:rPr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ru-RU" sz="2800" dirty="0" smtClean="0"/>
              <a:t> </a:t>
            </a:r>
            <a:r>
              <a:rPr lang="ru-RU" sz="2800" dirty="0" smtClean="0"/>
              <a:t>существует звено </a:t>
            </a:r>
            <a:r>
              <a:rPr lang="en-US" sz="2800" dirty="0" smtClean="0"/>
              <a:t>{</a:t>
            </a:r>
            <a:r>
              <a:rPr lang="en-US" sz="2800" b="1" dirty="0" err="1" smtClean="0">
                <a:solidFill>
                  <a:srgbClr val="7030A0"/>
                </a:solidFill>
              </a:rPr>
              <a:t>u</a:t>
            </a:r>
            <a:r>
              <a:rPr lang="en-US" sz="2800" dirty="0" err="1" smtClean="0"/>
              <a:t>,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dirty="0" smtClean="0"/>
              <a:t>}</a:t>
            </a:r>
            <a:r>
              <a:rPr lang="ru-RU" sz="2800" dirty="0" smtClean="0"/>
              <a:t>…</a:t>
            </a:r>
            <a:endParaRPr lang="ru-RU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/>
              <a:t>({</a:t>
            </a:r>
            <a:r>
              <a:rPr lang="ru-RU" sz="2800" dirty="0"/>
              <a:t>1,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b="1" dirty="0">
                <a:solidFill>
                  <a:srgbClr val="7030A0"/>
                </a:solidFill>
              </a:rPr>
              <a:t>3</a:t>
            </a:r>
            <a:r>
              <a:rPr lang="ru-RU" sz="2800" dirty="0"/>
              <a:t>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</a:t>
            </a:r>
            <a:r>
              <a:rPr lang="ru-RU" sz="2800" dirty="0"/>
              <a:t>, </a:t>
            </a:r>
            <a:r>
              <a:rPr lang="en-US" sz="2800" dirty="0"/>
              <a:t>{</a:t>
            </a:r>
            <a:r>
              <a:rPr lang="ru-RU" sz="2800" dirty="0"/>
              <a:t>4,</a:t>
            </a:r>
            <a:r>
              <a:rPr lang="ru-RU" sz="2800" b="1" dirty="0">
                <a:solidFill>
                  <a:srgbClr val="00B0F0"/>
                </a:solidFill>
              </a:rPr>
              <a:t>2</a:t>
            </a:r>
            <a:r>
              <a:rPr lang="en-US" sz="2800" dirty="0"/>
              <a:t>})</a:t>
            </a:r>
            <a:endParaRPr lang="en-US" sz="2800" dirty="0" smtClean="0"/>
          </a:p>
        </p:txBody>
      </p:sp>
      <p:sp>
        <p:nvSpPr>
          <p:cNvPr id="35" name="Овал 34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4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084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</a:t>
            </a:r>
            <a:r>
              <a:rPr lang="ru-RU" sz="2800" dirty="0" err="1" smtClean="0"/>
              <a:t>мультиграфах</a:t>
            </a:r>
            <a:r>
              <a:rPr lang="ru-RU" sz="2800" dirty="0" smtClean="0"/>
              <a:t> такое определение неприменимо</a:t>
            </a:r>
            <a:endParaRPr lang="ru-RU" sz="2800" dirty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 smtClean="0"/>
              <a:t>Цепь</a:t>
            </a:r>
            <a:r>
              <a:rPr lang="ru-RU" sz="2800" dirty="0" smtClean="0"/>
              <a:t> – это последовательность </a:t>
            </a:r>
            <a:r>
              <a:rPr lang="ru-RU" sz="2800" dirty="0" smtClean="0">
                <a:solidFill>
                  <a:srgbClr val="FF0000"/>
                </a:solidFill>
              </a:rPr>
              <a:t>вершин</a:t>
            </a:r>
            <a:r>
              <a:rPr lang="ru-RU" sz="2800" dirty="0" smtClean="0"/>
              <a:t> в которой для каждой пары соседних вершин </a:t>
            </a:r>
            <a:r>
              <a:rPr lang="en-US" sz="2800" b="1" dirty="0" smtClean="0">
                <a:solidFill>
                  <a:srgbClr val="7030A0"/>
                </a:solidFill>
              </a:rPr>
              <a:t>u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ru-RU" sz="2800" dirty="0" smtClean="0"/>
              <a:t> </a:t>
            </a:r>
            <a:r>
              <a:rPr lang="ru-RU" sz="2800" dirty="0" smtClean="0"/>
              <a:t>существует звено </a:t>
            </a:r>
            <a:r>
              <a:rPr lang="en-US" sz="2800" dirty="0" smtClean="0"/>
              <a:t>{</a:t>
            </a:r>
            <a:r>
              <a:rPr lang="en-US" sz="2800" b="1" dirty="0" err="1" smtClean="0">
                <a:solidFill>
                  <a:srgbClr val="7030A0"/>
                </a:solidFill>
              </a:rPr>
              <a:t>u</a:t>
            </a:r>
            <a:r>
              <a:rPr lang="en-US" sz="2800" dirty="0" err="1" smtClean="0"/>
              <a:t>,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dirty="0" smtClean="0"/>
              <a:t>}</a:t>
            </a:r>
            <a:r>
              <a:rPr lang="ru-RU" sz="2800" dirty="0" smtClean="0"/>
              <a:t>…</a:t>
            </a:r>
            <a:endParaRPr lang="ru-RU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{</a:t>
            </a:r>
            <a:r>
              <a:rPr lang="ru-RU" sz="2800" b="1" dirty="0" smtClean="0">
                <a:solidFill>
                  <a:srgbClr val="FF0000"/>
                </a:solidFill>
              </a:rPr>
              <a:t>1</a:t>
            </a:r>
            <a:r>
              <a:rPr lang="ru-RU" sz="2800" dirty="0" smtClean="0">
                <a:solidFill>
                  <a:srgbClr val="FF0000"/>
                </a:solidFill>
              </a:rPr>
              <a:t>,</a:t>
            </a:r>
            <a:r>
              <a:rPr lang="ru-RU" sz="2800" b="1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})</a:t>
            </a:r>
            <a:endParaRPr lang="en-US" sz="2800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707904" y="407707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39552" y="256490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Прямая со стрелкой 24"/>
          <p:cNvCxnSpPr>
            <a:stCxn id="24" idx="5"/>
            <a:endCxn id="23" idx="1"/>
          </p:cNvCxnSpPr>
          <p:nvPr/>
        </p:nvCxnSpPr>
        <p:spPr>
          <a:xfrm>
            <a:off x="1154179" y="3179531"/>
            <a:ext cx="2659178" cy="10029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7"/>
          <p:cNvCxnSpPr>
            <a:stCxn id="24" idx="3"/>
            <a:endCxn id="23" idx="3"/>
          </p:cNvCxnSpPr>
          <p:nvPr/>
        </p:nvCxnSpPr>
        <p:spPr>
          <a:xfrm rot="16200000" flipH="1">
            <a:off x="1473097" y="2351439"/>
            <a:ext cx="1512168" cy="3168352"/>
          </a:xfrm>
          <a:prstGeom prst="curvedConnector3">
            <a:avLst>
              <a:gd name="adj1" fmla="val 101624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hape 27"/>
          <p:cNvCxnSpPr>
            <a:stCxn id="24" idx="4"/>
            <a:endCxn id="23" idx="2"/>
          </p:cNvCxnSpPr>
          <p:nvPr/>
        </p:nvCxnSpPr>
        <p:spPr>
          <a:xfrm rot="16200000" flipH="1">
            <a:off x="1727684" y="2456892"/>
            <a:ext cx="1152128" cy="2808312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"/>
          <p:cNvSpPr txBox="1">
            <a:spLocks/>
          </p:cNvSpPr>
          <p:nvPr/>
        </p:nvSpPr>
        <p:spPr>
          <a:xfrm>
            <a:off x="3851920" y="41490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3691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0" name="Овал 29"/>
          <p:cNvSpPr/>
          <p:nvPr/>
        </p:nvSpPr>
        <p:spPr>
          <a:xfrm>
            <a:off x="82758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97160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b="1" dirty="0" smtClean="0"/>
          </a:p>
        </p:txBody>
      </p:sp>
      <p:cxnSp>
        <p:nvCxnSpPr>
          <p:cNvPr id="34" name="Shape 27"/>
          <p:cNvCxnSpPr>
            <a:stCxn id="30" idx="6"/>
            <a:endCxn id="23" idx="4"/>
          </p:cNvCxnSpPr>
          <p:nvPr/>
        </p:nvCxnSpPr>
        <p:spPr>
          <a:xfrm flipV="1">
            <a:off x="1547664" y="4797152"/>
            <a:ext cx="2520280" cy="576064"/>
          </a:xfrm>
          <a:prstGeom prst="curved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 smtClean="0"/>
              <a:t>Цепь</a:t>
            </a:r>
            <a:r>
              <a:rPr lang="ru-RU" sz="2800" dirty="0" smtClean="0"/>
              <a:t> – это последовательность </a:t>
            </a:r>
            <a:r>
              <a:rPr lang="ru-RU" sz="2800" b="1" dirty="0" smtClean="0">
                <a:solidFill>
                  <a:srgbClr val="00B050"/>
                </a:solidFill>
              </a:rPr>
              <a:t>звеньев</a:t>
            </a:r>
            <a:r>
              <a:rPr lang="ru-RU" sz="2800" dirty="0" smtClean="0">
                <a:solidFill>
                  <a:srgbClr val="00B050"/>
                </a:solidFill>
              </a:rPr>
              <a:t> </a:t>
            </a:r>
            <a:r>
              <a:rPr lang="ru-RU" sz="2800" dirty="0" smtClean="0"/>
              <a:t>в которой каждая пара соседних звеньев имеет ровно одну общую вершину…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440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1475656" y="3861048"/>
            <a:ext cx="936104" cy="5040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b="1" dirty="0">
                <a:solidFill>
                  <a:srgbClr val="00B050"/>
                </a:solidFill>
              </a:rPr>
              <a:t>звеньев</a:t>
            </a:r>
            <a:r>
              <a:rPr lang="ru-RU" sz="2800" dirty="0"/>
              <a:t> в которой каждая пара соседних звеньев имеет ровно одну общую вершину </a:t>
            </a:r>
            <a:r>
              <a:rPr lang="ru-RU" sz="2800" dirty="0">
                <a:solidFill>
                  <a:srgbClr val="FF0000"/>
                </a:solidFill>
              </a:rPr>
              <a:t>…</a:t>
            </a:r>
            <a:endParaRPr lang="ru-RU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FF0000"/>
                </a:solidFill>
              </a:rPr>
              <a:t>3</a:t>
            </a:r>
            <a:r>
              <a:rPr lang="ru-RU" sz="2800" dirty="0" smtClean="0"/>
              <a:t>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})</a:t>
            </a:r>
            <a:endParaRPr lang="ru-RU" sz="2800" dirty="0" smtClean="0"/>
          </a:p>
        </p:txBody>
      </p:sp>
      <p:sp>
        <p:nvSpPr>
          <p:cNvPr id="16" name="Овал 15"/>
          <p:cNvSpPr/>
          <p:nvPr/>
        </p:nvSpPr>
        <p:spPr>
          <a:xfrm>
            <a:off x="2699792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1331640" y="4720362"/>
            <a:ext cx="133065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Заголовок 1"/>
          <p:cNvSpPr txBox="1">
            <a:spLocks/>
          </p:cNvSpPr>
          <p:nvPr/>
        </p:nvSpPr>
        <p:spPr>
          <a:xfrm>
            <a:off x="2843808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/>
              <a:t>5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832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>
                <a:solidFill>
                  <a:srgbClr val="00B050"/>
                </a:solidFill>
              </a:rPr>
              <a:t>звеньев </a:t>
            </a:r>
            <a:r>
              <a:rPr lang="ru-RU" sz="2800" dirty="0"/>
              <a:t>в которой каждая пара соседних </a:t>
            </a:r>
            <a:r>
              <a:rPr lang="ru-RU" sz="2800" dirty="0">
                <a:solidFill>
                  <a:srgbClr val="00B050"/>
                </a:solidFill>
              </a:rPr>
              <a:t>звеньев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/>
              <a:t>имеет ровно одну общую вершину </a:t>
            </a:r>
            <a:r>
              <a:rPr lang="ru-RU" sz="2800" dirty="0" smtClean="0"/>
              <a:t>и</a:t>
            </a:r>
          </a:p>
          <a:p>
            <a:endParaRPr lang="en-US" sz="2800" dirty="0" smtClean="0"/>
          </a:p>
          <a:p>
            <a:r>
              <a:rPr lang="ru-RU" sz="2800" dirty="0" smtClean="0"/>
              <a:t>общая вершина у </a:t>
            </a:r>
            <a:r>
              <a:rPr lang="ru-RU" sz="2800" dirty="0" smtClean="0">
                <a:solidFill>
                  <a:srgbClr val="00B050"/>
                </a:solidFill>
              </a:rPr>
              <a:t>звена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звеном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smtClean="0"/>
              <a:t>i-1 </a:t>
            </a:r>
            <a:r>
              <a:rPr lang="ru-RU" sz="2800" dirty="0" smtClean="0"/>
              <a:t>отличается от общей вершины </a:t>
            </a:r>
            <a:r>
              <a:rPr lang="ru-RU" sz="2800" dirty="0" smtClean="0">
                <a:solidFill>
                  <a:srgbClr val="00B050"/>
                </a:solidFill>
              </a:rPr>
              <a:t>звена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звеном </a:t>
            </a:r>
            <a:r>
              <a:rPr lang="en-US" sz="2800" dirty="0" smtClean="0"/>
              <a:t>i+1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для всех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кроме первой и последней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915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ru-RU" sz="2800" b="1" dirty="0"/>
              <a:t>Цепь</a:t>
            </a:r>
            <a:r>
              <a:rPr lang="ru-RU" sz="2800" dirty="0"/>
              <a:t> – это последовательность </a:t>
            </a:r>
            <a:r>
              <a:rPr lang="ru-RU" sz="2800" dirty="0" smtClean="0">
                <a:solidFill>
                  <a:srgbClr val="00B050"/>
                </a:solidFill>
              </a:rPr>
              <a:t>ребер </a:t>
            </a:r>
            <a:r>
              <a:rPr lang="ru-RU" sz="2800" dirty="0"/>
              <a:t>в которой каждая пара соседних </a:t>
            </a:r>
            <a:r>
              <a:rPr lang="ru-RU" sz="2800" dirty="0" smtClean="0">
                <a:solidFill>
                  <a:srgbClr val="00B050"/>
                </a:solidFill>
              </a:rPr>
              <a:t>ребер </a:t>
            </a:r>
            <a:r>
              <a:rPr lang="ru-RU" sz="2800" dirty="0"/>
              <a:t>имеет ровно одну общую вершину </a:t>
            </a:r>
            <a:r>
              <a:rPr lang="ru-RU" sz="2800" dirty="0" smtClean="0"/>
              <a:t>и</a:t>
            </a:r>
          </a:p>
          <a:p>
            <a:endParaRPr lang="en-US" sz="2800" dirty="0" smtClean="0"/>
          </a:p>
          <a:p>
            <a:r>
              <a:rPr lang="ru-RU" sz="2800" dirty="0" smtClean="0"/>
              <a:t>общая вершина у </a:t>
            </a:r>
            <a:r>
              <a:rPr lang="ru-RU" sz="2800" dirty="0" smtClean="0">
                <a:solidFill>
                  <a:srgbClr val="00B050"/>
                </a:solidFill>
              </a:rPr>
              <a:t>ребра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ребром </a:t>
            </a:r>
            <a:r>
              <a:rPr lang="en-US" sz="2800" dirty="0" smtClean="0"/>
              <a:t>i-1 </a:t>
            </a:r>
            <a:r>
              <a:rPr lang="ru-RU" sz="2800" dirty="0" smtClean="0"/>
              <a:t>отличается от общей вершины </a:t>
            </a:r>
            <a:r>
              <a:rPr lang="ru-RU" sz="2800" dirty="0" smtClean="0">
                <a:solidFill>
                  <a:srgbClr val="00B050"/>
                </a:solidFill>
              </a:rPr>
              <a:t>ребра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с </a:t>
            </a:r>
            <a:r>
              <a:rPr lang="ru-RU" sz="2800" dirty="0" smtClean="0">
                <a:solidFill>
                  <a:srgbClr val="00B050"/>
                </a:solidFill>
              </a:rPr>
              <a:t>ребром </a:t>
            </a:r>
            <a:r>
              <a:rPr lang="en-US" sz="2800" dirty="0" smtClean="0"/>
              <a:t>i+1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для всех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ru-RU" sz="2800" dirty="0" smtClean="0"/>
              <a:t>кроме первой и последней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ru-RU" sz="2800" dirty="0"/>
          </a:p>
          <a:p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b="1" dirty="0" smtClean="0">
                <a:solidFill>
                  <a:srgbClr val="7030A0"/>
                </a:solidFill>
              </a:rPr>
              <a:t>3</a:t>
            </a:r>
            <a:r>
              <a:rPr lang="ru-RU" sz="2800" dirty="0" smtClean="0"/>
              <a:t>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4,</a:t>
            </a:r>
            <a:r>
              <a:rPr lang="ru-RU" sz="2800" b="1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/>
              <a:t>})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9529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14350" indent="-514350">
              <a:spcBef>
                <a:spcPct val="0"/>
              </a:spcBef>
            </a:pPr>
            <a:r>
              <a:rPr lang="ru-RU" sz="2800" b="1" dirty="0"/>
              <a:t>Простая цепь</a:t>
            </a:r>
            <a:r>
              <a:rPr lang="ru-RU" sz="2800" dirty="0"/>
              <a:t> – это цепь </a:t>
            </a:r>
            <a:r>
              <a:rPr lang="ru-RU" sz="2800" dirty="0" smtClean="0"/>
              <a:t>в звеньях которой </a:t>
            </a:r>
            <a:r>
              <a:rPr lang="ru-RU" sz="2800" dirty="0"/>
              <a:t>каждая вершина </a:t>
            </a:r>
            <a:r>
              <a:rPr lang="ru-RU" sz="2800" dirty="0" smtClean="0"/>
              <a:t>присутствует не более двух раз.</a:t>
            </a: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})</a:t>
            </a:r>
            <a:endParaRPr lang="ru-RU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192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707904" y="1484784"/>
            <a:ext cx="5436096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Цикл</a:t>
            </a:r>
            <a:r>
              <a:rPr lang="ru-RU" sz="2800" dirty="0" smtClean="0"/>
              <a:t> – это замкнутая простая цепь.</a:t>
            </a: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})</a:t>
            </a:r>
            <a:endParaRPr lang="ru-RU" sz="28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123728" y="3461284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</a:t>
            </a:r>
            <a:r>
              <a:rPr lang="ru-RU" sz="2800" b="1" dirty="0" smtClean="0"/>
              <a:t>Простая цепь</a:t>
            </a:r>
            <a:r>
              <a:rPr lang="ru-RU" sz="2800" dirty="0" smtClean="0"/>
              <a:t> – это цепь каждое </a:t>
            </a:r>
            <a:r>
              <a:rPr lang="ru-RU" sz="2800" dirty="0"/>
              <a:t>звено которой </a:t>
            </a:r>
            <a:r>
              <a:rPr lang="ru-RU" sz="2800" dirty="0" smtClean="0"/>
              <a:t>содержится </a:t>
            </a:r>
            <a:r>
              <a:rPr lang="ru-RU" sz="2800" dirty="0"/>
              <a:t>только </a:t>
            </a:r>
            <a:r>
              <a:rPr lang="ru-RU" sz="2800" dirty="0" smtClean="0"/>
              <a:t>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40738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/>
              <a:t>НЕориентированный</a:t>
            </a:r>
            <a:r>
              <a:rPr lang="ru-RU" sz="2800" dirty="0"/>
              <a:t>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275856" y="2780928"/>
            <a:ext cx="5652120" cy="36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звена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цепи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2,4</a:t>
            </a:r>
            <a:r>
              <a:rPr lang="en-US" sz="2800" dirty="0" smtClean="0"/>
              <a:t>})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  <a:p>
            <a:pPr marL="514350" indent="-514350">
              <a:spcBef>
                <a:spcPct val="0"/>
              </a:spcBef>
            </a:pPr>
            <a:r>
              <a:rPr lang="ru-RU" sz="2800" dirty="0" smtClean="0"/>
              <a:t>Пример цикла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{</a:t>
            </a:r>
            <a:r>
              <a:rPr lang="ru-RU" sz="2800" dirty="0" smtClean="0"/>
              <a:t>1,3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3,2</a:t>
            </a:r>
            <a:r>
              <a:rPr lang="en-US" sz="2800" dirty="0" smtClean="0"/>
              <a:t>}</a:t>
            </a:r>
            <a:r>
              <a:rPr lang="ru-RU" sz="2800" dirty="0" smtClean="0"/>
              <a:t>, </a:t>
            </a:r>
            <a:r>
              <a:rPr lang="en-US" sz="2800" dirty="0" smtClean="0"/>
              <a:t>{</a:t>
            </a:r>
            <a:r>
              <a:rPr lang="ru-RU" sz="2800" dirty="0" smtClean="0"/>
              <a:t>2,1</a:t>
            </a:r>
            <a:r>
              <a:rPr lang="en-US" sz="2800" dirty="0" smtClean="0"/>
              <a:t>})</a:t>
            </a:r>
            <a:endParaRPr lang="ru-RU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705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Дуга</a:t>
            </a:r>
            <a:r>
              <a:rPr lang="ru-RU" sz="2800" dirty="0" smtClean="0"/>
              <a:t> – это последовательность из двух вершин.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/>
              <a:t>(</a:t>
            </a:r>
            <a:r>
              <a:rPr lang="ru-RU" sz="2800" dirty="0" smtClean="0"/>
              <a:t>1,3)</a:t>
            </a:r>
            <a:endParaRPr lang="en-US" sz="2800" dirty="0" smtClean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339752" y="3461284"/>
            <a:ext cx="6804248" cy="1839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400" dirty="0" smtClean="0"/>
              <a:t>Вершины </a:t>
            </a:r>
            <a:r>
              <a:rPr lang="en-US" sz="2400" dirty="0" smtClean="0"/>
              <a:t>1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dirty="0"/>
              <a:t>2 </a:t>
            </a:r>
            <a:r>
              <a:rPr lang="ru-RU" sz="2400" dirty="0" smtClean="0"/>
              <a:t>называются концами дуги</a:t>
            </a:r>
            <a:r>
              <a:rPr lang="en-US" sz="2400" dirty="0" smtClean="0"/>
              <a:t> </a:t>
            </a:r>
            <a:r>
              <a:rPr lang="en-US" sz="2400" dirty="0"/>
              <a:t>(1,2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14350" lvl="0" indent="-514350">
              <a:spcBef>
                <a:spcPct val="0"/>
              </a:spcBef>
            </a:pPr>
            <a:endParaRPr lang="en-US" sz="2400" dirty="0"/>
          </a:p>
          <a:p>
            <a:pPr marL="514350" lvl="0" indent="-514350">
              <a:spcBef>
                <a:spcPct val="0"/>
              </a:spcBef>
            </a:pPr>
            <a:r>
              <a:rPr lang="ru-RU" sz="2400" dirty="0" smtClean="0"/>
              <a:t>Вершина </a:t>
            </a:r>
            <a:r>
              <a:rPr lang="en-US" sz="2400" dirty="0" smtClean="0"/>
              <a:t>1 </a:t>
            </a:r>
            <a:r>
              <a:rPr lang="ru-RU" sz="2400" dirty="0" smtClean="0"/>
              <a:t>называется началом дуги, а 2 концом дуги.</a:t>
            </a:r>
          </a:p>
        </p:txBody>
      </p:sp>
    </p:spTree>
    <p:extLst>
      <p:ext uri="{BB962C8B-B14F-4D97-AF65-F5344CB8AC3E}">
        <p14:creationId xmlns:p14="http://schemas.microsoft.com/office/powerpoint/2010/main" val="31875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33" name="Овал 32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6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Путь</a:t>
            </a:r>
            <a:r>
              <a:rPr lang="ru-RU" sz="2800" dirty="0" smtClean="0"/>
              <a:t> – это последовательность дуг такая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что для любых двух подряд идущих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выполняется, что начало следующей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является концом предыдущей.</a:t>
            </a:r>
          </a:p>
          <a:p>
            <a:pPr marL="514350" lvl="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ru-RU" sz="2800" dirty="0" smtClean="0"/>
          </a:p>
          <a:p>
            <a:pPr marL="514350" lvl="0" indent="-514350">
              <a:spcBef>
                <a:spcPct val="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indent="-514350">
              <a:spcBef>
                <a:spcPct val="0"/>
              </a:spcBef>
            </a:pPr>
            <a:endParaRPr lang="ru-RU" sz="2800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(</a:t>
            </a:r>
            <a:r>
              <a:rPr lang="ru-RU" sz="2800" dirty="0"/>
              <a:t>1,3), (3,2), (2,4</a:t>
            </a:r>
            <a:r>
              <a:rPr lang="ru-RU" sz="2800" dirty="0" smtClean="0"/>
              <a:t>)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sp>
        <p:nvSpPr>
          <p:cNvPr id="17" name="Овал 16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051720" y="4941168"/>
            <a:ext cx="666023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	</a:t>
            </a:r>
            <a:r>
              <a:rPr lang="ru-RU" sz="2800" b="1" dirty="0" smtClean="0"/>
              <a:t>Простой путь</a:t>
            </a:r>
            <a:r>
              <a:rPr lang="ru-RU" sz="2800" dirty="0" smtClean="0"/>
              <a:t> – это путь каждая дуга которого присутствует не более одного раза.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995936" y="1484784"/>
            <a:ext cx="5148064" cy="537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Контур</a:t>
            </a:r>
            <a:r>
              <a:rPr lang="en-US" sz="2800" dirty="0" smtClean="0"/>
              <a:t> </a:t>
            </a:r>
            <a:r>
              <a:rPr lang="ru-RU" sz="2800" dirty="0" smtClean="0"/>
              <a:t>– это простой замкнутый путь</a:t>
            </a:r>
            <a:r>
              <a:rPr lang="en-US" sz="2800" dirty="0" smtClean="0"/>
              <a:t>.</a:t>
            </a:r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endParaRPr lang="en-US" sz="2800" b="1" dirty="0"/>
          </a:p>
          <a:p>
            <a:pPr marL="514350" lvl="0" indent="-514350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</a:t>
            </a:r>
            <a:r>
              <a:rPr lang="ru-RU" sz="2800" dirty="0" smtClean="0"/>
              <a:t> (</a:t>
            </a:r>
            <a:r>
              <a:rPr lang="ru-RU" sz="2800" dirty="0"/>
              <a:t>(1,3), (3,2), (2,1))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81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275856" y="4149080"/>
            <a:ext cx="565212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дуги</a:t>
            </a:r>
            <a:r>
              <a:rPr lang="en-US" sz="2800" dirty="0" smtClean="0"/>
              <a:t>:</a:t>
            </a:r>
            <a:r>
              <a:rPr lang="ru-RU" sz="2800" dirty="0" smtClean="0"/>
              <a:t> (1,3)</a:t>
            </a: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пути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(1,3), (3,2), (2,4))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 контура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(</a:t>
            </a:r>
            <a:r>
              <a:rPr lang="ru-RU" sz="2800" dirty="0" smtClean="0"/>
              <a:t>(1,3), (3,2), (2,1))</a:t>
            </a:r>
          </a:p>
          <a:p>
            <a:pPr marL="514350" lvl="0" indent="-514350">
              <a:spcBef>
                <a:spcPct val="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285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Прямая со стрелкой 16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/>
          <p:cNvSpPr txBox="1">
            <a:spLocks/>
          </p:cNvSpPr>
          <p:nvPr/>
        </p:nvSpPr>
        <p:spPr>
          <a:xfrm>
            <a:off x="4499992" y="0"/>
            <a:ext cx="46440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Брат показывает на сестру?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Ориентированный граф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3995936" y="1484784"/>
            <a:ext cx="4536504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Есть цикл </a:t>
            </a:r>
            <a:r>
              <a:rPr lang="en-US" sz="2800" dirty="0" smtClean="0"/>
              <a:t>((2,1),(1,3),(2,3))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Нет контура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45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81262"/>
            <a:ext cx="5210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Степень вершины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4464496" y="3573016"/>
            <a:ext cx="399593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1 = 1</a:t>
            </a:r>
          </a:p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Степень вершины 2 = 2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3 = 0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4 = 2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5 = 1</a:t>
            </a:r>
            <a:endParaRPr lang="en-US" sz="2800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184576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 – количество инцидентных ребер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356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Степень вершины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3635896" y="1196752"/>
            <a:ext cx="5508104" cy="5661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Пример</a:t>
            </a:r>
            <a:r>
              <a:rPr lang="en-US" sz="2800" dirty="0" smtClean="0"/>
              <a:t>: </a:t>
            </a:r>
            <a:r>
              <a:rPr lang="ru-RU" sz="2800" dirty="0" smtClean="0"/>
              <a:t>вершина </a:t>
            </a:r>
            <a:r>
              <a:rPr lang="en-US" sz="2800" dirty="0" smtClean="0"/>
              <a:t>3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707904" y="2286531"/>
            <a:ext cx="522230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400" b="1" dirty="0" smtClean="0"/>
              <a:t>Изолированная вершина</a:t>
            </a:r>
            <a:r>
              <a:rPr lang="ru-RU" sz="2400" dirty="0" smtClean="0"/>
              <a:t> – это вершина степень которой равна 0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(о рукопожатиях)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5"/>
            <a:ext cx="9144000" cy="1224136"/>
          </a:xfrm>
        </p:spPr>
        <p:txBody>
          <a:bodyPr>
            <a:normAutofit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sz="3000" dirty="0"/>
              <a:t>Сумма степеней всех вершин = 2 * количество ребер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4880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1800199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городе маленький имеется 15 телефонов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Могут ли они быть связанны друг с другом, притом что каждый соединен ровно с 5-ю другими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Представления графов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геометрический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смежности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3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4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Список смежности</a:t>
            </a: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99992" y="2852936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</a:t>
            </a:r>
            <a:r>
              <a:rPr lang="en-US" sz="2800" b="1" dirty="0" smtClean="0"/>
              <a:t>2, 3</a:t>
            </a:r>
            <a:endParaRPr lang="ru-RU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1, </a:t>
            </a:r>
            <a:r>
              <a:rPr lang="en-US" sz="2800" b="1" dirty="0" smtClean="0"/>
              <a:t>3, 4</a:t>
            </a:r>
            <a:endParaRPr lang="ru-RU" sz="2800" b="1" dirty="0" smtClean="0"/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</a:t>
            </a:r>
            <a:r>
              <a:rPr lang="en-US" sz="2800" b="1" dirty="0" smtClean="0"/>
              <a:t>1, </a:t>
            </a:r>
            <a:r>
              <a:rPr lang="ru-RU" sz="2800" b="1" dirty="0" smtClean="0"/>
              <a:t>2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</a:t>
            </a:r>
            <a:r>
              <a:rPr lang="en-US" sz="2800" b="1" dirty="0" smtClean="0"/>
              <a:t>2, </a:t>
            </a:r>
            <a:r>
              <a:rPr lang="ru-RU" sz="2800" b="1" dirty="0" smtClean="0"/>
              <a:t>5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  <a:r>
              <a:rPr lang="en-US" sz="2800" b="1" dirty="0" smtClean="0"/>
              <a:t>   4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260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дуг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(1,3), (3,2), (2,1), (2,4), (4,5)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звеньев</a:t>
            </a: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203848" y="3212976"/>
            <a:ext cx="59401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1,3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3,2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2,1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2,4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r>
              <a:rPr lang="ru-RU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smtClean="0">
                <a:solidFill>
                  <a:srgbClr val="0070C0"/>
                </a:solidFill>
              </a:rPr>
              <a:t>{</a:t>
            </a:r>
            <a:r>
              <a:rPr lang="ru-RU" sz="3600" b="1" dirty="0" smtClean="0">
                <a:solidFill>
                  <a:srgbClr val="0070C0"/>
                </a:solidFill>
              </a:rPr>
              <a:t>4,5</a:t>
            </a:r>
            <a:r>
              <a:rPr lang="en-US" sz="3600" b="1" dirty="0" smtClean="0">
                <a:solidFill>
                  <a:srgbClr val="0070C0"/>
                </a:solidFill>
              </a:rPr>
              <a:t>}</a:t>
            </a:r>
            <a:endParaRPr lang="ru-RU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319464" y="3068960"/>
            <a:ext cx="48245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dirty="0" smtClean="0"/>
              <a:t>-      взвешенный граф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5004048" y="2708920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" name="Заголовок 1"/>
          <p:cNvSpPr txBox="1">
            <a:spLocks/>
          </p:cNvSpPr>
          <p:nvPr/>
        </p:nvSpPr>
        <p:spPr>
          <a:xfrm>
            <a:off x="4419600" y="4941168"/>
            <a:ext cx="42568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Матрица весов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771800" y="4941168"/>
            <a:ext cx="63722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Список смежности взвешенного графа</a:t>
            </a: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4419600" y="2780928"/>
            <a:ext cx="4256856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1:	(3,2)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2:	(1,1), (4,1)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3:	(2,3)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4:	(5,2)</a:t>
            </a:r>
          </a:p>
          <a:p>
            <a:pPr marL="514350" lvl="0" indent="-514350">
              <a:spcBef>
                <a:spcPct val="0"/>
              </a:spcBef>
            </a:pPr>
            <a:r>
              <a:rPr lang="ru-RU" sz="2800" b="1" dirty="0" smtClean="0"/>
              <a:t>5: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Представление графа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07904" y="4941168"/>
            <a:ext cx="49685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b="1" dirty="0" smtClean="0"/>
              <a:t>Список дуг взвешенного графа</a:t>
            </a:r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563888" y="3212976"/>
            <a:ext cx="558011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3600" b="1" dirty="0" smtClean="0">
                <a:solidFill>
                  <a:srgbClr val="0070C0"/>
                </a:solidFill>
              </a:rPr>
              <a:t>(1,3,2), (3,2,3), (2,1,1), (2,4,1), (4,5,2)</a:t>
            </a:r>
          </a:p>
        </p:txBody>
      </p:sp>
      <p:sp>
        <p:nvSpPr>
          <p:cNvPr id="21" name="Овал 20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1259632" y="2564904"/>
            <a:ext cx="1224136" cy="15121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843808" y="2492896"/>
            <a:ext cx="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41176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1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47" name="Заголовок 1"/>
          <p:cNvSpPr txBox="1">
            <a:spLocks/>
          </p:cNvSpPr>
          <p:nvPr/>
        </p:nvSpPr>
        <p:spPr>
          <a:xfrm>
            <a:off x="1835696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1547664" y="29969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539552" y="30689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2987824" y="23488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627784" y="436510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Связность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00B050"/>
                </a:solidFill>
              </a:rPr>
              <a:t>Сколько компонент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>
                <a:solidFill>
                  <a:srgbClr val="00B050"/>
                </a:solidFill>
              </a:rPr>
              <a:t>связности в графе</a:t>
            </a:r>
            <a:r>
              <a:rPr lang="en-US" sz="2800" b="1" dirty="0" smtClean="0">
                <a:solidFill>
                  <a:srgbClr val="00B05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259632" y="2348880"/>
            <a:ext cx="1296144" cy="18722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148064" y="2852936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Изолированная вершина</a:t>
            </a:r>
            <a:endParaRPr lang="en-US" sz="2000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31" name="Прямая со стрелкой 30"/>
          <p:cNvCxnSpPr/>
          <p:nvPr/>
        </p:nvCxnSpPr>
        <p:spPr>
          <a:xfrm flipV="1">
            <a:off x="2987824" y="4221088"/>
            <a:ext cx="5760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96408" y="3212976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012432" y="328498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связности 3</a:t>
            </a:r>
            <a:endParaRPr lang="en-US" sz="2800" dirty="0" smtClean="0"/>
          </a:p>
        </p:txBody>
      </p:sp>
      <p:sp>
        <p:nvSpPr>
          <p:cNvPr id="49" name="Овал 48"/>
          <p:cNvSpPr/>
          <p:nvPr/>
        </p:nvSpPr>
        <p:spPr>
          <a:xfrm>
            <a:off x="3635896" y="37890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38610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4355977" y="4365104"/>
            <a:ext cx="28803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804248" y="515719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020272" y="52292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508104" y="5301208"/>
            <a:ext cx="1224136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496855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Сколько </a:t>
            </a:r>
            <a:r>
              <a:rPr lang="ru-RU" sz="2800" b="1" dirty="0" smtClean="0">
                <a:solidFill>
                  <a:srgbClr val="00B050"/>
                </a:solidFill>
              </a:rPr>
              <a:t>компонент сильной</a:t>
            </a:r>
            <a:endParaRPr lang="ru-RU" sz="2800" b="1" dirty="0">
              <a:solidFill>
                <a:srgbClr val="00B050"/>
              </a:solidFill>
            </a:endParaRPr>
          </a:p>
          <a:p>
            <a:pPr marL="514350" lvl="0" indent="-514350" algn="ctr">
              <a:spcBef>
                <a:spcPct val="0"/>
              </a:spcBef>
            </a:pPr>
            <a:r>
              <a:rPr lang="ru-RU" sz="2800" b="1" dirty="0">
                <a:solidFill>
                  <a:srgbClr val="00B050"/>
                </a:solidFill>
              </a:rPr>
              <a:t>связности в графе</a:t>
            </a:r>
            <a:r>
              <a:rPr lang="en-US" sz="2800" b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Компоненты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3995936" y="1484784"/>
            <a:ext cx="3995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Компонент сильной связности 5</a:t>
            </a:r>
            <a:endParaRPr lang="en-US" sz="28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436096" y="5085184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Фактор-граф по компонентам сильной связности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/>
          <p:cNvSpPr txBox="1">
            <a:spLocks/>
          </p:cNvSpPr>
          <p:nvPr/>
        </p:nvSpPr>
        <p:spPr>
          <a:xfrm>
            <a:off x="2843808" y="1484784"/>
            <a:ext cx="630019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b="1" dirty="0" smtClean="0"/>
              <a:t>	Фактор-граф </a:t>
            </a:r>
            <a:r>
              <a:rPr lang="ru-RU" sz="2000" b="1" dirty="0"/>
              <a:t>по компонентам сильной связности</a:t>
            </a:r>
            <a:r>
              <a:rPr lang="ru-RU" sz="2000" dirty="0"/>
              <a:t> (конденсация графа) – это граф, вершинами которого являются компоненты сильной связности исходного графа, а </a:t>
            </a:r>
            <a:r>
              <a:rPr lang="ru-RU" sz="2000" dirty="0" smtClean="0"/>
              <a:t>дугой </a:t>
            </a:r>
            <a:r>
              <a:rPr lang="ru-RU" sz="2000" dirty="0"/>
              <a:t>соединены </a:t>
            </a:r>
            <a:r>
              <a:rPr lang="en-US" sz="2000" dirty="0"/>
              <a:t>u</a:t>
            </a:r>
            <a:r>
              <a:rPr lang="ru-RU" sz="2000" dirty="0"/>
              <a:t> и </a:t>
            </a:r>
            <a:r>
              <a:rPr lang="en-US" sz="2000" dirty="0"/>
              <a:t>v</a:t>
            </a:r>
            <a:r>
              <a:rPr lang="ru-RU" sz="2000" dirty="0"/>
              <a:t>, если существует u’∈</a:t>
            </a:r>
            <a:r>
              <a:rPr lang="en-US" sz="2000" dirty="0"/>
              <a:t>u </a:t>
            </a:r>
            <a:r>
              <a:rPr lang="ru-RU" sz="2000" dirty="0"/>
              <a:t>и </a:t>
            </a:r>
            <a:r>
              <a:rPr lang="en-US" sz="2000" dirty="0"/>
              <a:t>v</a:t>
            </a:r>
            <a:r>
              <a:rPr lang="ru-RU" sz="2000" dirty="0"/>
              <a:t>’∈</a:t>
            </a:r>
            <a:r>
              <a:rPr lang="en-US" sz="2000" dirty="0"/>
              <a:t>v</a:t>
            </a:r>
            <a:r>
              <a:rPr lang="ru-RU" sz="2000" dirty="0"/>
              <a:t>, такие что имеется дуга (</a:t>
            </a:r>
            <a:r>
              <a:rPr lang="en-US" sz="2000" dirty="0"/>
              <a:t>u</a:t>
            </a:r>
            <a:r>
              <a:rPr lang="ru-RU" sz="2000" dirty="0"/>
              <a:t>’, </a:t>
            </a:r>
            <a:r>
              <a:rPr lang="en-US" sz="2000" dirty="0"/>
              <a:t>v</a:t>
            </a:r>
            <a:r>
              <a:rPr lang="ru-RU" sz="2000" dirty="0"/>
              <a:t>’) исходного графа.</a:t>
            </a:r>
            <a:endParaRPr lang="en-US" sz="2000" dirty="0" smtClean="0"/>
          </a:p>
        </p:txBody>
      </p: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5580112" y="5085184"/>
            <a:ext cx="108012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420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В фактор-графе нет контуров</a:t>
            </a:r>
          </a:p>
          <a:p>
            <a:pPr marL="0" lvl="0" indent="0" algn="ctr">
              <a:buNone/>
            </a:pP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Овал 25"/>
          <p:cNvSpPr/>
          <p:nvPr/>
        </p:nvSpPr>
        <p:spPr>
          <a:xfrm>
            <a:off x="2123728" y="3861048"/>
            <a:ext cx="3384376" cy="29249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rgbClr val="0070C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В фактор-графе нет контуров</a:t>
            </a:r>
            <a:endParaRPr lang="ru-RU" sz="2800" b="1" dirty="0" smtClean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971600" y="2852936"/>
            <a:ext cx="72008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187624" y="2348880"/>
            <a:ext cx="1296144" cy="1728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17" name="Овал 16"/>
          <p:cNvSpPr/>
          <p:nvPr/>
        </p:nvSpPr>
        <p:spPr>
          <a:xfrm>
            <a:off x="2411760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627784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Овал 18"/>
          <p:cNvSpPr/>
          <p:nvPr/>
        </p:nvSpPr>
        <p:spPr>
          <a:xfrm>
            <a:off x="4644008" y="4869160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4860032" y="494116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3" name="Овал 22"/>
          <p:cNvSpPr/>
          <p:nvPr/>
        </p:nvSpPr>
        <p:spPr>
          <a:xfrm>
            <a:off x="3419872" y="5877272"/>
            <a:ext cx="720080" cy="7200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3635896" y="594928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1403648" y="4653136"/>
            <a:ext cx="720080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275856" y="5157192"/>
            <a:ext cx="122413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139952" y="5517232"/>
            <a:ext cx="57606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3131840" y="5517232"/>
            <a:ext cx="393485" cy="3934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804248" y="4797152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7020272" y="486916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>
            <a:stCxn id="19" idx="6"/>
          </p:cNvCxnSpPr>
          <p:nvPr/>
        </p:nvCxnSpPr>
        <p:spPr>
          <a:xfrm flipV="1">
            <a:off x="5364088" y="5157192"/>
            <a:ext cx="129614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/>
          <p:cNvSpPr txBox="1">
            <a:spLocks/>
          </p:cNvSpPr>
          <p:nvPr/>
        </p:nvSpPr>
        <p:spPr>
          <a:xfrm>
            <a:off x="3419872" y="4077072"/>
            <a:ext cx="93610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456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endCxn id="23" idx="6"/>
          </p:cNvCxnSpPr>
          <p:nvPr/>
        </p:nvCxnSpPr>
        <p:spPr>
          <a:xfrm flipH="1">
            <a:off x="4139952" y="5589240"/>
            <a:ext cx="266429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5508104" y="5517232"/>
            <a:ext cx="936104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5508104" y="5373216"/>
            <a:ext cx="648072" cy="9361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2664296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некотором королевстве города соединены авиалиниями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Столица связана 101 авиалинией</a:t>
            </a:r>
            <a:r>
              <a:rPr lang="en-US" dirty="0" smtClean="0"/>
              <a:t>, </a:t>
            </a:r>
            <a:r>
              <a:rPr lang="ru-RU" dirty="0" smtClean="0"/>
              <a:t>город Дальний связан </a:t>
            </a:r>
            <a:r>
              <a:rPr lang="en-US" dirty="0" smtClean="0"/>
              <a:t>1</a:t>
            </a:r>
            <a:r>
              <a:rPr lang="ru-RU" dirty="0" smtClean="0"/>
              <a:t> авиалинией</a:t>
            </a:r>
            <a:r>
              <a:rPr lang="en-US" dirty="0" smtClean="0"/>
              <a:t>, </a:t>
            </a:r>
            <a:r>
              <a:rPr lang="ru-RU" dirty="0" smtClean="0"/>
              <a:t>а все остальные связаны </a:t>
            </a:r>
            <a:r>
              <a:rPr lang="en-US" dirty="0" smtClean="0"/>
              <a:t>20 </a:t>
            </a:r>
            <a:r>
              <a:rPr lang="ru-RU" dirty="0" smtClean="0"/>
              <a:t>авиалиниями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Докажите что из столицы можно долететь до города Дальний (возможно с пересадками)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3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Заголовок 1"/>
          <p:cNvSpPr txBox="1">
            <a:spLocks/>
          </p:cNvSpPr>
          <p:nvPr/>
        </p:nvSpPr>
        <p:spPr>
          <a:xfrm>
            <a:off x="5473824" y="0"/>
            <a:ext cx="367017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Дети = вершины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-36512" y="5877272"/>
            <a:ext cx="5832648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Сопоставление сестер = ребра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Деревья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Дерево</a:t>
            </a:r>
            <a:r>
              <a:rPr lang="ru-RU" sz="2800" dirty="0" smtClean="0"/>
              <a:t> – связный </a:t>
            </a:r>
            <a:r>
              <a:rPr lang="ru-RU" sz="2800" b="1" dirty="0" err="1" smtClean="0">
                <a:solidFill>
                  <a:srgbClr val="FF0000"/>
                </a:solidFill>
              </a:rPr>
              <a:t>НЕориентированный</a:t>
            </a:r>
            <a:r>
              <a:rPr lang="ru-RU" sz="2800" dirty="0" smtClean="0"/>
              <a:t> граф без циклов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Дерево</a:t>
            </a:r>
            <a:r>
              <a:rPr lang="ru-RU" sz="2800" dirty="0" smtClean="0"/>
              <a:t> – связный граф без циклов</a:t>
            </a:r>
          </a:p>
        </p:txBody>
      </p:sp>
    </p:spTree>
    <p:extLst>
      <p:ext uri="{BB962C8B-B14F-4D97-AF65-F5344CB8AC3E}">
        <p14:creationId xmlns:p14="http://schemas.microsoft.com/office/powerpoint/2010/main" val="4533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Дерево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Заголовок 1"/>
          <p:cNvSpPr txBox="1">
            <a:spLocks/>
          </p:cNvSpPr>
          <p:nvPr/>
        </p:nvSpPr>
        <p:spPr>
          <a:xfrm>
            <a:off x="4860032" y="4005064"/>
            <a:ext cx="400432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Лист</a:t>
            </a:r>
            <a:r>
              <a:rPr lang="ru-RU" sz="2800" dirty="0" smtClean="0"/>
              <a:t> – вершина степень которой равна 1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flipV="1">
            <a:off x="1115616" y="4581128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971600" y="2492896"/>
            <a:ext cx="2880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331640" y="558924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403648" y="5661248"/>
            <a:ext cx="252028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Заголовок 1"/>
          <p:cNvSpPr txBox="1">
            <a:spLocks/>
          </p:cNvSpPr>
          <p:nvPr/>
        </p:nvSpPr>
        <p:spPr>
          <a:xfrm>
            <a:off x="0" y="5373216"/>
            <a:ext cx="1872208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Лист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5557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41176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48376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539552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1763688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Лес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547664" y="2060848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259632" y="2348880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771800" y="2420888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267744" y="4077072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97383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63001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576" y="422108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62778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07704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427984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707904" y="55172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283968" y="4077072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572000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3851920" y="558924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275856" y="2204864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948264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6228184" y="37890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6804248" y="2348880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7092280" y="16288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42" name="Заголовок 1"/>
          <p:cNvSpPr txBox="1">
            <a:spLocks/>
          </p:cNvSpPr>
          <p:nvPr/>
        </p:nvSpPr>
        <p:spPr>
          <a:xfrm>
            <a:off x="6372200" y="386104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4572000" y="4833156"/>
            <a:ext cx="4572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Лес</a:t>
            </a:r>
            <a:r>
              <a:rPr lang="ru-RU" sz="2800" dirty="0" smtClean="0"/>
              <a:t> – это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ациклический</a:t>
            </a:r>
            <a:r>
              <a:rPr lang="ru-RU" sz="2800" dirty="0" smtClean="0"/>
              <a:t> граф</a:t>
            </a:r>
            <a:endParaRPr lang="ru-RU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673" y="3212976"/>
            <a:ext cx="8234127" cy="2913187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dirty="0" smtClean="0"/>
              <a:t>В дереве с более чем одной вершиной существует </a:t>
            </a:r>
            <a:r>
              <a:rPr lang="ru-RU" b="1" dirty="0" smtClean="0"/>
              <a:t>лист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462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</a:t>
            </a:r>
            <a:r>
              <a:rPr lang="ru-RU" sz="2800" dirty="0" smtClean="0"/>
              <a:t>существует </a:t>
            </a:r>
            <a:r>
              <a:rPr lang="ru-RU" sz="2800" dirty="0"/>
              <a:t>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Предположим обратное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Предположим обратное т.е. не существует ни одного листа.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Тогда степень каждой вершины больше либо равна 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209932" y="400709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919460" y="3603609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555455" y="5587045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 smtClean="0"/>
              <a:t>= 3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84277" y="5592449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Степень вершины </a:t>
            </a:r>
            <a:r>
              <a:rPr lang="en-US" dirty="0" smtClean="0"/>
              <a:t>= 2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995936" y="404560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788024" y="4607149"/>
            <a:ext cx="846846" cy="1393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4705464" y="364212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4847909" y="4171964"/>
            <a:ext cx="791709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2052099" y="4068688"/>
            <a:ext cx="791709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6136287" y="5587045"/>
            <a:ext cx="228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Степень вершины </a:t>
            </a:r>
            <a:r>
              <a:rPr lang="en-US" dirty="0" smtClean="0"/>
              <a:t>&gt; 2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6576768" y="404560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7368856" y="4607149"/>
            <a:ext cx="846846" cy="13937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7286296" y="364212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7620597" y="404560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Докажем что в таком графе существует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722100" y="43671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3431628" y="3963649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860032" y="4165391"/>
            <a:ext cx="72008" cy="56178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4211960" y="33569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572000" y="48543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431628" y="5066156"/>
            <a:ext cx="1068364" cy="14820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1133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08720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708920"/>
            <a:ext cx="12763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5013176"/>
            <a:ext cx="10096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2204864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5229200"/>
            <a:ext cx="1009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4664"/>
            <a:ext cx="107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1484784"/>
            <a:ext cx="11334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44208" y="5157192"/>
            <a:ext cx="10191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35696" y="3573016"/>
            <a:ext cx="11144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20272" y="3764260"/>
            <a:ext cx="10953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Прямая со стрелкой 13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30" idx="2"/>
          </p:cNvCxnSpPr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Заголовок 1"/>
          <p:cNvSpPr txBox="1">
            <a:spLocks/>
          </p:cNvSpPr>
          <p:nvPr/>
        </p:nvSpPr>
        <p:spPr>
          <a:xfrm>
            <a:off x="4427984" y="0"/>
            <a:ext cx="47160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Кто с кем дружит?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The contrary proof</a:t>
            </a:r>
            <a:endParaRPr lang="ru-RU" sz="2800" b="1" dirty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Воспользуемся конструктивным методом доказательства</a:t>
            </a:r>
            <a:r>
              <a:rPr lang="en-US" sz="2000" dirty="0" smtClean="0"/>
              <a:t>.</a:t>
            </a:r>
            <a:r>
              <a:rPr lang="ru-RU" sz="2000" dirty="0" smtClean="0"/>
              <a:t> Построим цикл.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 smtClean="0"/>
              <a:t>Возьмем любую вершину</a:t>
            </a:r>
            <a:r>
              <a:rPr lang="en-US" sz="2000" dirty="0" smtClean="0"/>
              <a:t>. </a:t>
            </a:r>
            <a:r>
              <a:rPr lang="ru-RU" sz="2000" dirty="0" smtClean="0"/>
              <a:t>Добавим ее в строящийся цикл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 smtClean="0"/>
              <a:t>Ее степень</a:t>
            </a:r>
            <a:r>
              <a:rPr lang="en-US" sz="2000" dirty="0" smtClean="0"/>
              <a:t> </a:t>
            </a:r>
            <a:r>
              <a:rPr lang="en-US" sz="2000" dirty="0"/>
              <a:t>&gt;= 2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 smtClean="0"/>
              <a:t>Ее степень</a:t>
            </a:r>
            <a:r>
              <a:rPr lang="en-US" sz="2000" dirty="0" smtClean="0"/>
              <a:t> </a:t>
            </a:r>
            <a:r>
              <a:rPr lang="en-US" sz="2000" dirty="0"/>
              <a:t>&gt;= 2. </a:t>
            </a:r>
            <a:r>
              <a:rPr lang="ru-RU" sz="2000" dirty="0" smtClean="0"/>
              <a:t>Возьмем любую вершину смежную с ней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 smtClean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 smtClean="0"/>
              <a:t>Если вершина уже принадлежит циклу, 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уга 1"/>
          <p:cNvSpPr/>
          <p:nvPr/>
        </p:nvSpPr>
        <p:spPr>
          <a:xfrm rot="8100959">
            <a:off x="3476664" y="4992402"/>
            <a:ext cx="1440160" cy="136815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3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 smtClean="0"/>
              <a:t>Степень этой вершины</a:t>
            </a:r>
            <a:r>
              <a:rPr lang="en-US" sz="2000" dirty="0" smtClean="0"/>
              <a:t> </a:t>
            </a:r>
            <a:r>
              <a:rPr lang="en-US" sz="2000" dirty="0"/>
              <a:t>&gt;= 2, 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 smtClean="0"/>
              <a:t>значит есть еще хотя бы одна смежная вершина не добавленная в цикл</a:t>
            </a:r>
            <a:r>
              <a:rPr lang="en-US" sz="2000" dirty="0" smtClean="0"/>
              <a:t>. </a:t>
            </a:r>
            <a:r>
              <a:rPr lang="ru-RU" sz="2000" dirty="0" smtClean="0"/>
              <a:t>Добавим ее в строящийся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401040" y="538195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 smtClean="0"/>
              <a:t>. </a:t>
            </a:r>
            <a:r>
              <a:rPr lang="ru-RU" sz="2000" dirty="0" smtClean="0"/>
              <a:t>Перейдем к шагу </a:t>
            </a:r>
            <a:r>
              <a:rPr lang="en-US" sz="2000" dirty="0" smtClean="0"/>
              <a:t>2</a:t>
            </a:r>
            <a:r>
              <a:rPr lang="en-US" sz="2000" dirty="0"/>
              <a:t>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915816" y="5403677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7568" y="5922014"/>
            <a:ext cx="716240" cy="4034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672848" y="542539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736744" y="5763717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464936" y="5741995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401040" y="538195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221968" y="5720273"/>
            <a:ext cx="835256" cy="2172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Ввиду того что количество вершин конечно</a:t>
            </a:r>
            <a:r>
              <a:rPr lang="en-US" sz="2000" dirty="0" smtClean="0"/>
              <a:t>, </a:t>
            </a:r>
            <a:r>
              <a:rPr lang="ru-RU" sz="2000" dirty="0" smtClean="0"/>
              <a:t>на очередном шаге будет выбрана вершина принадлежащая циклу</a:t>
            </a:r>
            <a:r>
              <a:rPr lang="en-US" sz="2000" dirty="0" smtClean="0"/>
              <a:t>, </a:t>
            </a:r>
            <a:r>
              <a:rPr lang="ru-RU" sz="2000" dirty="0" smtClean="0"/>
              <a:t>это будет означать что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ru-RU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ru-RU" sz="2800" dirty="0"/>
              <a:t>В дереве существует лист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1556792"/>
            <a:ext cx="9144000" cy="5301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Предположим обратное т.е. не существует ни одного листа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Тогда степень каждой вершины больше либо равна 2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Докажем что в таком графе существует цикл</a:t>
            </a:r>
            <a:r>
              <a:rPr lang="en-US" sz="2000" dirty="0"/>
              <a:t>.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/>
              <a:t>Воспользуемся конструктивным методом доказательства</a:t>
            </a:r>
            <a:r>
              <a:rPr lang="en-US" sz="2000" dirty="0"/>
              <a:t>.</a:t>
            </a:r>
            <a:r>
              <a:rPr lang="ru-RU" sz="2000" dirty="0"/>
              <a:t> Построим цикл</a:t>
            </a:r>
            <a:r>
              <a:rPr lang="en-US" sz="2000" dirty="0" smtClean="0"/>
              <a:t>.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1) </a:t>
            </a:r>
            <a:r>
              <a:rPr lang="ru-RU" sz="2000" dirty="0"/>
              <a:t>Возьмем любую вершину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2) </a:t>
            </a:r>
            <a:r>
              <a:rPr lang="ru-RU" sz="2000" dirty="0"/>
              <a:t>Ее степень</a:t>
            </a:r>
            <a:r>
              <a:rPr lang="en-US" sz="2000" dirty="0"/>
              <a:t> &gt;= 2. </a:t>
            </a:r>
            <a:r>
              <a:rPr lang="ru-RU" sz="2000" dirty="0"/>
              <a:t>Возьмем любую вершину смежную с ней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3) </a:t>
            </a:r>
            <a:r>
              <a:rPr lang="ru-RU" sz="2000" dirty="0"/>
              <a:t>Если вершина уже принадлежит циклу, то цикл найден</a:t>
            </a:r>
            <a:r>
              <a:rPr lang="en-US" sz="2000" dirty="0"/>
              <a:t>.</a:t>
            </a:r>
          </a:p>
          <a:p>
            <a:pPr marL="514350" lvl="0" indent="-514350">
              <a:spcBef>
                <a:spcPct val="0"/>
              </a:spcBef>
            </a:pPr>
            <a:r>
              <a:rPr lang="en-US" sz="2000" dirty="0"/>
              <a:t>4) </a:t>
            </a:r>
            <a:r>
              <a:rPr lang="ru-RU" sz="2000" dirty="0"/>
              <a:t>Степень этой вершины</a:t>
            </a:r>
            <a:r>
              <a:rPr lang="en-US" sz="2000" dirty="0"/>
              <a:t> &gt;= 2, </a:t>
            </a:r>
            <a:r>
              <a:rPr lang="ru-RU" sz="2000" dirty="0"/>
              <a:t>значит есть еще хотя бы одна смежная вершина не добавленная в цикл</a:t>
            </a:r>
            <a:r>
              <a:rPr lang="en-US" sz="2000" dirty="0"/>
              <a:t>. </a:t>
            </a:r>
            <a:r>
              <a:rPr lang="ru-RU" sz="2000" dirty="0"/>
              <a:t>Добавим ее в строящийся цикл</a:t>
            </a:r>
            <a:r>
              <a:rPr lang="en-US" sz="2000" dirty="0"/>
              <a:t>. </a:t>
            </a:r>
            <a:r>
              <a:rPr lang="ru-RU" sz="2000" dirty="0"/>
              <a:t>Перейдем к шагу </a:t>
            </a:r>
            <a:r>
              <a:rPr lang="en-US" sz="2000" dirty="0"/>
              <a:t>2.</a:t>
            </a: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Ввиду того что количество вершин конечно</a:t>
            </a:r>
            <a:r>
              <a:rPr lang="en-US" sz="2000" dirty="0" smtClean="0"/>
              <a:t>, </a:t>
            </a:r>
            <a:r>
              <a:rPr lang="ru-RU" sz="2000" dirty="0" smtClean="0"/>
              <a:t>на очередном шаге будет выбрана вершина принадлежащая циклу</a:t>
            </a:r>
            <a:r>
              <a:rPr lang="en-US" sz="2000" dirty="0" smtClean="0"/>
              <a:t>, </a:t>
            </a:r>
            <a:r>
              <a:rPr lang="ru-RU" sz="2000" dirty="0" smtClean="0"/>
              <a:t>это будет означать что цикл найден</a:t>
            </a:r>
            <a:r>
              <a:rPr lang="en-US" sz="2000" dirty="0" smtClean="0"/>
              <a:t>.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endParaRPr lang="en-US" sz="20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/>
              <a:t>Противоречие!</a:t>
            </a:r>
            <a:endParaRPr lang="en-US" sz="2000" dirty="0"/>
          </a:p>
          <a:p>
            <a:pPr marL="514350" lvl="0" indent="-514350" algn="ctr">
              <a:spcBef>
                <a:spcPct val="0"/>
              </a:spcBef>
            </a:pP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Значит в цикле существует лист</a:t>
            </a:r>
          </a:p>
        </p:txBody>
      </p:sp>
    </p:spTree>
    <p:extLst>
      <p:ext uri="{BB962C8B-B14F-4D97-AF65-F5344CB8AC3E}">
        <p14:creationId xmlns:p14="http://schemas.microsoft.com/office/powerpoint/2010/main" val="40350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971600" y="17728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3419872" y="5486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051720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1259632" y="53732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236296" y="400506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516216" y="53012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436096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20072" y="30689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3779912" y="51571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59832" y="23488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7164288" y="170080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580112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63888" y="54868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15616" y="184482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9</a:t>
            </a:r>
            <a:endParaRPr lang="ru-RU" sz="2800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3203848" y="242088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5364088" y="31409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7308304" y="17728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123728" y="3789040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10</a:t>
            </a:r>
            <a:endParaRPr lang="ru-RU" sz="2800" b="1" dirty="0" smtClean="0"/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331640" y="5445224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923928" y="52292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660232" y="537321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7380312" y="407707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139952" y="1340768"/>
            <a:ext cx="1080121" cy="158417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1691680" y="2492896"/>
            <a:ext cx="4896544" cy="280831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502174" y="3233564"/>
            <a:ext cx="493762" cy="177961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5940152" y="2420888"/>
            <a:ext cx="1224136" cy="648072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995936" y="1772816"/>
            <a:ext cx="1224136" cy="57606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 flipV="1">
            <a:off x="6156176" y="3645024"/>
            <a:ext cx="864096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979712" y="3717032"/>
            <a:ext cx="3096344" cy="16561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979712" y="2276872"/>
            <a:ext cx="1008112" cy="21602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3491880" y="1412776"/>
            <a:ext cx="0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2771800" y="3212976"/>
            <a:ext cx="432048" cy="432048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любом дереве</a:t>
            </a:r>
            <a:r>
              <a:rPr lang="en-US" dirty="0" smtClean="0"/>
              <a:t>    </a:t>
            </a:r>
            <a:r>
              <a:rPr lang="en-US" b="1" dirty="0" smtClean="0"/>
              <a:t>|</a:t>
            </a:r>
            <a:r>
              <a:rPr lang="en-US" b="1" dirty="0"/>
              <a:t>E| </a:t>
            </a:r>
            <a:r>
              <a:rPr lang="ru-RU" b="1" dirty="0"/>
              <a:t>=</a:t>
            </a:r>
            <a:r>
              <a:rPr lang="en-US" b="1" dirty="0"/>
              <a:t> |V</a:t>
            </a:r>
            <a:r>
              <a:rPr lang="en-US" b="1" dirty="0" smtClean="0"/>
              <a:t>|- 1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44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любом дереве</a:t>
            </a:r>
            <a:r>
              <a:rPr lang="en-US" sz="2800" dirty="0"/>
              <a:t>    </a:t>
            </a:r>
            <a:r>
              <a:rPr lang="en-US" sz="2800" b="1" dirty="0"/>
              <a:t>|E| </a:t>
            </a:r>
            <a:r>
              <a:rPr lang="ru-RU" sz="2800" b="1" dirty="0"/>
              <a:t>=</a:t>
            </a:r>
            <a:r>
              <a:rPr lang="en-US" sz="2800" b="1" dirty="0"/>
              <a:t> |V|- 1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115616" y="15567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771800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2843808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99592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123728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любом дереве</a:t>
            </a:r>
            <a:r>
              <a:rPr lang="en-US" sz="2800" dirty="0"/>
              <a:t>    </a:t>
            </a:r>
            <a:r>
              <a:rPr lang="en-US" sz="2800" b="1" dirty="0"/>
              <a:t>|E| </a:t>
            </a:r>
            <a:r>
              <a:rPr lang="ru-RU" sz="2800" b="1" dirty="0"/>
              <a:t>=</a:t>
            </a:r>
            <a:r>
              <a:rPr lang="en-US" sz="2800" b="1" dirty="0"/>
              <a:t> |V|- 1</a:t>
            </a:r>
            <a:endParaRPr lang="ru-RU" sz="28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1907704" y="1628800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1619672" y="1916832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131840" y="1988840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627784" y="3645024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1"/>
          <p:cNvSpPr txBox="1">
            <a:spLocks/>
          </p:cNvSpPr>
          <p:nvPr/>
        </p:nvSpPr>
        <p:spPr>
          <a:xfrm>
            <a:off x="1333872" y="162880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990056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15616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987824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2267744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5" name="Овал 24"/>
          <p:cNvSpPr/>
          <p:nvPr/>
        </p:nvSpPr>
        <p:spPr>
          <a:xfrm>
            <a:off x="4788024" y="285293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67944" y="50851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4644008" y="3645024"/>
            <a:ext cx="360040" cy="13681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4932040" y="292494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37" name="Заголовок 1"/>
          <p:cNvSpPr txBox="1">
            <a:spLocks/>
          </p:cNvSpPr>
          <p:nvPr/>
        </p:nvSpPr>
        <p:spPr>
          <a:xfrm>
            <a:off x="4211960" y="51571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3635896" y="1772816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835696" y="980728"/>
            <a:ext cx="504056" cy="12241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755576" y="1124744"/>
            <a:ext cx="1656184" cy="1368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Заголовок 1"/>
          <p:cNvSpPr txBox="1">
            <a:spLocks/>
          </p:cNvSpPr>
          <p:nvPr/>
        </p:nvSpPr>
        <p:spPr>
          <a:xfrm>
            <a:off x="5004048" y="4077072"/>
            <a:ext cx="4139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/>
              <a:t>После выбрасывания листа из графа у которого больше 2 вершин, граф остается деревом</a:t>
            </a:r>
          </a:p>
        </p:txBody>
      </p:sp>
    </p:spTree>
    <p:extLst>
      <p:ext uri="{BB962C8B-B14F-4D97-AF65-F5344CB8AC3E}">
        <p14:creationId xmlns:p14="http://schemas.microsoft.com/office/powerpoint/2010/main" val="26248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2448272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В стране </a:t>
            </a:r>
            <a:r>
              <a:rPr lang="ru-RU" dirty="0" err="1" smtClean="0"/>
              <a:t>Древляндия</a:t>
            </a:r>
            <a:r>
              <a:rPr lang="ru-RU" dirty="0" smtClean="0"/>
              <a:t> 101 город</a:t>
            </a:r>
            <a:r>
              <a:rPr lang="en-US" dirty="0" smtClean="0"/>
              <a:t>, </a:t>
            </a:r>
            <a:r>
              <a:rPr lang="ru-RU" dirty="0" smtClean="0"/>
              <a:t>некоторые из них соединены дорогами (двунаправленными)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Любые два города соединены ровно одним путем</a:t>
            </a:r>
            <a:r>
              <a:rPr lang="en-US" dirty="0" smtClean="0"/>
              <a:t>.</a:t>
            </a:r>
            <a:endParaRPr lang="ru-RU" dirty="0" smtClean="0"/>
          </a:p>
          <a:p>
            <a:pPr marL="0" lvl="0" indent="0" algn="ctr">
              <a:spcBef>
                <a:spcPct val="0"/>
              </a:spcBef>
              <a:buNone/>
            </a:pPr>
            <a:endParaRPr lang="ru-RU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ru-RU" dirty="0" smtClean="0"/>
              <a:t>Сколько дорог в стране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2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Изоморфизм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4380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313184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277180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298782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104360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261864" y="3645025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20" name="Овал 19"/>
          <p:cNvSpPr/>
          <p:nvPr/>
        </p:nvSpPr>
        <p:spPr>
          <a:xfrm>
            <a:off x="579613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45232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752432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94826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58822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7812360" y="2492896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7452320" y="4077072"/>
            <a:ext cx="288032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"/>
          <p:cNvSpPr txBox="1">
            <a:spLocks/>
          </p:cNvSpPr>
          <p:nvPr/>
        </p:nvSpPr>
        <p:spPr>
          <a:xfrm>
            <a:off x="5796136" y="2060849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13</a:t>
            </a:r>
            <a:endParaRPr lang="ru-RU" sz="2800" b="1" dirty="0" smtClean="0"/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7452320" y="1700808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14</a:t>
            </a:r>
            <a:endParaRPr lang="ru-RU" sz="2800" b="1" dirty="0" smtClean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7668344" y="3356992"/>
            <a:ext cx="57606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12</a:t>
            </a:r>
            <a:endParaRPr lang="ru-RU" sz="2800" b="1" dirty="0" smtClean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7092280" y="5517232"/>
            <a:ext cx="504056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11</a:t>
            </a:r>
            <a:endParaRPr lang="ru-RU" sz="2800" b="1" dirty="0" smtClean="0"/>
          </a:p>
        </p:txBody>
      </p:sp>
      <p:sp>
        <p:nvSpPr>
          <p:cNvPr id="35" name="Овал 34"/>
          <p:cNvSpPr/>
          <p:nvPr/>
        </p:nvSpPr>
        <p:spPr>
          <a:xfrm>
            <a:off x="5724128" y="357301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5796136" y="3645025"/>
            <a:ext cx="501824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74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5353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347864" y="2420888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040101" y="2708920"/>
            <a:ext cx="289201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1333872" y="206084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2990056" y="170080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597554" y="335699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2411760" y="551723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28" name="Овал 27"/>
          <p:cNvSpPr/>
          <p:nvPr/>
        </p:nvSpPr>
        <p:spPr>
          <a:xfrm>
            <a:off x="537214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755470" y="3789041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7294" y="4365104"/>
            <a:ext cx="93844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915816" y="4149080"/>
            <a:ext cx="792088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1411401" y="3789041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545444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01628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00392" y="51999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537654" y="24568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337532" y="170080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7777692" y="2060848"/>
            <a:ext cx="645620" cy="2844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2725" y="2528900"/>
            <a:ext cx="329415" cy="2916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Заголовок 1"/>
          <p:cNvSpPr txBox="1">
            <a:spLocks/>
          </p:cNvSpPr>
          <p:nvPr/>
        </p:nvSpPr>
        <p:spPr>
          <a:xfrm>
            <a:off x="5763700" y="1700809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3</a:t>
            </a:r>
            <a:endParaRPr lang="ru-RU" sz="2800" dirty="0" smtClean="0"/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7419884" y="1340768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8244408" y="527199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5</a:t>
            </a:r>
            <a:endParaRPr lang="ru-RU" sz="2800" b="1" dirty="0" smtClean="0"/>
          </a:p>
        </p:txBody>
      </p:sp>
      <p:sp>
        <p:nvSpPr>
          <p:cNvPr id="53" name="Заголовок 1"/>
          <p:cNvSpPr txBox="1">
            <a:spLocks/>
          </p:cNvSpPr>
          <p:nvPr/>
        </p:nvSpPr>
        <p:spPr>
          <a:xfrm>
            <a:off x="6681670" y="252890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4" name="Овал 53"/>
          <p:cNvSpPr/>
          <p:nvPr/>
        </p:nvSpPr>
        <p:spPr>
          <a:xfrm>
            <a:off x="5184068" y="56320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5402324" y="570404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5904148" y="3212976"/>
            <a:ext cx="737414" cy="23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7257734" y="3176972"/>
            <a:ext cx="879998" cy="198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6058255" y="5704043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-27384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/>
              <a:t>Изоморфизм</a:t>
            </a:r>
            <a:endParaRPr lang="ru-RU" sz="2800" b="1" dirty="0" smtClean="0"/>
          </a:p>
        </p:txBody>
      </p:sp>
      <p:sp>
        <p:nvSpPr>
          <p:cNvPr id="4" name="Овал 3"/>
          <p:cNvSpPr/>
          <p:nvPr/>
        </p:nvSpPr>
        <p:spPr>
          <a:xfrm>
            <a:off x="1115616" y="198884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771800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53538" y="32849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67744" y="54452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06084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347864" y="2420888"/>
            <a:ext cx="36004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1040101" y="2708920"/>
            <a:ext cx="289201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37214" y="371703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1257294" y="4365104"/>
            <a:ext cx="93844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2915816" y="4149080"/>
            <a:ext cx="792088" cy="12961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1411401" y="3789041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545444" y="162880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01628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00392" y="519998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537654" y="245689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flipH="1">
            <a:off x="6337532" y="1700808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7777692" y="2060848"/>
            <a:ext cx="645620" cy="28443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5502725" y="2528900"/>
            <a:ext cx="329415" cy="2916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5184068" y="563203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6" name="Прямая со стрелкой 55"/>
          <p:cNvCxnSpPr/>
          <p:nvPr/>
        </p:nvCxnSpPr>
        <p:spPr>
          <a:xfrm flipV="1">
            <a:off x="5904148" y="3212976"/>
            <a:ext cx="737414" cy="23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7257734" y="3176972"/>
            <a:ext cx="879998" cy="19802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V="1">
            <a:off x="6058255" y="5704043"/>
            <a:ext cx="1978454" cy="2160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Эйлеровость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0" y="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err="1" smtClean="0"/>
              <a:t>Эйлеров</a:t>
            </a:r>
            <a:r>
              <a:rPr lang="ru-RU" sz="2800" dirty="0" smtClean="0"/>
              <a:t> путь</a:t>
            </a:r>
          </a:p>
        </p:txBody>
      </p:sp>
      <p:sp>
        <p:nvSpPr>
          <p:cNvPr id="51" name="Заголовок 1"/>
          <p:cNvSpPr txBox="1">
            <a:spLocks/>
          </p:cNvSpPr>
          <p:nvPr/>
        </p:nvSpPr>
        <p:spPr>
          <a:xfrm>
            <a:off x="3843536" y="3933056"/>
            <a:ext cx="5300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Эйлеров путь</a:t>
            </a:r>
            <a:r>
              <a:rPr lang="ru-RU" sz="2800" dirty="0" smtClean="0"/>
              <a:t> – это </a:t>
            </a:r>
            <a:r>
              <a:rPr lang="ru-RU" sz="2800" dirty="0" smtClean="0"/>
              <a:t>прост</a:t>
            </a:r>
            <a:r>
              <a:rPr lang="ru-RU" sz="2800" dirty="0" smtClean="0"/>
              <a:t>ая</a:t>
            </a:r>
            <a:r>
              <a:rPr lang="ru-RU" sz="2800" dirty="0" smtClean="0"/>
              <a:t> цепь </a:t>
            </a:r>
            <a:r>
              <a:rPr lang="ru-RU" sz="2800" dirty="0" smtClean="0"/>
              <a:t>содержащий все ребра</a:t>
            </a:r>
          </a:p>
        </p:txBody>
      </p:sp>
      <p:sp>
        <p:nvSpPr>
          <p:cNvPr id="41" name="Овал 40"/>
          <p:cNvSpPr/>
          <p:nvPr/>
        </p:nvSpPr>
        <p:spPr>
          <a:xfrm>
            <a:off x="755576" y="148478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411760" y="112474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483768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39552" y="3645024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1763688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flipH="1">
            <a:off x="1547664" y="1556792"/>
            <a:ext cx="792088" cy="2880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V="1">
            <a:off x="1259632" y="1844824"/>
            <a:ext cx="1224136" cy="172819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2771800" y="1916832"/>
            <a:ext cx="0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2267744" y="3573016"/>
            <a:ext cx="432048" cy="129614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Заголовок 1"/>
          <p:cNvSpPr txBox="1">
            <a:spLocks/>
          </p:cNvSpPr>
          <p:nvPr/>
        </p:nvSpPr>
        <p:spPr>
          <a:xfrm>
            <a:off x="973832" y="155679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1</a:t>
            </a:r>
            <a:endParaRPr lang="ru-RU" sz="2800" b="1" dirty="0" smtClean="0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2630016" y="1196752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2</a:t>
            </a:r>
            <a:endParaRPr lang="ru-RU" sz="2800" b="1" dirty="0" smtClean="0"/>
          </a:p>
        </p:txBody>
      </p:sp>
      <p:sp>
        <p:nvSpPr>
          <p:cNvPr id="59" name="Заголовок 1"/>
          <p:cNvSpPr txBox="1">
            <a:spLocks/>
          </p:cNvSpPr>
          <p:nvPr/>
        </p:nvSpPr>
        <p:spPr>
          <a:xfrm>
            <a:off x="755576" y="3717033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3</a:t>
            </a:r>
            <a:endParaRPr lang="ru-RU" sz="2800" b="1" dirty="0" smtClean="0"/>
          </a:p>
        </p:txBody>
      </p:sp>
      <p:sp>
        <p:nvSpPr>
          <p:cNvPr id="60" name="Заголовок 1"/>
          <p:cNvSpPr txBox="1">
            <a:spLocks/>
          </p:cNvSpPr>
          <p:nvPr/>
        </p:nvSpPr>
        <p:spPr>
          <a:xfrm>
            <a:off x="2627784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4</a:t>
            </a:r>
            <a:endParaRPr lang="ru-RU" sz="2800" b="1" dirty="0" smtClean="0"/>
          </a:p>
        </p:txBody>
      </p:sp>
      <p:sp>
        <p:nvSpPr>
          <p:cNvPr id="61" name="Заголовок 1"/>
          <p:cNvSpPr txBox="1">
            <a:spLocks/>
          </p:cNvSpPr>
          <p:nvPr/>
        </p:nvSpPr>
        <p:spPr>
          <a:xfrm>
            <a:off x="1907704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5</a:t>
            </a:r>
            <a:endParaRPr lang="ru-RU" sz="2800" b="1" dirty="0" smtClean="0"/>
          </a:p>
        </p:txBody>
      </p:sp>
      <p:sp>
        <p:nvSpPr>
          <p:cNvPr id="62" name="Овал 61"/>
          <p:cNvSpPr/>
          <p:nvPr/>
        </p:nvSpPr>
        <p:spPr>
          <a:xfrm>
            <a:off x="4427984" y="2780928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3707904" y="501317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Заголовок 1"/>
          <p:cNvSpPr txBox="1">
            <a:spLocks/>
          </p:cNvSpPr>
          <p:nvPr/>
        </p:nvSpPr>
        <p:spPr>
          <a:xfrm>
            <a:off x="4572000" y="2852936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6</a:t>
            </a:r>
            <a:endParaRPr lang="ru-RU" sz="2800" b="1" dirty="0" smtClean="0"/>
          </a:p>
        </p:txBody>
      </p:sp>
      <p:sp>
        <p:nvSpPr>
          <p:cNvPr id="65" name="Заголовок 1"/>
          <p:cNvSpPr txBox="1">
            <a:spLocks/>
          </p:cNvSpPr>
          <p:nvPr/>
        </p:nvSpPr>
        <p:spPr>
          <a:xfrm>
            <a:off x="3851920" y="5085184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7</a:t>
            </a:r>
            <a:endParaRPr lang="ru-RU" sz="2800" b="1" dirty="0" smtClean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3203848" y="1700808"/>
            <a:ext cx="115212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971600" y="2348880"/>
            <a:ext cx="72008" cy="108012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699792" y="5229200"/>
            <a:ext cx="792088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5508104" y="119675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Заголовок 1"/>
          <p:cNvSpPr txBox="1">
            <a:spLocks/>
          </p:cNvSpPr>
          <p:nvPr/>
        </p:nvSpPr>
        <p:spPr>
          <a:xfrm>
            <a:off x="5652120" y="1268760"/>
            <a:ext cx="357808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8</a:t>
            </a:r>
            <a:endParaRPr lang="ru-RU" sz="2800" b="1" dirty="0" smtClean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3275856" y="1412776"/>
            <a:ext cx="2160240" cy="720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5076056" y="1916832"/>
            <a:ext cx="360040" cy="7200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850308" y="6352925"/>
            <a:ext cx="8293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0"/>
              </a:spcBef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({5</a:t>
            </a:r>
            <a:r>
              <a:rPr lang="ru-RU" dirty="0" smtClean="0"/>
              <a:t>,</a:t>
            </a:r>
            <a:r>
              <a:rPr lang="en-US" dirty="0" smtClean="0"/>
              <a:t>7}</a:t>
            </a:r>
            <a:r>
              <a:rPr lang="ru-RU" dirty="0" smtClean="0"/>
              <a:t>, </a:t>
            </a:r>
            <a:r>
              <a:rPr lang="en-US" dirty="0" smtClean="0"/>
              <a:t>{4</a:t>
            </a:r>
            <a:r>
              <a:rPr lang="ru-RU" dirty="0" smtClean="0"/>
              <a:t>,</a:t>
            </a:r>
            <a:r>
              <a:rPr lang="en-US" dirty="0" smtClean="0"/>
              <a:t>5}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4}</a:t>
            </a:r>
            <a:r>
              <a:rPr lang="ru-RU" dirty="0" smtClean="0"/>
              <a:t>, </a:t>
            </a:r>
            <a:r>
              <a:rPr lang="en-US" dirty="0" smtClean="0"/>
              <a:t>{</a:t>
            </a:r>
            <a:r>
              <a:rPr lang="en-US" dirty="0" smtClean="0"/>
              <a:t>2</a:t>
            </a:r>
            <a:r>
              <a:rPr lang="ru-RU" dirty="0" smtClean="0"/>
              <a:t>,3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3}</a:t>
            </a:r>
            <a:r>
              <a:rPr lang="ru-RU" dirty="0" smtClean="0"/>
              <a:t>, </a:t>
            </a:r>
            <a:r>
              <a:rPr lang="en-US" dirty="0" smtClean="0"/>
              <a:t>{1</a:t>
            </a:r>
            <a:r>
              <a:rPr lang="ru-RU" dirty="0" smtClean="0"/>
              <a:t>,</a:t>
            </a:r>
            <a:r>
              <a:rPr lang="en-US" dirty="0" smtClean="0"/>
              <a:t>2}, {</a:t>
            </a:r>
            <a:r>
              <a:rPr lang="ru-RU" dirty="0" smtClean="0"/>
              <a:t>2,8</a:t>
            </a:r>
            <a:r>
              <a:rPr lang="en-US" dirty="0" smtClean="0"/>
              <a:t>}</a:t>
            </a:r>
            <a:r>
              <a:rPr lang="ru-RU" dirty="0" smtClean="0"/>
              <a:t>, </a:t>
            </a:r>
            <a:r>
              <a:rPr lang="en-US" dirty="0" smtClean="0"/>
              <a:t>{6</a:t>
            </a:r>
            <a:r>
              <a:rPr lang="ru-RU" dirty="0" smtClean="0"/>
              <a:t>,</a:t>
            </a:r>
            <a:r>
              <a:rPr lang="en-US" dirty="0" smtClean="0"/>
              <a:t>8}</a:t>
            </a:r>
            <a:r>
              <a:rPr lang="ru-RU" dirty="0" smtClean="0"/>
              <a:t>, </a:t>
            </a:r>
            <a:r>
              <a:rPr lang="en-US" dirty="0" smtClean="0"/>
              <a:t>{2</a:t>
            </a:r>
            <a:r>
              <a:rPr lang="ru-RU" dirty="0" smtClean="0"/>
              <a:t>,</a:t>
            </a:r>
            <a:r>
              <a:rPr lang="en-US" dirty="0" smtClean="0"/>
              <a:t>6})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13639</TotalTime>
  <Words>3544</Words>
  <Application>Microsoft Office PowerPoint</Application>
  <PresentationFormat>Экран (4:3)</PresentationFormat>
  <Paragraphs>1138</Paragraphs>
  <Slides>112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112</vt:i4>
      </vt:variant>
    </vt:vector>
  </HeadingPairs>
  <TitlesOfParts>
    <vt:vector size="115" baseType="lpstr">
      <vt:lpstr>Arial</vt:lpstr>
      <vt:lpstr>Calibri</vt:lpstr>
      <vt:lpstr>Тема Office</vt:lpstr>
      <vt:lpstr>Алгоритмы на графах</vt:lpstr>
      <vt:lpstr>Основные понятия теории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G(V,E)</vt:lpstr>
      <vt:lpstr>G(V,E)</vt:lpstr>
      <vt:lpstr>Презентация PowerPoint</vt:lpstr>
      <vt:lpstr>E={(u,v) : u∈V, v∈V} Дуга - ориентированное ребро (имеет направление)   </vt:lpstr>
      <vt:lpstr>Презентация PowerPoint</vt:lpstr>
      <vt:lpstr>E={(u,v) : u∈V, v∈V}  Дуга - ориентированное ребро (имеет направление)  E={{u,v} : u∈V, v∈V} Звено - неориентированное ребро (не имеет направления)</vt:lpstr>
      <vt:lpstr>Презентация PowerPoint</vt:lpstr>
      <vt:lpstr>G(V,E,f)</vt:lpstr>
      <vt:lpstr>G(V,E,f)</vt:lpstr>
      <vt:lpstr>f : E → VxV ориентированное ребро (имеет направление)</vt:lpstr>
      <vt:lpstr>f : E → VxV ориентированное ребро (имеет направление)</vt:lpstr>
      <vt:lpstr>Презентация PowerPoint</vt:lpstr>
      <vt:lpstr>Презентация PowerPoint</vt:lpstr>
      <vt:lpstr>Пути / цепи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</vt:lpstr>
      <vt:lpstr>Степень вершины</vt:lpstr>
      <vt:lpstr>Презентация PowerPoint</vt:lpstr>
      <vt:lpstr>Презентация PowerPoint</vt:lpstr>
      <vt:lpstr>Презентация PowerPoint</vt:lpstr>
      <vt:lpstr>Теорема (о рукопожатиях)</vt:lpstr>
      <vt:lpstr>Задача</vt:lpstr>
      <vt:lpstr>Представления графов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Задача</vt:lpstr>
      <vt:lpstr>Деревья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</vt:lpstr>
      <vt:lpstr>Презентация PowerPoint</vt:lpstr>
      <vt:lpstr>Презентация PowerPoint</vt:lpstr>
      <vt:lpstr>Задача</vt:lpstr>
      <vt:lpstr>Изоморфизм</vt:lpstr>
      <vt:lpstr>Презентация PowerPoint</vt:lpstr>
      <vt:lpstr>Презентация PowerPoint</vt:lpstr>
      <vt:lpstr>Презентация PowerPoint</vt:lpstr>
      <vt:lpstr>Эйлеровость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826</cp:revision>
  <dcterms:created xsi:type="dcterms:W3CDTF">2020-02-18T13:52:34Z</dcterms:created>
  <dcterms:modified xsi:type="dcterms:W3CDTF">2022-02-14T12:35:39Z</dcterms:modified>
</cp:coreProperties>
</file>