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429" r:id="rId6"/>
    <p:sldId id="430" r:id="rId7"/>
    <p:sldId id="442" r:id="rId8"/>
    <p:sldId id="431" r:id="rId9"/>
    <p:sldId id="432" r:id="rId10"/>
    <p:sldId id="266" r:id="rId11"/>
    <p:sldId id="443" r:id="rId12"/>
    <p:sldId id="433" r:id="rId13"/>
    <p:sldId id="267" r:id="rId14"/>
    <p:sldId id="448" r:id="rId15"/>
    <p:sldId id="436" r:id="rId16"/>
    <p:sldId id="434" r:id="rId17"/>
    <p:sldId id="447" r:id="rId18"/>
    <p:sldId id="449" r:id="rId19"/>
    <p:sldId id="438" r:id="rId20"/>
    <p:sldId id="437" r:id="rId21"/>
    <p:sldId id="435" r:id="rId22"/>
    <p:sldId id="269" r:id="rId23"/>
    <p:sldId id="444" r:id="rId24"/>
    <p:sldId id="270" r:id="rId25"/>
    <p:sldId id="445" r:id="rId26"/>
    <p:sldId id="440" r:id="rId27"/>
    <p:sldId id="439" r:id="rId28"/>
    <p:sldId id="271" r:id="rId29"/>
    <p:sldId id="446" r:id="rId30"/>
    <p:sldId id="441" r:id="rId31"/>
    <p:sldId id="272" r:id="rId32"/>
    <p:sldId id="278" r:id="rId33"/>
    <p:sldId id="297" r:id="rId34"/>
    <p:sldId id="476" r:id="rId35"/>
    <p:sldId id="477" r:id="rId36"/>
    <p:sldId id="450" r:id="rId37"/>
    <p:sldId id="314" r:id="rId38"/>
    <p:sldId id="452" r:id="rId39"/>
    <p:sldId id="303" r:id="rId40"/>
    <p:sldId id="469" r:id="rId41"/>
    <p:sldId id="456" r:id="rId42"/>
    <p:sldId id="470" r:id="rId43"/>
    <p:sldId id="451" r:id="rId44"/>
    <p:sldId id="455" r:id="rId45"/>
    <p:sldId id="316" r:id="rId46"/>
    <p:sldId id="453" r:id="rId47"/>
    <p:sldId id="338" r:id="rId48"/>
    <p:sldId id="471" r:id="rId49"/>
    <p:sldId id="457" r:id="rId50"/>
    <p:sldId id="472" r:id="rId51"/>
    <p:sldId id="319" r:id="rId52"/>
    <p:sldId id="454" r:id="rId53"/>
    <p:sldId id="473" r:id="rId54"/>
    <p:sldId id="467" r:id="rId55"/>
    <p:sldId id="460" r:id="rId56"/>
    <p:sldId id="468" r:id="rId57"/>
    <p:sldId id="458" r:id="rId58"/>
    <p:sldId id="459" r:id="rId59"/>
    <p:sldId id="462" r:id="rId60"/>
    <p:sldId id="463" r:id="rId61"/>
    <p:sldId id="474" r:id="rId62"/>
    <p:sldId id="475" r:id="rId63"/>
    <p:sldId id="461" r:id="rId64"/>
    <p:sldId id="301" r:id="rId65"/>
    <p:sldId id="464" r:id="rId66"/>
    <p:sldId id="310" r:id="rId67"/>
    <p:sldId id="321" r:id="rId68"/>
    <p:sldId id="322" r:id="rId69"/>
    <p:sldId id="324" r:id="rId70"/>
    <p:sldId id="339" r:id="rId71"/>
    <p:sldId id="465" r:id="rId72"/>
    <p:sldId id="466" r:id="rId7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8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2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(3,1)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(3,6)</a:t>
            </a:r>
            <a:endParaRPr lang="ru-RU" dirty="0"/>
          </a:p>
        </p:txBody>
      </p:sp>
      <p:cxnSp>
        <p:nvCxnSpPr>
          <p:cNvPr id="42" name="Прямая со стрелкой 41"/>
          <p:cNvCxnSpPr>
            <a:stCxn id="8" idx="3"/>
            <a:endCxn id="50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6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3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98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(4,2)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(4,5)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4,5,6,7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(4,7)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stCxn id="48" idx="3"/>
            <a:endCxn id="55" idx="1"/>
          </p:cNvCxnSpPr>
          <p:nvPr/>
        </p:nvCxnSpPr>
        <p:spPr>
          <a:xfrm>
            <a:off x="5724128" y="1741458"/>
            <a:ext cx="1202340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7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4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(5,2)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(5,4)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(5,7)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13" idx="6"/>
          </p:cNvCxnSpPr>
          <p:nvPr/>
        </p:nvCxnSpPr>
        <p:spPr>
          <a:xfrm>
            <a:off x="5148064" y="3429000"/>
            <a:ext cx="1584176" cy="11265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(5,8)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stCxn id="113" idx="6"/>
            <a:endCxn id="57" idx="1"/>
          </p:cNvCxnSpPr>
          <p:nvPr/>
        </p:nvCxnSpPr>
        <p:spPr>
          <a:xfrm>
            <a:off x="5148064" y="3429000"/>
            <a:ext cx="1570522" cy="11265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8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5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(6,3)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6 становится </a:t>
            </a:r>
            <a:r>
              <a:rPr lang="ru-RU" dirty="0" smtClean="0"/>
              <a:t>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(7,4)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(7,5)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(7,8)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7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(8,5)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1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1268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1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(8,7)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11760" y="47971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∅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8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color, d, π)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d, π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d[s] ⟵ 0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π[s] ⟵ NIL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d[v] ⟵ d[u]+1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color[u]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</a:t>
            </a:r>
            <a:r>
              <a:rPr lang="ru-RU" dirty="0" smtClean="0"/>
              <a:t> при решении которых можно использовать алгоритм основанный </a:t>
            </a:r>
            <a:r>
              <a:rPr lang="ru-RU" b="1" dirty="0" smtClean="0"/>
              <a:t>на обходе в ширину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наименьшего общего предка в дереве </a:t>
            </a:r>
            <a:r>
              <a:rPr lang="en-US" dirty="0" smtClean="0"/>
              <a:t>BFS </a:t>
            </a:r>
            <a:r>
              <a:rPr lang="ru-RU" dirty="0" smtClean="0"/>
              <a:t>(</a:t>
            </a:r>
            <a:r>
              <a:rPr lang="ru-RU" dirty="0" err="1" smtClean="0"/>
              <a:t>lca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 LCA (root, u,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ru-RU" sz="1600" dirty="0" err="1" smtClean="0"/>
              <a:t>u</a:t>
            </a:r>
            <a:r>
              <a:rPr lang="ru-RU" sz="1600" dirty="0" smtClean="0"/>
              <a:t> ∈ V[G]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dirty="0" smtClean="0"/>
              <a:t>color[u] ⟵ WHITE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a!= root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v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a</a:t>
            </a:r>
            <a:endParaRPr lang="ru-RU" sz="1600" dirty="0"/>
          </a:p>
        </p:txBody>
      </p:sp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6546043" y="3017487"/>
            <a:ext cx="646772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041987" y="3953591"/>
            <a:ext cx="300386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7150634" y="277163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300192" y="37077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79613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956376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150634" y="26996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82482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7396485" y="3017487"/>
            <a:ext cx="602072" cy="44440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6817902" y="18355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8258062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100392" y="57959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086738" y="5723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  <a:endCxn id="24" idx="0"/>
          </p:cNvCxnSpPr>
          <p:nvPr/>
        </p:nvCxnSpPr>
        <p:spPr>
          <a:xfrm>
            <a:off x="8202227" y="3665559"/>
            <a:ext cx="199851" cy="978285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4"/>
          </p:cNvCxnSpPr>
          <p:nvPr/>
        </p:nvCxnSpPr>
        <p:spPr>
          <a:xfrm flipH="1">
            <a:off x="8316416" y="4931876"/>
            <a:ext cx="85662" cy="864096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6955091" y="2132856"/>
            <a:ext cx="237724" cy="68096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6444208" y="548680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444208" y="62068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6725413" y="1111090"/>
            <a:ext cx="236505" cy="72444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  <p:sp>
        <p:nvSpPr>
          <p:cNvPr id="61" name="Овал 60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обход в ширину обошел все вершины за один запуск</a:t>
            </a:r>
            <a:r>
              <a:rPr lang="en-US" sz="2000" dirty="0" smtClean="0"/>
              <a:t> (</a:t>
            </a:r>
            <a:r>
              <a:rPr lang="ru-RU" sz="2000" dirty="0" smtClean="0"/>
              <a:t>функции </a:t>
            </a:r>
            <a:r>
              <a:rPr lang="en-US" sz="2000" dirty="0" err="1" smtClean="0"/>
              <a:t>BFS_Visit</a:t>
            </a:r>
            <a:r>
              <a:rPr lang="en-US" sz="2000" dirty="0" smtClean="0"/>
              <a:t>)</a:t>
            </a:r>
            <a:r>
              <a:rPr lang="ru-RU" sz="2000" dirty="0" smtClean="0"/>
              <a:t>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1,2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(1,2)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2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NOT CONNECTED GRAPH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Если обход в ширину обошел все вершины за один запуск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функции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1432" y="3356992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запуска обхода в ширину </a:t>
            </a:r>
            <a:r>
              <a:rPr lang="en-US" sz="2000" dirty="0" smtClean="0"/>
              <a:t>(</a:t>
            </a:r>
            <a:r>
              <a:rPr lang="ru-RU" sz="2000" dirty="0" smtClean="0"/>
              <a:t>функции </a:t>
            </a:r>
            <a:r>
              <a:rPr lang="en-US" sz="2000" dirty="0" err="1" smtClean="0"/>
              <a:t>BFS_Visit</a:t>
            </a:r>
            <a:r>
              <a:rPr lang="en-US" sz="2000" dirty="0" smtClean="0"/>
              <a:t>) </a:t>
            </a:r>
            <a:r>
              <a:rPr lang="ru-RU" sz="2000" dirty="0" smtClean="0"/>
              <a:t>все пройденные вершины помещаются в отдельное множество соответствующее обходимой компоненте.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>
                <a:solidFill>
                  <a:srgbClr val="00B050"/>
                </a:solidFill>
              </a:rPr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0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count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⟵ 0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color, d, count)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count ⟵ count+1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d, count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br>
              <a:rPr lang="en-US" sz="1600" dirty="0" smtClean="0"/>
            </a:br>
            <a:r>
              <a:rPr lang="en-US" sz="1600" dirty="0" smtClean="0"/>
              <a:t>			d[v] ⟵ count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Заголовок 1"/>
          <p:cNvSpPr txBox="1">
            <a:spLocks/>
          </p:cNvSpPr>
          <p:nvPr/>
        </p:nvSpPr>
        <p:spPr>
          <a:xfrm>
            <a:off x="832048" y="3568154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Если обход в ширину обошел все вершины за один запуск,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1" name="Заголовок 1"/>
          <p:cNvSpPr txBox="1">
            <a:spLocks/>
          </p:cNvSpPr>
          <p:nvPr/>
        </p:nvSpPr>
        <p:spPr>
          <a:xfrm>
            <a:off x="821432" y="5010745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запуска обхода в ширину все пройденные вершины помещаются в отдельное множество соответствующее обходимой компоненте.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>
                <a:solidFill>
                  <a:srgbClr val="00B050"/>
                </a:solidFill>
              </a:rPr>
              <a:t>компонент связности</a:t>
            </a:r>
            <a:r>
              <a:rPr lang="ru-RU" sz="2800" dirty="0" smtClean="0"/>
              <a:t>.</a:t>
            </a:r>
          </a:p>
        </p:txBody>
      </p:sp>
      <p:sp>
        <p:nvSpPr>
          <p:cNvPr id="93" name="Заголовок 1"/>
          <p:cNvSpPr txBox="1">
            <a:spLocks/>
          </p:cNvSpPr>
          <p:nvPr/>
        </p:nvSpPr>
        <p:spPr>
          <a:xfrm>
            <a:off x="827584" y="1914401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Задачу можно решить Для решения поставленных задач следует проводить обход 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</a:t>
            </a:r>
            <a:r>
              <a:rPr lang="ru-RU" sz="2800" b="1" dirty="0" smtClean="0"/>
              <a:t>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невзвешенном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</a:t>
            </a:r>
            <a:r>
              <a:rPr lang="ru-RU" sz="2800" dirty="0" smtClean="0"/>
              <a:t>графе</a:t>
            </a:r>
            <a:r>
              <a:rPr lang="en-US" sz="2800" dirty="0" smtClean="0"/>
              <a:t> </a:t>
            </a:r>
            <a:r>
              <a:rPr lang="ru-RU" sz="2800" b="1" dirty="0" smtClean="0"/>
              <a:t>от заданной вершины до всех остальных вершин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/>
              <a:t>Поиск </a:t>
            </a:r>
            <a:r>
              <a:rPr lang="ru-RU" sz="2800" b="1" dirty="0"/>
              <a:t>кратчайших расстояний</a:t>
            </a:r>
            <a:r>
              <a:rPr lang="ru-RU" sz="2800" dirty="0"/>
              <a:t> и </a:t>
            </a:r>
            <a:r>
              <a:rPr lang="ru-RU" sz="2800" b="1" dirty="0"/>
              <a:t>кратчайших путей </a:t>
            </a:r>
            <a:r>
              <a:rPr lang="ru-RU" sz="2800" dirty="0"/>
              <a:t>в невзвешенном </a:t>
            </a:r>
            <a:r>
              <a:rPr lang="ru-RU" sz="2800" dirty="0" err="1"/>
              <a:t>НЕориентированном</a:t>
            </a:r>
            <a:r>
              <a:rPr lang="ru-RU" sz="2800" dirty="0"/>
              <a:t> графе</a:t>
            </a:r>
            <a:r>
              <a:rPr lang="en-US" sz="2800" dirty="0"/>
              <a:t> </a:t>
            </a:r>
            <a:r>
              <a:rPr lang="ru-RU" sz="2800" b="1" dirty="0"/>
              <a:t>от заданной вершины до всех остальных вершин</a:t>
            </a:r>
            <a:r>
              <a:rPr lang="ru-RU" sz="2800" dirty="0"/>
              <a:t>.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/>
              <a:t>Поиск </a:t>
            </a:r>
            <a:r>
              <a:rPr lang="ru-RU" sz="2800" b="1" dirty="0">
                <a:solidFill>
                  <a:srgbClr val="00B050"/>
                </a:solidFill>
              </a:rPr>
              <a:t>кратчайших расстояний</a:t>
            </a:r>
            <a:r>
              <a:rPr lang="ru-RU" sz="2800" dirty="0"/>
              <a:t> и </a:t>
            </a:r>
            <a:r>
              <a:rPr lang="ru-RU" sz="2800" b="1" dirty="0"/>
              <a:t>кратчайших путей </a:t>
            </a:r>
            <a:r>
              <a:rPr lang="ru-RU" sz="2800" dirty="0"/>
              <a:t>в невзвешенном </a:t>
            </a:r>
            <a:r>
              <a:rPr lang="ru-RU" sz="2800" dirty="0" err="1"/>
              <a:t>НЕориентированном</a:t>
            </a:r>
            <a:r>
              <a:rPr lang="ru-RU" sz="2800" dirty="0"/>
              <a:t> графе</a:t>
            </a:r>
            <a:r>
              <a:rPr lang="en-US" sz="2800" dirty="0"/>
              <a:t> </a:t>
            </a:r>
            <a:r>
              <a:rPr lang="ru-RU" sz="2800" b="1" dirty="0"/>
              <a:t>от заданной вершины до всех остальных вершин</a:t>
            </a:r>
            <a:r>
              <a:rPr lang="ru-RU" sz="2800" dirty="0"/>
              <a:t>.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0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color, d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br>
              <a:rPr lang="en-US" sz="1600" dirty="0" smtClean="0"/>
            </a:br>
            <a:r>
              <a:rPr lang="en-US" sz="1600" dirty="0" smtClean="0"/>
              <a:t>			d[v] ⟵ d[v]+1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(из заданной</a:t>
            </a:r>
            <a:r>
              <a:rPr lang="en-US" sz="2800" dirty="0" smtClean="0"/>
              <a:t> </a:t>
            </a:r>
            <a:r>
              <a:rPr lang="ru-RU" sz="2800" dirty="0" smtClean="0"/>
              <a:t>вершины)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>
                <a:solidFill>
                  <a:srgbClr val="00B050"/>
                </a:solidFill>
              </a:rPr>
              <a:t>кратчайших путей</a:t>
            </a:r>
            <a:r>
              <a:rPr lang="ru-RU" sz="2800" b="1" dirty="0" smtClean="0"/>
              <a:t>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43608" y="4149080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Путь к выбранной вершине, собирается в стек двигаясь от нее по предкам к вершине из которой производился обход.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1,2,3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(1,3)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3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G, s, t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s, color, π)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PATH⟵ ∅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parent ⟵ t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   π[parent] != NIL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начало очереди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PATH,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(π[parent ]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parent))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parent ⟵ π[parent 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π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ацикличность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br>
              <a:rPr lang="en-US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br>
              <a:rPr lang="en-US" sz="1600" dirty="0" smtClean="0"/>
            </a:br>
            <a:r>
              <a:rPr lang="en-US" sz="1600" dirty="0" smtClean="0"/>
              <a:t>		else</a:t>
            </a:r>
            <a:br>
              <a:rPr lang="en-US" sz="1600" dirty="0" smtClean="0"/>
            </a:br>
            <a:r>
              <a:rPr lang="en-US" sz="1600" dirty="0" smtClean="0"/>
              <a:t>			THERE IS A </a:t>
            </a:r>
            <a:r>
              <a:rPr lang="en-US" sz="1600" dirty="0" smtClean="0"/>
              <a:t>CYCLE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>
                <a:solidFill>
                  <a:srgbClr val="00B050"/>
                </a:solidFill>
              </a:rPr>
              <a:t>бесконтурность</a:t>
            </a:r>
            <a:r>
              <a:rPr lang="ru-RU" sz="2800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400506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/>
              <a:t>Нужно определить дуга является обратной или перекрестной. Если дуга обратная, то найден контур.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оргафа</a:t>
            </a:r>
            <a:r>
              <a:rPr lang="ru-RU" sz="2800" dirty="0" smtClean="0"/>
              <a:t>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245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Нужно определить дуга является обратной или перекрестной. Если дуга обратная, то найден контур.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1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кратчайшим.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345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</a:t>
            </a:r>
            <a:r>
              <a:rPr lang="en-US" sz="2000" b="1" dirty="0" smtClean="0"/>
              <a:t>2</a:t>
            </a:r>
            <a:r>
              <a:rPr lang="ru-RU" sz="2000" b="1" dirty="0" smtClean="0"/>
              <a:t>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Во время обхода в ширину каждой вершине назначается номер волны и список всех предков.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(что говорит о цикле), то для вершин образующих просматриваемое ребро ищется общий предок с минимальным номером волны. Из номеров волны получившихся трех вершин определяется длина цикла.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345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Алгоритм3: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Во время обхода в ширину каждой вершине назначается номер волны.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(что говорит о цикле), то просматриваемое ребро помещаются в специальный список.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После обхода, для вершин каждого ребра, из созданного списка, находится ближайший общий предок </a:t>
            </a:r>
            <a:r>
              <a:rPr lang="ru-RU" sz="2000" smtClean="0"/>
              <a:t>(например, </a:t>
            </a:r>
            <a:r>
              <a:rPr lang="ru-RU" sz="2000" dirty="0" smtClean="0"/>
              <a:t>с помощью описанного </a:t>
            </a:r>
            <a:r>
              <a:rPr lang="ru-RU" sz="2000" smtClean="0"/>
              <a:t>выше алгоритма).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8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кратчайшим.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8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700809"/>
            <a:ext cx="7772400" cy="15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Определение</a:t>
            </a:r>
            <a:r>
              <a:rPr lang="ru-RU" sz="2000" dirty="0" smtClean="0"/>
              <a:t>: Двудольный граф – это граф все вершины которого можно разделить на два множества, таких что ни какие две вершины, каждого из этих множеств не соединены ребром.</a:t>
            </a:r>
          </a:p>
        </p:txBody>
      </p:sp>
      <p:cxnSp>
        <p:nvCxnSpPr>
          <p:cNvPr id="39" name="Прямая со стрелкой 38"/>
          <p:cNvCxnSpPr>
            <a:stCxn id="57" idx="3"/>
            <a:endCxn id="63" idx="1"/>
          </p:cNvCxnSpPr>
          <p:nvPr/>
        </p:nvCxnSpPr>
        <p:spPr>
          <a:xfrm>
            <a:off x="3347864" y="3541658"/>
            <a:ext cx="2218594" cy="4227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3" idx="1"/>
            <a:endCxn id="60" idx="3"/>
          </p:cNvCxnSpPr>
          <p:nvPr/>
        </p:nvCxnSpPr>
        <p:spPr>
          <a:xfrm flipH="1">
            <a:off x="3334210" y="3964414"/>
            <a:ext cx="2232248" cy="4413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57" idx="3"/>
            <a:endCxn id="64" idx="1"/>
          </p:cNvCxnSpPr>
          <p:nvPr/>
        </p:nvCxnSpPr>
        <p:spPr>
          <a:xfrm>
            <a:off x="3347864" y="3541658"/>
            <a:ext cx="2218594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4" idx="1"/>
            <a:endCxn id="58" idx="3"/>
          </p:cNvCxnSpPr>
          <p:nvPr/>
        </p:nvCxnSpPr>
        <p:spPr>
          <a:xfrm flipH="1">
            <a:off x="3267714" y="4684494"/>
            <a:ext cx="2298744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54" idx="6"/>
            <a:endCxn id="59" idx="1"/>
          </p:cNvCxnSpPr>
          <p:nvPr/>
        </p:nvCxnSpPr>
        <p:spPr>
          <a:xfrm flipV="1">
            <a:off x="3275856" y="5548590"/>
            <a:ext cx="2290602" cy="4634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64" idx="1"/>
            <a:endCxn id="61" idx="3"/>
          </p:cNvCxnSpPr>
          <p:nvPr/>
        </p:nvCxnSpPr>
        <p:spPr>
          <a:xfrm flipH="1">
            <a:off x="3289510" y="4684494"/>
            <a:ext cx="2276948" cy="513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046178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5580112" y="38517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3046178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580112" y="45718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987824" y="58679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5580112" y="54359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001478" y="50851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3046178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966028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5566458" y="5363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032524" y="4221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298782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566458" y="3779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566458" y="4499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64" idx="1"/>
            <a:endCxn id="60" idx="3"/>
          </p:cNvCxnSpPr>
          <p:nvPr/>
        </p:nvCxnSpPr>
        <p:spPr>
          <a:xfrm flipH="1" flipV="1">
            <a:off x="3334210" y="4405754"/>
            <a:ext cx="2232248" cy="2787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59" idx="1"/>
            <a:endCxn id="60" idx="3"/>
          </p:cNvCxnSpPr>
          <p:nvPr/>
        </p:nvCxnSpPr>
        <p:spPr>
          <a:xfrm flipH="1" flipV="1">
            <a:off x="3334210" y="4405754"/>
            <a:ext cx="2232248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63" idx="1"/>
            <a:endCxn id="61" idx="3"/>
          </p:cNvCxnSpPr>
          <p:nvPr/>
        </p:nvCxnSpPr>
        <p:spPr>
          <a:xfrm flipH="1">
            <a:off x="3289510" y="3964414"/>
            <a:ext cx="2276948" cy="12334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63" idx="1"/>
            <a:endCxn id="58" idx="3"/>
          </p:cNvCxnSpPr>
          <p:nvPr/>
        </p:nvCxnSpPr>
        <p:spPr>
          <a:xfrm flipH="1">
            <a:off x="3267714" y="3964414"/>
            <a:ext cx="2298744" cy="20162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59" idx="1"/>
            <a:endCxn id="56" idx="6"/>
          </p:cNvCxnSpPr>
          <p:nvPr/>
        </p:nvCxnSpPr>
        <p:spPr>
          <a:xfrm flipH="1" flipV="1">
            <a:off x="3289510" y="5229200"/>
            <a:ext cx="2276948" cy="31939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57" idx="3"/>
            <a:endCxn id="59" idx="1"/>
          </p:cNvCxnSpPr>
          <p:nvPr/>
        </p:nvCxnSpPr>
        <p:spPr>
          <a:xfrm>
            <a:off x="3347864" y="3541658"/>
            <a:ext cx="2218594" cy="20069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80928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обходом в ширину, ищутся все циклы. По номерам волны можно понять их четность.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16832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endParaRPr lang="ru-RU" sz="2000" dirty="0" smtClean="0"/>
          </a:p>
          <a:p>
            <a:pPr algn="ctr"/>
            <a:r>
              <a:rPr lang="ru-RU" sz="2000" dirty="0" smtClean="0"/>
              <a:t>Во время обхода в ширину:</a:t>
            </a:r>
          </a:p>
          <a:p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(2,1)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part[s]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smtClean="0"/>
              <a:t>	</a:t>
            </a:r>
            <a:r>
              <a:rPr lang="en-US" sz="1600" b="1" smtClean="0"/>
              <a:t>else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			return ERROR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 color[v]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10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80928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обходом в ширину, ищутся все циклы. По номерам волны можно понять их четность.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10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2,3,4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(2,4)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10" idx="6"/>
            <a:endCxn id="47" idx="1"/>
          </p:cNvCxnSpPr>
          <p:nvPr/>
        </p:nvCxnSpPr>
        <p:spPr>
          <a:xfrm>
            <a:off x="4139952" y="1700808"/>
            <a:ext cx="1282490" cy="4065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4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  <a:endCxn id="49" idx="1"/>
          </p:cNvCxnSpPr>
          <p:nvPr/>
        </p:nvCxnSpPr>
        <p:spPr>
          <a:xfrm>
            <a:off x="3995936" y="1844824"/>
            <a:ext cx="850442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2,3,4,5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(2,5)</a:t>
            </a:r>
            <a:endParaRPr lang="ru-RU" dirty="0"/>
          </a:p>
        </p:txBody>
      </p:sp>
      <p:cxnSp>
        <p:nvCxnSpPr>
          <p:cNvPr id="52" name="Прямая со стрелкой 51"/>
          <p:cNvCxnSpPr>
            <a:stCxn id="10" idx="4"/>
            <a:endCxn id="49" idx="1"/>
          </p:cNvCxnSpPr>
          <p:nvPr/>
        </p:nvCxnSpPr>
        <p:spPr>
          <a:xfrm>
            <a:off x="3995936" y="1844824"/>
            <a:ext cx="850442" cy="155281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5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1898</Words>
  <Application>Microsoft Office PowerPoint</Application>
  <PresentationFormat>Экран (4:3)</PresentationFormat>
  <Paragraphs>713</Paragraphs>
  <Slides>72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75" baseType="lpstr">
      <vt:lpstr>Arial</vt:lpstr>
      <vt:lpstr>Calibri</vt:lpstr>
      <vt:lpstr>Тема Office</vt:lpstr>
      <vt:lpstr>Алгоритмы на графах</vt:lpstr>
      <vt:lpstr>Обход в ширину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 d[u] ⟵ ∞  π[u] ⟵ NIL for (для) каждой u ∈ V[G] do  if color[u] = WHITE then   BFS_Visit(G, u, color, d, π)   BFS_Visit (G, s, color, d, π) color[s] ⟵ GRAY d[s] ⟵ 0 π[s] ⟵ NIL Q ⟵ ∅ В очередь(Q, s) while Q ≠ ∅ do  u ⟵ из очереди(Q)  for (для) каждой v ∈ Adj[u] do   If color[v] = WHITE than    color[v] ⟵ GRAY    d[v] ⟵ d[u]+1    π[v] ⟵ u    В очередь(Q, v)  color[u] ⟵ BLACK</vt:lpstr>
      <vt:lpstr>Задачи при решении которых можно использовать алгоритм основанный на обходе в ширину</vt:lpstr>
      <vt:lpstr>Поиск наименьшего общего предка в дереве BFS (lca)</vt:lpstr>
      <vt:lpstr> LCA (root, u, v) for (для) каждой u ∈ V[G] do  color[u] ⟵ WHITE a ⟵ u while a!= root do  color[a] = BLACK  a ⟵ π[a] color[a] = BLACK a ⟵ v while a! do  a ⟵ π[a] return a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BFS_Visit(G, u, color)  for (для) каждой u ∈ V[G] do  if color[u] = WHITE then   NOT CONNECTED GRAPH  BFS_Visit (G, s, color) color[s] ⟵ BLACK Q ⟵ ∅ В очередь(Q, s) while Q ≠ ∅ do  u ⟵ из очереди(Q)  for (для) каждой v ∈ Adj[u] do   If color[v] = WHITE than    color[v] ⟵ BLACK    В очередь(Q, v)</vt:lpstr>
      <vt:lpstr>Презентация PowerPoint</vt:lpstr>
      <vt:lpstr>BFS (G) for (для) каждой u ∈ V[G] do  color[u] ⟵ WHITE  d[u] ⟵ 0  count ⟵ 0  for (для) каждой u ∈ V[G] do  if color[u] = WHITE then    BFS_Visit(G, u, color, d, count)    count ⟵ count+1  BFS_Visit (G, s, color, d, count) color[s] ⟵ BLACK Q ⟵ ∅ В очередь(Q, s) while Q ≠ ∅ do  u ⟵ из очереди(Q)  for (для) каждой v ∈ Adj[u] do   If color[v] = WHITE than    color[v] ⟵ BLACK    d[v] ⟵ count    В очередь(Q, v)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 d[u] ⟵ 0 for (для) каждой u ∈ V[G] do  if color[u] = WHITE then    BFS_Visit(G, u, color, d)   BFS_Visit (G, s, color, d) color[s] ⟵ BLACK Q ⟵ ∅ В очередь(Q, s) while Q ≠ ∅ do  u ⟵ из очереди(Q)  for (для) каждой v ∈ Adj[u] do   If color[v] = WHITE than    color[v] ⟵ BLACK    d[v] ⟵ d[v]+1    В очередь(Q, v)</vt:lpstr>
      <vt:lpstr>Презентация PowerPoint</vt:lpstr>
      <vt:lpstr>BFS (G, s, t) for (для) каждой u ∈ V[G] do  color[u] ⟵ WHITE  π[u] ⟵ NIL BFS_Visit(G, s, color, π)  PATH⟵ ∅  parent ⟵ t while   π[parent] != NIL  в начало очереди (PATH, (π[parent ], parent))  parent ⟵ π[parent ]  BFS_Visit (G, s, color, π) color[s] ⟵ BLACK Q ⟵ ∅ В очередь(Q, s) while Q ≠ ∅ do  u ⟵ из очереди(Q)  for (для) каждой v ∈ Adj[u] do   If color[v] = WHITE than    color[v] ⟵ BLACK    π[v] ⟵ u    В очередь(Q, v)</vt:lpstr>
      <vt:lpstr>Презентация PowerPoint</vt:lpstr>
      <vt:lpstr>Презентация PowerPoint</vt:lpstr>
      <vt:lpstr>BFS (G) for (для) каждой u ∈ V[G] do  color[u] ⟵ WHITE for (для) каждой u ∈ V[G] do  if color[u] = WHITE then    BFS_Visit(G, u, color)   BFS_Visit (G, s, color) color[s] ⟵ BLACK Q ⟵ ∅ В очередь(Q, s) while Q ≠ ∅ do  u ⟵ из очереди(Q)  for (для) каждой v ∈ Adj[u] do   If color[v] = WHITE than    color[v] ⟵ BLACK    В очередь(Q, v)   else    THERE IS A CYCLE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 part[u] ⟵ 0 time ⟵ 0 for (для) каждой u ∈ V[G] do  if color[u] = WHITE then   BFS_Visit(G, u)   BFS_Visit (G, s) color[s] ⟵ GRAY part[s] ⟵ 1 Q ⟵ ∅ В очередь(Q, s) while Q ≠ ∅ do  u ⟵ из очереди(Q)  for (для) каждой v ∈ Adj[u] do   If color[v] = WHITE than    color[v] ⟵ GRAY    part[v] ⟵ (part[u] +1) mod 2    В очередь(Q, v)   else    return ERROR   color[v] ⟵ BLACK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Oleg</cp:lastModifiedBy>
  <cp:revision>167</cp:revision>
  <dcterms:created xsi:type="dcterms:W3CDTF">2020-02-18T13:52:34Z</dcterms:created>
  <dcterms:modified xsi:type="dcterms:W3CDTF">2022-02-11T14:48:26Z</dcterms:modified>
</cp:coreProperties>
</file>