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8" r:id="rId13"/>
    <p:sldId id="297" r:id="rId14"/>
    <p:sldId id="314" r:id="rId15"/>
    <p:sldId id="303" r:id="rId16"/>
    <p:sldId id="316" r:id="rId17"/>
    <p:sldId id="338" r:id="rId18"/>
    <p:sldId id="319" r:id="rId19"/>
    <p:sldId id="301" r:id="rId20"/>
    <p:sldId id="310" r:id="rId21"/>
    <p:sldId id="321" r:id="rId22"/>
    <p:sldId id="322" r:id="rId23"/>
    <p:sldId id="324" r:id="rId24"/>
    <p:sldId id="339" r:id="rId25"/>
    <p:sldId id="300" r:id="rId26"/>
    <p:sldId id="279" r:id="rId27"/>
    <p:sldId id="280" r:id="rId28"/>
    <p:sldId id="281" r:id="rId29"/>
    <p:sldId id="282" r:id="rId30"/>
    <p:sldId id="289" r:id="rId31"/>
    <p:sldId id="283" r:id="rId32"/>
    <p:sldId id="284" r:id="rId33"/>
    <p:sldId id="285" r:id="rId34"/>
    <p:sldId id="291" r:id="rId35"/>
    <p:sldId id="292" r:id="rId36"/>
    <p:sldId id="286" r:id="rId37"/>
    <p:sldId id="293" r:id="rId38"/>
    <p:sldId id="294" r:id="rId39"/>
    <p:sldId id="295" r:id="rId40"/>
    <p:sldId id="296" r:id="rId41"/>
    <p:sldId id="287" r:id="rId42"/>
    <p:sldId id="298" r:id="rId43"/>
    <p:sldId id="306" r:id="rId44"/>
    <p:sldId id="305" r:id="rId45"/>
    <p:sldId id="309" r:id="rId46"/>
    <p:sldId id="308" r:id="rId47"/>
    <p:sldId id="326" r:id="rId48"/>
    <p:sldId id="312" r:id="rId49"/>
    <p:sldId id="340" r:id="rId50"/>
    <p:sldId id="311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11760" y="47971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∅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d[s] ⟵ 0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π[s] ⟵ NIL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d[v] ⟵ d[u]+1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color[u]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</a:t>
            </a:r>
            <a:r>
              <a:rPr lang="ru-RU" dirty="0" smtClean="0"/>
              <a:t> при решении которых можно использовать алгоритм основанный </a:t>
            </a:r>
            <a:r>
              <a:rPr lang="ru-RU" b="1" dirty="0" smtClean="0"/>
              <a:t>на обходе в ширину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связности.</a:t>
            </a: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Если обход в ширину обошел все вершины за один запуск,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1432" y="3356992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запуска обхода в ширину все пройденные вершины помещаются в отдельное множество соответствующее обходимой компоненте.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связности.</a:t>
            </a: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не ориентированном графе.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не ориентированном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43608" y="4149080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Путь к выбранной вершине, собирается в стек двигаясь от нее по предкам к вершине из которой производился обход.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245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Нужно определить дуга является обратной или перекрестной. Если дуга обратная, то найден контур.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кратчайшим.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5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Определение</a:t>
            </a:r>
            <a:r>
              <a:rPr lang="ru-RU" sz="2000" dirty="0" smtClean="0"/>
              <a:t>: Двудольный граф – это граф все вершины которого можно разделить на два множества, таких что ни какие две вершины, каждого из этих множеств не соединены ребром.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cxnSp>
        <p:nvCxnSpPr>
          <p:cNvPr id="39" name="Прямая со стрелкой 38"/>
          <p:cNvCxnSpPr>
            <a:stCxn id="57" idx="3"/>
            <a:endCxn id="63" idx="1"/>
          </p:cNvCxnSpPr>
          <p:nvPr/>
        </p:nvCxnSpPr>
        <p:spPr>
          <a:xfrm>
            <a:off x="3347864" y="3325634"/>
            <a:ext cx="2218594" cy="4227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3" idx="1"/>
            <a:endCxn id="60" idx="3"/>
          </p:cNvCxnSpPr>
          <p:nvPr/>
        </p:nvCxnSpPr>
        <p:spPr>
          <a:xfrm flipH="1">
            <a:off x="3334210" y="3748390"/>
            <a:ext cx="2232248" cy="4413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57" idx="3"/>
            <a:endCxn id="64" idx="1"/>
          </p:cNvCxnSpPr>
          <p:nvPr/>
        </p:nvCxnSpPr>
        <p:spPr>
          <a:xfrm>
            <a:off x="3347864" y="3325634"/>
            <a:ext cx="2218594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4" idx="1"/>
            <a:endCxn id="58" idx="3"/>
          </p:cNvCxnSpPr>
          <p:nvPr/>
        </p:nvCxnSpPr>
        <p:spPr>
          <a:xfrm flipH="1">
            <a:off x="3267714" y="4468470"/>
            <a:ext cx="2298744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54" idx="6"/>
            <a:endCxn id="59" idx="1"/>
          </p:cNvCxnSpPr>
          <p:nvPr/>
        </p:nvCxnSpPr>
        <p:spPr>
          <a:xfrm flipV="1">
            <a:off x="3275856" y="5332566"/>
            <a:ext cx="2290602" cy="4634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64" idx="1"/>
            <a:endCxn id="61" idx="3"/>
          </p:cNvCxnSpPr>
          <p:nvPr/>
        </p:nvCxnSpPr>
        <p:spPr>
          <a:xfrm flipH="1">
            <a:off x="3289510" y="4468470"/>
            <a:ext cx="2276948" cy="513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046178" y="32129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5580112" y="36357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3046178" y="40770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580112" y="43558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987824" y="56519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558011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001478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3046178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966028" y="5579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556645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032524" y="400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298782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566458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566458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64" idx="1"/>
            <a:endCxn id="60" idx="3"/>
          </p:cNvCxnSpPr>
          <p:nvPr/>
        </p:nvCxnSpPr>
        <p:spPr>
          <a:xfrm flipH="1" flipV="1">
            <a:off x="3334210" y="4189730"/>
            <a:ext cx="2232248" cy="2787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59" idx="1"/>
            <a:endCxn id="60" idx="3"/>
          </p:cNvCxnSpPr>
          <p:nvPr/>
        </p:nvCxnSpPr>
        <p:spPr>
          <a:xfrm flipH="1" flipV="1">
            <a:off x="3334210" y="4189730"/>
            <a:ext cx="2232248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63" idx="1"/>
            <a:endCxn id="61" idx="3"/>
          </p:cNvCxnSpPr>
          <p:nvPr/>
        </p:nvCxnSpPr>
        <p:spPr>
          <a:xfrm flipH="1">
            <a:off x="3289510" y="3748390"/>
            <a:ext cx="2276948" cy="12334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63" idx="1"/>
            <a:endCxn id="58" idx="3"/>
          </p:cNvCxnSpPr>
          <p:nvPr/>
        </p:nvCxnSpPr>
        <p:spPr>
          <a:xfrm flipH="1">
            <a:off x="3267714" y="3748390"/>
            <a:ext cx="2298744" cy="20162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59" idx="1"/>
            <a:endCxn id="56" idx="6"/>
          </p:cNvCxnSpPr>
          <p:nvPr/>
        </p:nvCxnSpPr>
        <p:spPr>
          <a:xfrm flipH="1" flipV="1">
            <a:off x="3289510" y="5013176"/>
            <a:ext cx="2276948" cy="31939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57" idx="3"/>
            <a:endCxn id="59" idx="1"/>
          </p:cNvCxnSpPr>
          <p:nvPr/>
        </p:nvCxnSpPr>
        <p:spPr>
          <a:xfrm>
            <a:off x="3347864" y="3325634"/>
            <a:ext cx="2218594" cy="20069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348880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ищутся все циклы.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420888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ширину (т.е. запускается обход в ширину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part[s]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глубину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39752" y="10527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(3,?)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1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1268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059832" y="40466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(1,16)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/>
          </a:bodyPr>
          <a:lstStyle/>
          <a:p>
            <a:r>
              <a:rPr lang="ru-RU" b="1" i="1" dirty="0" smtClean="0"/>
              <a:t>Дерево обхода в глубину. Классификация дуг. 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256583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/>
              <a:t>Введем понятие времени входа (_</a:t>
            </a:r>
            <a:r>
              <a:rPr lang="en-US" sz="2000" dirty="0" smtClean="0"/>
              <a:t>in</a:t>
            </a:r>
            <a:r>
              <a:rPr lang="ru-RU" sz="2000" dirty="0" smtClean="0"/>
              <a:t>) и выхода</a:t>
            </a:r>
            <a:r>
              <a:rPr lang="en-US" sz="2000" dirty="0" smtClean="0"/>
              <a:t> (_out)</a:t>
            </a:r>
            <a:r>
              <a:rPr lang="ru-RU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Теорема о скобках: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Возможен только один из трех вариантов:</a:t>
            </a:r>
            <a:br>
              <a:rPr lang="ru-RU" sz="2000" dirty="0" smtClean="0"/>
            </a:b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</a:t>
            </a:r>
            <a:r>
              <a:rPr lang="ru-RU" sz="2000" dirty="0" smtClean="0"/>
              <a:t>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</a:t>
            </a:r>
            <a:r>
              <a:rPr lang="en-US" sz="2000" dirty="0" smtClean="0"/>
              <a:t>.</a:t>
            </a:r>
            <a:r>
              <a:rPr lang="ru-RU" sz="2000" dirty="0" smtClean="0"/>
              <a:t>е</a:t>
            </a:r>
            <a:r>
              <a:rPr lang="en-US" sz="2000" dirty="0" smtClean="0"/>
              <a:t>. </a:t>
            </a:r>
            <a:r>
              <a:rPr lang="ru-RU" sz="2000" dirty="0" smtClean="0"/>
              <a:t>невозможны случаи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Доказательство: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Пусть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in</a:t>
            </a:r>
            <a:r>
              <a:rPr lang="ru-RU" sz="2000" dirty="0" smtClean="0"/>
              <a:t> 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in</a:t>
            </a:r>
            <a:r>
              <a:rPr lang="ru-RU" sz="2000" dirty="0" smtClean="0"/>
              <a:t>, значит, если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out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in</a:t>
            </a:r>
            <a:r>
              <a:rPr lang="ru-RU" sz="2000" dirty="0" smtClean="0"/>
              <a:t> – </a:t>
            </a:r>
            <a:r>
              <a:rPr lang="ru-RU" sz="2000" dirty="0" err="1" smtClean="0"/>
              <a:t>чтд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Значит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 </a:t>
            </a:r>
            <a:r>
              <a:rPr lang="ru-RU" sz="2000" dirty="0" smtClean="0"/>
              <a:t>&lt;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out</a:t>
            </a:r>
            <a:r>
              <a:rPr lang="ru-RU" sz="2000" dirty="0" smtClean="0"/>
              <a:t>. Получается, что вершина </a:t>
            </a:r>
            <a:r>
              <a:rPr lang="en-US" sz="2000" dirty="0" smtClean="0"/>
              <a:t>v</a:t>
            </a:r>
            <a:r>
              <a:rPr lang="ru-RU" sz="2000" dirty="0" smtClean="0"/>
              <a:t> была открыта до закрытия вершины </a:t>
            </a:r>
            <a:r>
              <a:rPr lang="en-US" sz="2000" dirty="0" smtClean="0"/>
              <a:t>u</a:t>
            </a:r>
            <a:r>
              <a:rPr lang="ru-RU" sz="2000" dirty="0" smtClean="0"/>
              <a:t>. Следовательно, исходя из последовательности действий алгоритма, вершина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предком вершины </a:t>
            </a:r>
            <a:r>
              <a:rPr lang="en-US" sz="2000" dirty="0" smtClean="0"/>
              <a:t>v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688632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/>
              <a:t>Дуги дерева</a:t>
            </a:r>
            <a:r>
              <a:rPr lang="ru-RU" sz="2000" dirty="0" smtClean="0"/>
              <a:t> – это дуги графа </a:t>
            </a:r>
            <a:r>
              <a:rPr lang="en-US" sz="2000" dirty="0" err="1" smtClean="0"/>
              <a:t>G</a:t>
            </a:r>
            <a:r>
              <a:rPr lang="en-US" sz="2000" baseline="-25000" dirty="0" err="1" smtClean="0"/>
              <a:t>π</a:t>
            </a:r>
            <a:r>
              <a:rPr lang="ru-RU" sz="2000" dirty="0" smtClean="0"/>
              <a:t>. Дуга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 является дугой дерева, если при исследовании этой дуги была открыта </a:t>
            </a:r>
            <a:r>
              <a:rPr lang="en-US" sz="2000" dirty="0" smtClean="0"/>
              <a:t>v</a:t>
            </a:r>
            <a:r>
              <a:rPr lang="ru-RU" sz="2000" dirty="0" smtClean="0"/>
              <a:t> (т.е.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ее непосредственным предком в дереве обхода).</a:t>
            </a:r>
            <a:br>
              <a:rPr lang="ru-RU" sz="2000" dirty="0" smtClean="0"/>
            </a:br>
            <a:r>
              <a:rPr lang="ru-RU" sz="2000" b="1" dirty="0" smtClean="0"/>
              <a:t>Прямые дуги </a:t>
            </a:r>
            <a:r>
              <a:rPr lang="ru-RU" sz="2000" dirty="0" smtClean="0"/>
              <a:t>– это дуги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не являющиеся дугами дерева обхода и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потомком </a:t>
            </a:r>
            <a:r>
              <a:rPr lang="en-US" sz="2000" dirty="0" smtClean="0"/>
              <a:t>v </a:t>
            </a:r>
            <a:r>
              <a:rPr lang="ru-RU" sz="2000" dirty="0" smtClean="0"/>
              <a:t>в дереве обхода.</a:t>
            </a:r>
            <a:br>
              <a:rPr lang="ru-RU" sz="2000" dirty="0" smtClean="0"/>
            </a:br>
            <a:r>
              <a:rPr lang="ru-RU" sz="2000" b="1" dirty="0" smtClean="0"/>
              <a:t>Обратные дуги </a:t>
            </a:r>
            <a:r>
              <a:rPr lang="ru-RU" sz="2000" dirty="0" smtClean="0"/>
              <a:t>– это дуги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предком </a:t>
            </a:r>
            <a:r>
              <a:rPr lang="en-US" sz="2000" dirty="0" smtClean="0"/>
              <a:t>v</a:t>
            </a:r>
            <a:r>
              <a:rPr lang="ru-RU" sz="2000" dirty="0" smtClean="0"/>
              <a:t> в дереве обхода. Дуги-циклы, которые могут встречаться в орграфах, рассматриваются как обратные дуги.</a:t>
            </a:r>
            <a:br>
              <a:rPr lang="ru-RU" sz="2000" dirty="0" smtClean="0"/>
            </a:br>
            <a:r>
              <a:rPr lang="ru-RU" sz="2000" b="1" dirty="0" smtClean="0"/>
              <a:t>Перекрестные дуги </a:t>
            </a:r>
            <a:r>
              <a:rPr lang="ru-RU" sz="2000" dirty="0" smtClean="0"/>
              <a:t>– это дуги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</a:t>
            </a:r>
            <a:br>
              <a:rPr lang="ru-RU" sz="2000" dirty="0" smtClean="0"/>
            </a:br>
            <a:r>
              <a:rPr lang="ru-RU" sz="2000" dirty="0" smtClean="0"/>
              <a:t> </a:t>
            </a:r>
            <a:br>
              <a:rPr lang="ru-RU" sz="2000" dirty="0" smtClean="0"/>
            </a:br>
            <a:r>
              <a:rPr lang="ru-RU" sz="2000" b="1" dirty="0" smtClean="0"/>
              <a:t>Следствие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прямая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,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обратная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поперечная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</a:t>
            </a:r>
            <a:r>
              <a:rPr lang="en-US" sz="2000" b="1" dirty="0" smtClean="0"/>
              <a:t> </a:t>
            </a:r>
            <a:r>
              <a:rPr lang="en-US" sz="2000" dirty="0" err="1" smtClean="0"/>
              <a:t>v_in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endParaRPr lang="ru-RU" sz="2000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Классификация дуг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глубину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вершине, которая не является непосредственным предком, по некоторой дуге </a:t>
            </a:r>
            <a:r>
              <a:rPr lang="en-US" sz="2000" b="1" dirty="0" smtClean="0"/>
              <a:t>e</a:t>
            </a:r>
            <a:r>
              <a:rPr lang="ru-RU" sz="2000" dirty="0" smtClean="0"/>
              <a:t>, то это говорит о найденном цикле</a:t>
            </a:r>
            <a:r>
              <a:rPr lang="en-US" sz="2000" dirty="0" smtClean="0"/>
              <a:t> (</a:t>
            </a:r>
            <a:r>
              <a:rPr lang="ru-RU" sz="2000" dirty="0" smtClean="0"/>
              <a:t>не обязательно контуре).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</a:t>
            </a:r>
            <a:r>
              <a:rPr lang="en-US" sz="2000" b="1" dirty="0" smtClean="0"/>
              <a:t>e</a:t>
            </a:r>
            <a:r>
              <a:rPr lang="ru-RU" sz="2000" dirty="0" smtClean="0"/>
              <a:t> – обратная, то найден контур.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или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902424" cy="6480720"/>
          </a:xfrm>
        </p:spPr>
        <p:txBody>
          <a:bodyPr>
            <a:noAutofit/>
          </a:bodyPr>
          <a:lstStyle/>
          <a:p>
            <a:pPr algn="l"/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 ⟵ ∅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NIL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“acyclic”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!=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π[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/>
              <a:t>DFS</a:t>
            </a:r>
            <a:r>
              <a:rPr lang="ru-RU" sz="1300" dirty="0" smtClean="0"/>
              <a:t>_</a:t>
            </a:r>
            <a:r>
              <a:rPr lang="en-US" sz="1300" dirty="0" smtClean="0"/>
              <a:t>Visit</a:t>
            </a:r>
            <a:r>
              <a:rPr lang="ru-RU" sz="1300" dirty="0" smtClean="0"/>
              <a:t> (</a:t>
            </a:r>
            <a:r>
              <a:rPr lang="en-US" sz="1300" dirty="0" smtClean="0"/>
              <a:t>u</a:t>
            </a:r>
            <a:r>
              <a:rPr lang="ru-RU" sz="1300" dirty="0" smtClean="0"/>
              <a:t>)</a:t>
            </a:r>
            <a:br>
              <a:rPr lang="ru-RU" sz="1300" dirty="0" smtClean="0"/>
            </a:br>
            <a:r>
              <a:rPr lang="en-US" sz="1300" dirty="0" smtClean="0"/>
              <a:t>color[u] ⟵ GRAY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for</a:t>
            </a:r>
            <a:r>
              <a:rPr lang="ru-RU" sz="1300" dirty="0" smtClean="0"/>
              <a:t> (для) каждой </a:t>
            </a:r>
            <a:r>
              <a:rPr lang="ru-RU" sz="1300" dirty="0" err="1" smtClean="0"/>
              <a:t>u</a:t>
            </a:r>
            <a:r>
              <a:rPr lang="ru-RU" sz="1300" dirty="0" smtClean="0"/>
              <a:t> ∈ </a:t>
            </a:r>
            <a:r>
              <a:rPr lang="en-US" sz="1300" dirty="0" err="1" smtClean="0"/>
              <a:t>Adj</a:t>
            </a:r>
            <a:r>
              <a:rPr lang="en-US" sz="1300" dirty="0" smtClean="0"/>
              <a:t>[u] </a:t>
            </a:r>
            <a:r>
              <a:rPr lang="en-US" sz="1300" b="1" dirty="0" smtClean="0"/>
              <a:t>do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</a:t>
            </a:r>
            <a:r>
              <a:rPr lang="en-US" sz="1300" b="1" dirty="0" smtClean="0"/>
              <a:t>if</a:t>
            </a:r>
            <a:r>
              <a:rPr lang="en-US" sz="1300" dirty="0" smtClean="0"/>
              <a:t> color[v] = WHITE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π[v]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If</a:t>
            </a:r>
            <a:r>
              <a:rPr lang="en-US" sz="1300" dirty="0" smtClean="0"/>
              <a:t> </a:t>
            </a:r>
            <a:r>
              <a:rPr lang="en-US" sz="1300" dirty="0" err="1" smtClean="0"/>
              <a:t>DFS_Visit</a:t>
            </a:r>
            <a:r>
              <a:rPr lang="en-US" sz="1300" dirty="0" smtClean="0"/>
              <a:t>(v)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ru-RU" sz="1300" dirty="0" smtClean="0"/>
              <a:t>	</a:t>
            </a:r>
            <a:r>
              <a:rPr lang="en-US" sz="1300" b="1" dirty="0" smtClean="0"/>
              <a:t>else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cycle_start</a:t>
            </a:r>
            <a:r>
              <a:rPr lang="en-US" sz="1300" dirty="0" smtClean="0"/>
              <a:t> ⟵ v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cycle_end</a:t>
            </a:r>
            <a:r>
              <a:rPr lang="en-US" sz="1300" dirty="0" smtClean="0"/>
              <a:t>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color[u] ⟵ BLACK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return</a:t>
            </a:r>
            <a:r>
              <a:rPr lang="en-US" sz="1300" dirty="0" smtClean="0"/>
              <a:t> false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420888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глубину(т.е. запускается обход в глубину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 При этом граф воспринимается как не ориентированный.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part[u] = 0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part[u]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BFS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part[v] = ∞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		</a:t>
            </a:r>
            <a:r>
              <a:rPr lang="en-US" sz="1600" dirty="0" smtClean="0"/>
              <a:t>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!(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(v))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else</a:t>
            </a: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 smtClean="0"/>
              <a:t>		</a:t>
            </a:r>
            <a:r>
              <a:rPr lang="en-US" sz="1600" b="1" dirty="0" smtClean="0"/>
              <a:t> if</a:t>
            </a:r>
            <a:r>
              <a:rPr lang="en-US" sz="1600" dirty="0" smtClean="0"/>
              <a:t> part[v] = part[u] </a:t>
            </a:r>
            <a:r>
              <a:rPr lang="en-US" sz="1600" b="1" dirty="0" smtClean="0"/>
              <a:t>then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ru-RU" sz="1600" smtClean="0"/>
              <a:t>	</a:t>
            </a:r>
            <a:r>
              <a:rPr lang="en-US" sz="1600" b="1" smtClean="0"/>
              <a:t>return</a:t>
            </a:r>
            <a:r>
              <a:rPr lang="en-US" sz="1600" smtClean="0"/>
              <a:t> </a:t>
            </a:r>
            <a:r>
              <a:rPr lang="en-US" sz="1600" dirty="0" smtClean="0"/>
              <a:t>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true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1378</Words>
  <Application>Microsoft Office PowerPoint</Application>
  <PresentationFormat>Экран (4:3)</PresentationFormat>
  <Paragraphs>533</Paragraphs>
  <Slides>50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Тема Office</vt:lpstr>
      <vt:lpstr>Алгоритмы на графах</vt:lpstr>
      <vt:lpstr>Обход в ширину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BFS (G) for (для) каждой u ∈ V[G] do  color[u] ⟵ WHITE  d[u] ⟵ ∞  π[u] ⟵ NIL time ⟵ 0 for (для) каждой u ∈ V[G] do  if color[u] = WHITE then   BFS_Visit(u)   BFS_Visit (G, s) color[s] ⟵ GRAY d[s] ⟵ 0 π[s] ⟵ NIL Q ⟵ ∅ В очередь(Q, s) while Q ≠ ∅ do  u ⟵ из очереди(Q)  for (для) каждой v ∈ Adj[u] do   If color[v] = WHITE than    color[v] ⟵ GRAY    d[v] ⟵ d[u]+1    π[v] ⟵ u    В очередь(Q, v)  color[u] ⟵ BLACK</vt:lpstr>
      <vt:lpstr>Задачи при решении которых можно использовать алгоритм основанный на обходе в ширину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BFS (G) for (для) каждой u ∈ V[G] do  color[u] ⟵ WHITE  part[u] ⟵ 0 time ⟵ 0 for (для) каждой u ∈ V[G] do  if color[u] = WHITE then   BFS_Visit(u)   BFS_Visit (G, s) color[s] ⟵ GRAY part[s] ⟵ 1 Q ⟵ ∅ В очередь(Q, s) while Q ≠ ∅ do  u ⟵ из очереди(Q)  for (для) каждой v ∈ Adj[u] do   If color[v] = WHITE than    color[v] ⟵ BLACK     part[v] ⟵ (part[u] +1) mod 2    В очередь(Q, v)</vt:lpstr>
      <vt:lpstr>Обход в глубину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DFS (G) for (для) каждой u ∈ V[G] do  color[u] ⟵ WHITE  π[u] ⟵ NIL time ⟵ 0 for (для) каждой u ∈ V[G] do  if color[u] = WHITE then   DFS_Visit(u)    DFS_Visit (u) color[u] ⟵ GRAY time ⟵ time +1 in[u] ⟵ time for (для) каждой v ∈ Adj[u] do  if color[v] = WHITE then   π[v] ⟵ u   DFS_Visit(v) color[u] ⟵ BLACK time ⟵time+1 out[u] ⟵ time</vt:lpstr>
      <vt:lpstr>Дерево обхода в глубину. Классификация дуг. </vt:lpstr>
      <vt:lpstr>Введем понятие времени входа (_in) и выхода (_out).  Теорема о скобках: Возможен только один из трех вариантов: u_in &lt; v_in &lt; v_out &lt; u_out v_in &lt; u_in &lt; u_out &lt; v_out u_in &lt; u_out &lt; v_in &lt; v_out т.е. невозможны случаи: u_in &lt; v_in &lt; u_out &lt; v_out v_in &lt; u_in &lt; v_out &lt; u_out  Доказательство: Пусть u_in &lt; v_in, значит, если u_out &lt; v_in – чтд Значит v_start &lt; u_out. Получается, что вершина v была открыта до закрытия вершины u. Следовательно, исходя из последовательности действий алгоритма, вершина u является предком вершины v. </vt:lpstr>
      <vt:lpstr>Дуги дерева – это дуги графа Gπ. Дуга (u, v) является дугой дерева, если при исследовании этой дуги была открыта v (т.е. u является ее непосредственным предком в дереве обхода). Прямые дуги – это дуги (u, v), не являющиеся дугами дерева обхода и соединяющие вершину u с ее потомком v в дереве обхода. Обратные дуги – это дуги (u, v), соединяющие вершину u с ее предком v в дереве обхода. Дуги-циклы, которые могут встречаться в орграфах, рассматриваются как обратные дуги. Перекрестные дуги – это дуги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   Следствие: Дуга (u,v) прямая, если u_in &lt; v_in, v_out &lt; u_out Дуга (u,v) обратная, если v_in &lt; u_in, u_out &lt; v_out Дуга (u,v) поперечная, если u_out &lt; v_in или v_out &lt; u_in</vt:lpstr>
      <vt:lpstr>Слайд 46</vt:lpstr>
      <vt:lpstr>Слайд 47</vt:lpstr>
      <vt:lpstr>DFS (G) for (для) каждой u ∈ V[G] do  color[u] ⟵ WHITE  π[u] ⟵ NIL Q ⟵ ∅ cycle_start ⟵ NIL cycle_end ⟵ NIL for (для) каждой u ∈ V[G] do  if color[u] = WHITE then   DFS_Visit(u) If cycle_start = NIL then  write “acyclic” else  write “cyclic”  в очередь (Q, cycle_start)  while cycle_start != cycle_end do   cycle_start ⟵ π[cycle_start]   в очередь (Q, cycle_start) DFS_Visit (u) color[u] ⟵ GRAY for (для) каждой u ∈ Adj[u] do  if color[v] = WHITE then   π[v] ⟵ u   If DFS_Visit(v) then    return true  else   cycle_start ⟵ v   cycle_end ⟵ u   return true color[u] ⟵ BLACK return false</vt:lpstr>
      <vt:lpstr>Слайд 49</vt:lpstr>
      <vt:lpstr>BFS (G) for (для) каждой u ∈ V[G] do  part[u] ⟵ ∞ for (для) каждой u ∈ V[G] do  if part[u] = 0 then   part[u] ⟵ 1   BFS_Visit(u)     BFS_Visit (u) for (для) каждой v ∈ Adj[u] do  if part[v] = ∞ then   part[v] ⟵ (part[u] +1) mod 2   If !(DFS_Visit(v)) then    return false  else    if part[v] = part[u] then     return false return true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77</cp:revision>
  <dcterms:created xsi:type="dcterms:W3CDTF">2020-02-18T13:52:34Z</dcterms:created>
  <dcterms:modified xsi:type="dcterms:W3CDTF">2020-03-23T20:34:20Z</dcterms:modified>
</cp:coreProperties>
</file>