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302" r:id="rId6"/>
    <p:sldId id="292" r:id="rId7"/>
    <p:sldId id="301" r:id="rId8"/>
    <p:sldId id="305" r:id="rId9"/>
    <p:sldId id="304" r:id="rId10"/>
    <p:sldId id="307" r:id="rId11"/>
    <p:sldId id="306" r:id="rId12"/>
    <p:sldId id="308" r:id="rId13"/>
    <p:sldId id="269" r:id="rId14"/>
    <p:sldId id="303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0" r:id="rId30"/>
    <p:sldId id="266" r:id="rId31"/>
    <p:sldId id="289" r:id="rId32"/>
    <p:sldId id="290" r:id="rId33"/>
    <p:sldId id="288" r:id="rId34"/>
    <p:sldId id="287" r:id="rId35"/>
    <p:sldId id="257" r:id="rId36"/>
    <p:sldId id="261" r:id="rId37"/>
    <p:sldId id="262" r:id="rId38"/>
    <p:sldId id="263" r:id="rId39"/>
    <p:sldId id="321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52" r:id="rId51"/>
    <p:sldId id="35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54" r:id="rId66"/>
    <p:sldId id="355" r:id="rId67"/>
    <p:sldId id="347" r:id="rId68"/>
    <p:sldId id="348" r:id="rId69"/>
    <p:sldId id="314" r:id="rId70"/>
    <p:sldId id="317" r:id="rId71"/>
    <p:sldId id="318" r:id="rId72"/>
    <p:sldId id="313" r:id="rId73"/>
    <p:sldId id="319" r:id="rId74"/>
    <p:sldId id="320" r:id="rId75"/>
    <p:sldId id="356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94" autoAdjust="0"/>
  </p:normalViewPr>
  <p:slideViewPr>
    <p:cSldViewPr>
      <p:cViewPr varScale="1">
        <p:scale>
          <a:sx n="67" d="100"/>
          <a:sy n="6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Идем по входящим дугам, начиная от любой вершины. Когда-нибудь возникнет контур, а если входящих дуг нет, то это источник.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правильная нумерация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</a:p>
          <a:p>
            <a:pPr>
              <a:spcBef>
                <a:spcPct val="0"/>
              </a:spcBef>
            </a:pPr>
            <a:r>
              <a:rPr lang="ru-RU" sz="2000" dirty="0" smtClean="0"/>
              <a:t>Пока не </a:t>
            </a:r>
            <a:r>
              <a:rPr lang="ru-RU" sz="2000" dirty="0" err="1" smtClean="0"/>
              <a:t>перенумеруются</a:t>
            </a:r>
            <a:r>
              <a:rPr lang="ru-RU" sz="2000" dirty="0" smtClean="0"/>
              <a:t> все вершины, повторяются действия:</a:t>
            </a:r>
          </a:p>
          <a:p>
            <a:pPr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Любому источнику присваивается очередной номер (первому – первый).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источник выкидывается из графа вместе со всеми смежными дугами (оставшийся граф тоже бесконтурный).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45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6192688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Topological_sort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(G(V,E))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order[v]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|V|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=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⟵time-1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order[v] ⟵ time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29" idx="3"/>
            <a:endCxn id="30" idx="7"/>
          </p:cNvCxnSpPr>
          <p:nvPr/>
        </p:nvCxnSpPr>
        <p:spPr>
          <a:xfrm flipH="1">
            <a:off x="6775721" y="3521543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0" idx="3"/>
            <a:endCxn id="32" idx="7"/>
          </p:cNvCxnSpPr>
          <p:nvPr/>
        </p:nvCxnSpPr>
        <p:spPr>
          <a:xfrm flipH="1">
            <a:off x="6271665" y="4457647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80312" y="32756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529870" y="42117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025814" y="51479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186054" y="39237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80312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075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stCxn id="29" idx="5"/>
            <a:endCxn id="33" idx="1"/>
          </p:cNvCxnSpPr>
          <p:nvPr/>
        </p:nvCxnSpPr>
        <p:spPr>
          <a:xfrm>
            <a:off x="7626163" y="3521543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7047580" y="233958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50139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487740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4" name="Прямая со стрелкой 43"/>
          <p:cNvCxnSpPr>
            <a:stCxn id="33" idx="5"/>
          </p:cNvCxnSpPr>
          <p:nvPr/>
        </p:nvCxnSpPr>
        <p:spPr>
          <a:xfrm>
            <a:off x="8431905" y="4169615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9" idx="1"/>
          </p:cNvCxnSpPr>
          <p:nvPr/>
        </p:nvCxnSpPr>
        <p:spPr>
          <a:xfrm>
            <a:off x="7184769" y="2636912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673886" y="1052736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6673886" y="112474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 стрелкой 47"/>
          <p:cNvCxnSpPr>
            <a:stCxn id="46" idx="4"/>
            <a:endCxn id="37" idx="0"/>
          </p:cNvCxnSpPr>
          <p:nvPr/>
        </p:nvCxnSpPr>
        <p:spPr>
          <a:xfrm>
            <a:off x="6955091" y="1615146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06123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047580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>
            <a:stCxn id="49" idx="1"/>
            <a:endCxn id="30" idx="5"/>
          </p:cNvCxnSpPr>
          <p:nvPr/>
        </p:nvCxnSpPr>
        <p:spPr>
          <a:xfrm flipH="1" flipV="1">
            <a:off x="6775721" y="4457647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5062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246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7580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7580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89158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8124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4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04758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02100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525062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75954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компонент сильной связности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Делается правильная нумерация (топологическая сортировка).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Граф «транспонируется» и проводится серия поисков в глубину в порядке, определяемом топологической сортировкой.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Каждое дерево поиска определяет набор вершин относящихся к одной компоненте сильной связности.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Строится матрица достижимости.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 матрице достижимости определяются компоненты (</a:t>
            </a:r>
            <a:r>
              <a:rPr lang="ru-RU" sz="2000" b="1" dirty="0" smtClean="0"/>
              <a:t>нужны пояснения</a:t>
            </a:r>
            <a:r>
              <a:rPr lang="ru-RU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21446"/>
            <a:ext cx="7772400" cy="1827634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Фактор-граф по компонентам сильной связности</a:t>
            </a:r>
            <a:r>
              <a:rPr lang="ru-RU" sz="2000" dirty="0" smtClean="0"/>
              <a:t> (конденсация графа) – это граф, вершинами которого являются компоненты сильной связности исходного графа, а дугой соединены </a:t>
            </a:r>
            <a:r>
              <a:rPr lang="en-US" sz="2000" dirty="0" smtClean="0"/>
              <a:t>u</a:t>
            </a:r>
            <a:r>
              <a:rPr lang="ru-RU" sz="2000" dirty="0" smtClean="0"/>
              <a:t> и </a:t>
            </a:r>
            <a:r>
              <a:rPr lang="en-US" sz="2000" dirty="0" smtClean="0"/>
              <a:t>v</a:t>
            </a:r>
            <a:r>
              <a:rPr lang="ru-RU" sz="2000" dirty="0" smtClean="0"/>
              <a:t>, если существует </a:t>
            </a:r>
            <a:r>
              <a:rPr lang="ru-RU" sz="2000" dirty="0" err="1" smtClean="0"/>
              <a:t>u</a:t>
            </a:r>
            <a:r>
              <a:rPr lang="ru-RU" sz="2000" dirty="0" smtClean="0"/>
              <a:t>’∈</a:t>
            </a:r>
            <a:r>
              <a:rPr lang="en-US" sz="2000" dirty="0" smtClean="0"/>
              <a:t>u </a:t>
            </a:r>
            <a:r>
              <a:rPr lang="ru-RU" sz="2000" dirty="0" smtClean="0"/>
              <a:t>и </a:t>
            </a:r>
            <a:r>
              <a:rPr lang="en-US" sz="2000" dirty="0" smtClean="0"/>
              <a:t>v</a:t>
            </a:r>
            <a:r>
              <a:rPr lang="ru-RU" sz="2000" dirty="0" smtClean="0"/>
              <a:t>’∈</a:t>
            </a:r>
            <a:r>
              <a:rPr lang="en-US" sz="2000" dirty="0" smtClean="0"/>
              <a:t>v</a:t>
            </a:r>
            <a:r>
              <a:rPr lang="ru-RU" sz="2000" dirty="0" smtClean="0"/>
              <a:t>, такие что имеется дуга (</a:t>
            </a:r>
            <a:r>
              <a:rPr lang="en-US" sz="2000" dirty="0" smtClean="0"/>
              <a:t>u</a:t>
            </a:r>
            <a:r>
              <a:rPr lang="ru-RU" sz="2000" dirty="0" smtClean="0"/>
              <a:t>’, </a:t>
            </a:r>
            <a:r>
              <a:rPr lang="en-US" sz="2000" dirty="0" smtClean="0"/>
              <a:t>v</a:t>
            </a:r>
            <a:r>
              <a:rPr lang="ru-RU" sz="2000" dirty="0" smtClean="0"/>
              <a:t>’) исходного графа.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38" name="Shape 137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3" name="Shape 93"/>
          <p:cNvCxnSpPr>
            <a:stCxn id="140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40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 стрелкой 146"/>
          <p:cNvCxnSpPr>
            <a:endCxn id="14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endCxn id="14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Правильная </a:t>
            </a:r>
            <a:r>
              <a:rPr lang="ru-RU" smtClean="0"/>
              <a:t>нумерация или </a:t>
            </a:r>
            <a:r>
              <a:rPr lang="ru-RU" dirty="0" smtClean="0"/>
              <a:t>топологическая сортировка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7" name="Shape 3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endCxn id="4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4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1" name="Shape 40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>
            <a:endCxn id="5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5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44" name="Shape 4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endCxn id="5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47" name="Shape 4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endCxn id="6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Shape 5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60" name="Shape 5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>
            <a:endCxn id="7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7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80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80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Правильная нумерация</a:t>
            </a:r>
            <a:r>
              <a:rPr lang="ru-RU" sz="2000" dirty="0" smtClean="0"/>
              <a:t> (топологическая сортировка) – это нумерация вершин графа, такая что в графе, при такой нумерации, нет дуг идущих от вершины с большим номером к вершине с меньшим номером.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35597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 стрелкой 79"/>
          <p:cNvCxnSpPr>
            <a:endCxn id="7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74" name="Shape 7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1" name="Shape 93"/>
          <p:cNvCxnSpPr>
            <a:stCxn id="77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7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endCxn id="84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84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 правильной нумерации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51" idx="3"/>
            <a:endCxn id="52" idx="7"/>
          </p:cNvCxnSpPr>
          <p:nvPr/>
        </p:nvCxnSpPr>
        <p:spPr>
          <a:xfrm flipH="1">
            <a:off x="3823393" y="444835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52" idx="3"/>
            <a:endCxn id="53" idx="7"/>
          </p:cNvCxnSpPr>
          <p:nvPr/>
        </p:nvCxnSpPr>
        <p:spPr>
          <a:xfrm flipH="1">
            <a:off x="3319337" y="538445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42025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577542" y="51386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3073486" y="60747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233726" y="48505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4427984" y="413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059832" y="6002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1" idx="5"/>
            <a:endCxn id="54" idx="1"/>
          </p:cNvCxnSpPr>
          <p:nvPr/>
        </p:nvCxnSpPr>
        <p:spPr>
          <a:xfrm>
            <a:off x="4673835" y="444835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95252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54906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553541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</p:cNvCxnSpPr>
          <p:nvPr/>
        </p:nvCxnSpPr>
        <p:spPr>
          <a:xfrm>
            <a:off x="5479577" y="5096427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51" idx="1"/>
          </p:cNvCxnSpPr>
          <p:nvPr/>
        </p:nvCxnSpPr>
        <p:spPr>
          <a:xfrm>
            <a:off x="4232441" y="356372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21558" y="1979548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721558" y="205155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4"/>
            <a:endCxn id="58" idx="0"/>
          </p:cNvCxnSpPr>
          <p:nvPr/>
        </p:nvCxnSpPr>
        <p:spPr>
          <a:xfrm>
            <a:off x="4002763" y="254195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10890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095252" y="6011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66" idx="1"/>
            <a:endCxn id="52" idx="5"/>
          </p:cNvCxnSpPr>
          <p:nvPr/>
        </p:nvCxnSpPr>
        <p:spPr>
          <a:xfrm flipH="1" flipV="1">
            <a:off x="3823393" y="538445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2734" y="506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5228918" y="4787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095252" y="3203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095252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436830" y="3914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28918" y="456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53541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09525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068678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572734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807220" y="161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79" name="Shape 78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4" name="Shape 93"/>
          <p:cNvCxnSpPr>
            <a:stCxn id="81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endCxn id="8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8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 стрелкой 101"/>
          <p:cNvCxnSpPr>
            <a:endCxn id="9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932040" y="836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Каждой вершине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присваивается значение некоторого параметра (</a:t>
            </a:r>
            <a:r>
              <a:rPr lang="en-US" sz="2000" dirty="0" smtClean="0"/>
              <a:t>flag[u])</a:t>
            </a:r>
            <a:r>
              <a:rPr lang="ru-RU" sz="2000" dirty="0" smtClean="0"/>
              <a:t>, равное минимальному из времен входа (обходом в глубину) в вершины в которые можно попасть из поддерева корнем которого является вершина </a:t>
            </a:r>
            <a:r>
              <a:rPr lang="en-US" sz="2000" b="1" dirty="0" smtClean="0"/>
              <a:t>u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мостов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Источник</a:t>
            </a:r>
            <a:r>
              <a:rPr lang="ru-RU" sz="2000" dirty="0" smtClean="0"/>
              <a:t> – это вершина в которую нет </a:t>
            </a:r>
            <a:r>
              <a:rPr lang="ru-RU" sz="2000" b="1" dirty="0" smtClean="0"/>
              <a:t>входящих</a:t>
            </a:r>
            <a:r>
              <a:rPr lang="ru-RU" sz="2000" dirty="0" smtClean="0"/>
              <a:t> дуг.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8" idx="3"/>
            <a:endCxn id="9" idx="7"/>
          </p:cNvCxnSpPr>
          <p:nvPr/>
        </p:nvCxnSpPr>
        <p:spPr>
          <a:xfrm flipH="1">
            <a:off x="6618051" y="4097607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9" idx="3"/>
            <a:endCxn id="10" idx="7"/>
          </p:cNvCxnSpPr>
          <p:nvPr/>
        </p:nvCxnSpPr>
        <p:spPr>
          <a:xfrm flipH="1">
            <a:off x="6113995" y="5033711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722264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372200" y="47878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68144" y="57239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028384" y="44998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8" idx="5"/>
            <a:endCxn id="11" idx="1"/>
          </p:cNvCxnSpPr>
          <p:nvPr/>
        </p:nvCxnSpPr>
        <p:spPr>
          <a:xfrm>
            <a:off x="7468493" y="4097607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889910" y="29156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34372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1" idx="4"/>
          </p:cNvCxnSpPr>
          <p:nvPr/>
        </p:nvCxnSpPr>
        <p:spPr>
          <a:xfrm>
            <a:off x="8172400" y="4787860"/>
            <a:ext cx="301686" cy="93610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1"/>
          </p:cNvCxnSpPr>
          <p:nvPr/>
        </p:nvCxnSpPr>
        <p:spPr>
          <a:xfrm>
            <a:off x="7027099" y="3212976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16216" y="1628800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4"/>
            <a:endCxn id="15" idx="0"/>
          </p:cNvCxnSpPr>
          <p:nvPr/>
        </p:nvCxnSpPr>
        <p:spPr>
          <a:xfrm>
            <a:off x="6797421" y="2191210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90356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3" idx="1"/>
            <a:endCxn id="9" idx="5"/>
          </p:cNvCxnSpPr>
          <p:nvPr/>
        </p:nvCxnSpPr>
        <p:spPr>
          <a:xfrm flipH="1" flipV="1">
            <a:off x="6618051" y="5033711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911676" y="1638092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0" idx="4"/>
            <a:endCxn id="11" idx="0"/>
          </p:cNvCxnSpPr>
          <p:nvPr/>
        </p:nvCxnSpPr>
        <p:spPr>
          <a:xfrm flipH="1">
            <a:off x="8172400" y="2200502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Обход в глубину</a:t>
            </a:r>
            <a:endParaRPr lang="ru-RU" sz="28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out[u] ⟵ time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flag[u] = in[u]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(from, u) - 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мост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806767" y="408831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8" idx="3"/>
          </p:cNvCxnSpPr>
          <p:nvPr/>
        </p:nvCxnSpPr>
        <p:spPr>
          <a:xfrm flipH="1">
            <a:off x="6302711" y="502441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411358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60916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217100" y="44905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5"/>
            <a:endCxn id="10" idx="1"/>
          </p:cNvCxnSpPr>
          <p:nvPr/>
        </p:nvCxnSpPr>
        <p:spPr>
          <a:xfrm>
            <a:off x="7657209" y="408831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078626" y="29063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0" idx="4"/>
            <a:endCxn id="38" idx="0"/>
          </p:cNvCxnSpPr>
          <p:nvPr/>
        </p:nvCxnSpPr>
        <p:spPr>
          <a:xfrm>
            <a:off x="8361116" y="4778568"/>
            <a:ext cx="20481" cy="8826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1"/>
          </p:cNvCxnSpPr>
          <p:nvPr/>
        </p:nvCxnSpPr>
        <p:spPr>
          <a:xfrm>
            <a:off x="7215815" y="320368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2" idx="0"/>
          </p:cNvCxnSpPr>
          <p:nvPr/>
        </p:nvCxnSpPr>
        <p:spPr>
          <a:xfrm>
            <a:off x="6986137" y="218191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5"/>
          </p:cNvCxnSpPr>
          <p:nvPr/>
        </p:nvCxnSpPr>
        <p:spPr>
          <a:xfrm flipH="1" flipV="1">
            <a:off x="6806767" y="502441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 flipH="1">
            <a:off x="8361116" y="2191210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940152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80424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24440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948264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100392" y="5661248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Сток</a:t>
            </a:r>
            <a:r>
              <a:rPr lang="ru-RU" sz="2000" dirty="0" smtClean="0"/>
              <a:t> – это вершина из которой нет </a:t>
            </a:r>
            <a:r>
              <a:rPr lang="ru-RU" sz="2000" b="1" dirty="0" smtClean="0"/>
              <a:t>исходящих</a:t>
            </a:r>
            <a:r>
              <a:rPr lang="ru-RU" sz="2000" dirty="0" smtClean="0"/>
              <a:t>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источник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1270</Words>
  <Application>Microsoft Office PowerPoint</Application>
  <PresentationFormat>Экран (4:3)</PresentationFormat>
  <Paragraphs>930</Paragraphs>
  <Slides>75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6" baseType="lpstr">
      <vt:lpstr>Тема Office</vt:lpstr>
      <vt:lpstr>Алгоритмы на графах</vt:lpstr>
      <vt:lpstr>Поиск наименьшего общего предка в дереве (lca)</vt:lpstr>
      <vt:lpstr> LCA (root, u, v) for (для) каждой u ∈ V[G] do  color[u] ⟵ WHITE a ⟵ u while a!= root do  color[a] = BLACK  a ⟵ π[a] color[a] = BLACK a ⟵ v while a! do  a ⟵ π[a] return a</vt:lpstr>
      <vt:lpstr>Правильная нумерация или топологическая сортировка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 Topological_sort (G(V,E)) for (для) каждой u ∈ V[G] do  color[u] ⟵ WHITE  order[v] ⟵ 0 time ⟵ |V| for (для) каждой u ∈ V[G] do  if color[u] = WHITE then   DFS_Visit(u)   DFS_Visit (u) color[u] ⟵ BLACK for (для) каждой v ∈ Adj[u] do  if color[v] = WHITE then   DFS_Visit(v) time ⟵time-1 order[v] ⟵ time</vt:lpstr>
      <vt:lpstr>Поиск компонент сильной связности</vt:lpstr>
      <vt:lpstr>Слайд 31</vt:lpstr>
      <vt:lpstr>Слайд 32</vt:lpstr>
      <vt:lpstr>Фактор-граф по компонентам сильной связности (конденсация графа) – это граф, вершинами которого являются компоненты сильной связности исходного графа, а дугой соединены u и v, если существует u’∈u и v’∈v, такие что имеется дуга (u’, v’) исходного графа.</vt:lpstr>
      <vt:lpstr>Поиск мостов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DFS (G) for (для) каждой u ∈ V[G] do  color[u] ⟵ WHITE  π[u] ⟵ NIL   time ⟵ 0 for (для) каждой u ∈ V[G] do  if color[u] = WHITE then   DFS_Visit(u) DFS_Visit (u) color[u] ⟵ GRAY time ⟵ time +1 in[u] ⟵ time  for (для) каждой v ∈ Adj[u] do  if color[v] = WHITE then   DFS_Visit(v)   π[v] ⟵ u   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 flag[u] ⟵ 0 time ⟵ 0 for (для) каждой u ∈ V[G] do  if color[u] = WHITE then   DFS_Visit(u) DFS_Visit (u) color[u] ⟵ GRAY time ⟵ time +1 in[u] ⟵ time flag[u] ⟵ in[u] for (для) каждой v ∈ Adj[u] do  if color[v] = WHITE then   DFS_Visit(v)    flag[v] ⟵ min(flag[u], flag[v])   else    flag[u] ⟵ min(flag[u], in[v]) color[u] ⟵ BLACK  </vt:lpstr>
      <vt:lpstr>DFS (G) for (для) каждой u ∈ V[G] do  color[u] ⟵ WHITE   flag[u] ⟵ 0 time ⟵ 0 for (для) каждой u ∈ V[G] do  if color[u] = WHITE then   DFS_Visit(u) DFS_Visit (u) color[u] ⟵ BLACK time ⟵ time +1 in[u] ⟵ time flag[u] ⟵ in[u] for (для) каждой v ∈ Adj[u] do  if color[v] = WHITE then   DFS_Visit(v)    flag[v] ⟵ min(flag[u], flag[v])   else    flag[u] ⟵ min(flag[u], in[v])   </vt:lpstr>
      <vt:lpstr>DFS (G) for (для) каждой u ∈ V[G] do  color[u] ⟵ WHITE   flag[u] ⟵ 0 time ⟵ 0 for (для) каждой u ∈ V[G] do  if color[u] = WHITE then   DFS_Visit(u, u) DFS_Visit (u, from) color[u] ⟵ BLACK time ⟵ time +1 in[u] ⟵ time flag[u] ⟵ in[u] for (для) каждой v ∈ Adj[u] do  if color[v] = WHITE then   DFS_Visit(v, u)    flag[v] ⟵ min(flag[u], flag[v])   else    flag[u] ⟵ min(flag[u], in[v]) if flag[u] = in[u] then  (from, u) - мост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37</cp:revision>
  <dcterms:created xsi:type="dcterms:W3CDTF">2020-02-18T13:52:34Z</dcterms:created>
  <dcterms:modified xsi:type="dcterms:W3CDTF">2020-03-23T18:41:59Z</dcterms:modified>
</cp:coreProperties>
</file>