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340" r:id="rId4"/>
    <p:sldId id="341" r:id="rId5"/>
    <p:sldId id="257" r:id="rId6"/>
    <p:sldId id="342" r:id="rId7"/>
    <p:sldId id="258" r:id="rId8"/>
    <p:sldId id="260" r:id="rId9"/>
    <p:sldId id="343" r:id="rId10"/>
    <p:sldId id="344" r:id="rId11"/>
    <p:sldId id="345" r:id="rId12"/>
    <p:sldId id="346" r:id="rId13"/>
    <p:sldId id="265" r:id="rId14"/>
    <p:sldId id="266" r:id="rId15"/>
    <p:sldId id="273" r:id="rId16"/>
    <p:sldId id="272" r:id="rId17"/>
    <p:sldId id="267" r:id="rId18"/>
    <p:sldId id="268" r:id="rId19"/>
    <p:sldId id="269" r:id="rId20"/>
    <p:sldId id="270" r:id="rId21"/>
    <p:sldId id="274" r:id="rId22"/>
    <p:sldId id="275" r:id="rId23"/>
    <p:sldId id="276" r:id="rId24"/>
    <p:sldId id="277" r:id="rId25"/>
    <p:sldId id="325" r:id="rId26"/>
    <p:sldId id="329" r:id="rId27"/>
    <p:sldId id="330" r:id="rId28"/>
    <p:sldId id="328" r:id="rId29"/>
    <p:sldId id="327" r:id="rId30"/>
    <p:sldId id="336" r:id="rId31"/>
    <p:sldId id="331" r:id="rId32"/>
    <p:sldId id="339" r:id="rId33"/>
    <p:sldId id="333" r:id="rId34"/>
    <p:sldId id="334" r:id="rId35"/>
    <p:sldId id="335" r:id="rId36"/>
    <p:sldId id="332" r:id="rId37"/>
    <p:sldId id="293" r:id="rId38"/>
    <p:sldId id="283" r:id="rId39"/>
    <p:sldId id="289" r:id="rId40"/>
    <p:sldId id="284" r:id="rId41"/>
    <p:sldId id="286" r:id="rId42"/>
    <p:sldId id="290" r:id="rId43"/>
    <p:sldId id="288" r:id="rId44"/>
    <p:sldId id="278" r:id="rId45"/>
    <p:sldId id="282" r:id="rId46"/>
    <p:sldId id="291" r:id="rId47"/>
    <p:sldId id="292" r:id="rId48"/>
    <p:sldId id="279" r:id="rId49"/>
    <p:sldId id="295" r:id="rId50"/>
    <p:sldId id="296" r:id="rId51"/>
    <p:sldId id="297" r:id="rId52"/>
    <p:sldId id="299" r:id="rId53"/>
    <p:sldId id="298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10" r:id="rId64"/>
    <p:sldId id="294" r:id="rId65"/>
    <p:sldId id="309" r:id="rId66"/>
    <p:sldId id="315" r:id="rId67"/>
    <p:sldId id="319" r:id="rId68"/>
    <p:sldId id="316" r:id="rId69"/>
    <p:sldId id="317" r:id="rId70"/>
    <p:sldId id="314" r:id="rId71"/>
    <p:sldId id="312" r:id="rId72"/>
    <p:sldId id="313" r:id="rId73"/>
    <p:sldId id="318" r:id="rId74"/>
    <p:sldId id="311" r:id="rId75"/>
    <p:sldId id="320" r:id="rId76"/>
    <p:sldId id="321" r:id="rId77"/>
    <p:sldId id="322" r:id="rId78"/>
    <p:sldId id="323" r:id="rId79"/>
    <p:sldId id="337" r:id="rId80"/>
    <p:sldId id="338" r:id="rId81"/>
    <p:sldId id="347" r:id="rId8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 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(a[k][j]&lt;INFINITY) 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+=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];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пропускные способности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 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= 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вероятности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 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50" name="Таблица 49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1916832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0+1</a:t>
            </a:r>
            <a:r>
              <a:rPr lang="en-US" sz="1200" dirty="0" smtClean="0"/>
              <a:t>=1&lt;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0152" y="1268760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2=2&lt;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4653136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4=4&lt;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6" name="Прямая со стрелкой 55"/>
          <p:cNvCxnSpPr>
            <a:endCxn id="41" idx="1"/>
          </p:cNvCxnSpPr>
          <p:nvPr/>
        </p:nvCxnSpPr>
        <p:spPr>
          <a:xfrm>
            <a:off x="2220544" y="2132856"/>
            <a:ext cx="911296" cy="28251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2" idx="3"/>
          </p:cNvCxnSpPr>
          <p:nvPr/>
        </p:nvCxnSpPr>
        <p:spPr>
          <a:xfrm flipH="1">
            <a:off x="5076056" y="1484784"/>
            <a:ext cx="1320952" cy="64255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43" idx="3"/>
          </p:cNvCxnSpPr>
          <p:nvPr/>
        </p:nvCxnSpPr>
        <p:spPr>
          <a:xfrm flipH="1" flipV="1">
            <a:off x="5508104" y="4143564"/>
            <a:ext cx="1008112" cy="581580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11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47664" y="3429000"/>
            <a:ext cx="9361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+1</a:t>
            </a:r>
            <a:r>
              <a:rPr lang="en-US" sz="1200" dirty="0" smtClean="0"/>
              <a:t>0=11&lt;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8" name="Прямая со стрелкой 57"/>
          <p:cNvCxnSpPr>
            <a:endCxn id="48" idx="1"/>
          </p:cNvCxnSpPr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6032321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</a:t>
            </a:r>
            <a:r>
              <a:rPr lang="en-US" sz="1200" dirty="0" smtClean="0"/>
              <a:t>5=6&lt;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61" name="Прямая со стрелкой 60"/>
          <p:cNvCxnSpPr>
            <a:endCxn id="49" idx="3"/>
          </p:cNvCxnSpPr>
          <p:nvPr/>
        </p:nvCxnSpPr>
        <p:spPr>
          <a:xfrm flipH="1" flipV="1">
            <a:off x="4139952" y="5303322"/>
            <a:ext cx="1080120" cy="789974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3440033"/>
            <a:ext cx="86409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ru-RU" sz="1200" dirty="0" smtClean="0"/>
              <a:t>+</a:t>
            </a:r>
            <a:r>
              <a:rPr lang="en-US" sz="1200" dirty="0" smtClean="0"/>
              <a:t>3=5&lt;</a:t>
            </a:r>
            <a:r>
              <a:rPr lang="en-US" sz="1200" dirty="0" smtClean="0">
                <a:ea typeface="Calibri"/>
                <a:cs typeface="Times New Roman"/>
              </a:rPr>
              <a:t>11</a:t>
            </a:r>
            <a:endParaRPr lang="ru-RU" sz="12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k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j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	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min(d[</a:t>
            </a:r>
            <a:r>
              <a:rPr lang="en-US" sz="2000" dirty="0" err="1" smtClean="0"/>
              <a:t>i</a:t>
            </a:r>
            <a:r>
              <a:rPr lang="en-US" sz="2000" dirty="0" smtClean="0"/>
              <a:t>][j], d[</a:t>
            </a:r>
            <a:r>
              <a:rPr lang="en-US" sz="2000" dirty="0" err="1" smtClean="0"/>
              <a:t>i</a:t>
            </a:r>
            <a:r>
              <a:rPr lang="en-US" sz="2000" dirty="0" smtClean="0"/>
              <a:t>][k] + d[k][j])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Флойда</a:t>
            </a:r>
            <a:r>
              <a:rPr lang="ru-RU" sz="2000" dirty="0" smtClean="0"/>
              <a:t>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находится число равное длине кратчайшего пути из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j </a:t>
            </a:r>
            <a:r>
              <a:rPr lang="ru-RU" sz="2000" dirty="0" smtClean="0"/>
              <a:t>через вершины с номерами не большими </a:t>
            </a:r>
            <a:r>
              <a:rPr lang="en-US" sz="2000" dirty="0" smtClean="0"/>
              <a:t>K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8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Не проходит через </a:t>
            </a:r>
            <a:r>
              <a:rPr lang="en-US" sz="2000" dirty="0" smtClean="0"/>
              <a:t>K+1</a:t>
            </a:r>
            <a:r>
              <a:rPr lang="ru-RU" sz="20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Проходит через </a:t>
            </a:r>
            <a:r>
              <a:rPr lang="en-US" sz="2000" dirty="0" smtClean="0"/>
              <a:t>K+1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Этот путь содержит </a:t>
            </a:r>
            <a:r>
              <a:rPr lang="en-US" sz="2000" dirty="0" smtClean="0"/>
              <a:t>K+1 </a:t>
            </a:r>
            <a:r>
              <a:rPr lang="ru-RU" sz="2000" dirty="0" smtClean="0"/>
              <a:t>только один раз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(иначе цикл)</a:t>
            </a:r>
            <a:r>
              <a:rPr lang="ru-RU" sz="2000" dirty="0" smtClean="0"/>
              <a:t>. 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][K+1] </a:t>
            </a:r>
            <a:r>
              <a:rPr lang="ru-RU" sz="2000" dirty="0" smtClean="0"/>
              <a:t>и</a:t>
            </a:r>
            <a:r>
              <a:rPr lang="en-US" sz="2000" dirty="0" smtClean="0"/>
              <a:t> d[K+1][j] </a:t>
            </a:r>
            <a:r>
              <a:rPr lang="ru-RU" sz="2000" dirty="0" smtClean="0"/>
              <a:t>минимальны после этапа </a:t>
            </a:r>
            <a:r>
              <a:rPr lang="en-US" sz="2000" dirty="0" smtClean="0"/>
              <a:t>K.</a:t>
            </a:r>
            <a:r>
              <a:rPr lang="ru-RU" sz="2000" dirty="0" smtClean="0"/>
              <a:t> Значит на этапе </a:t>
            </a:r>
            <a:r>
              <a:rPr lang="en-US" sz="2000" dirty="0" smtClean="0"/>
              <a:t>K</a:t>
            </a:r>
            <a:r>
              <a:rPr lang="ru-RU" sz="2000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их сумма была помещена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Часть кратчайшего пути тоже является кратчайшим путем.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43609" y="1796623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пусть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  <a:r>
              <a:rPr lang="ru-RU" dirty="0" smtClean="0"/>
              <a:t> и путь из </a:t>
            </a:r>
            <a:r>
              <a:rPr lang="en-US" b="1" dirty="0" smtClean="0"/>
              <a:t>K+1</a:t>
            </a:r>
            <a:r>
              <a:rPr lang="ru-RU" dirty="0" smtClean="0"/>
              <a:t> в </a:t>
            </a:r>
            <a:r>
              <a:rPr lang="en-US" b="1" dirty="0" smtClean="0"/>
              <a:t>j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Номера всех вершин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, значит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dirty="0" smtClean="0"/>
              <a:t>, а значит это же значение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/>
              <a:t>7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кратчайших путей является деревом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не связного графа лесом)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106" name="Таблица 105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|V|-1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3648" y="1268761"/>
            <a:ext cx="6192688" cy="417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while</a:t>
            </a:r>
            <a:r>
              <a:rPr lang="en-US" sz="2000" dirty="0" smtClean="0"/>
              <a:t> true </a:t>
            </a:r>
            <a:r>
              <a:rPr lang="en-US" sz="2000" b="1" dirty="0" smtClean="0"/>
              <a:t>do</a:t>
            </a:r>
          </a:p>
          <a:p>
            <a:pPr lvl="1"/>
            <a:r>
              <a:rPr lang="en-US" sz="2000" dirty="0" smtClean="0"/>
              <a:t>end = true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d[v] &gt;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	     d[v] =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     p[v] = u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массив предков – дерево путей)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/>
              <a:t>	     end = false</a:t>
            </a:r>
          </a:p>
          <a:p>
            <a:endParaRPr lang="ru-RU" sz="2000" dirty="0" smtClean="0"/>
          </a:p>
          <a:p>
            <a:pPr lvl="1"/>
            <a:r>
              <a:rPr lang="en-US" sz="2000" b="1" dirty="0" smtClean="0"/>
              <a:t>If</a:t>
            </a:r>
            <a:r>
              <a:rPr lang="en-US" sz="2000" dirty="0" smtClean="0"/>
              <a:t> end </a:t>
            </a:r>
            <a:r>
              <a:rPr lang="en-US" sz="2000" b="1" dirty="0" smtClean="0"/>
              <a:t>then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sz="2000" dirty="0" smtClean="0"/>
              <a:t>	break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 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находится число равное длине кратчайшего пути из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содержащего не более чем </a:t>
            </a:r>
            <a:r>
              <a:rPr lang="en-US" sz="2000" b="1" dirty="0" smtClean="0"/>
              <a:t>K</a:t>
            </a:r>
            <a:r>
              <a:rPr lang="ru-RU" sz="2000" b="1" dirty="0" smtClean="0"/>
              <a:t>-1</a:t>
            </a:r>
            <a:r>
              <a:rPr lang="ru-RU" sz="2000" dirty="0" smtClean="0"/>
              <a:t> ребро.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Лемма:</a:t>
            </a:r>
          </a:p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Белмана-Форда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находится число равное длине кратчайшего пути из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-1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ребро.</a:t>
            </a:r>
          </a:p>
          <a:p>
            <a:pPr lvl="0">
              <a:spcBef>
                <a:spcPct val="0"/>
              </a:spcBef>
            </a:pP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ребер)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en-US" sz="2000" b="1" dirty="0" smtClean="0"/>
              <a:t>u</a:t>
            </a:r>
            <a:r>
              <a:rPr lang="en-US" sz="2000" dirty="0" smtClean="0"/>
              <a:t> – </a:t>
            </a:r>
            <a:r>
              <a:rPr lang="ru-RU" sz="2000" dirty="0" smtClean="0"/>
              <a:t>предпоследнюю вершину этого пути. Из предположения индукции </a:t>
            </a:r>
            <a:r>
              <a:rPr lang="en-US" sz="2000" b="1" dirty="0" smtClean="0"/>
              <a:t>d[u]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 после этапа </a:t>
            </a:r>
            <a:r>
              <a:rPr lang="en-US" sz="2000" b="1" dirty="0" smtClean="0"/>
              <a:t>K</a:t>
            </a:r>
            <a:r>
              <a:rPr lang="en-US" sz="2000" dirty="0" smtClean="0"/>
              <a:t>.</a:t>
            </a:r>
            <a:r>
              <a:rPr lang="ru-RU" sz="2000" dirty="0" smtClean="0"/>
              <a:t> Значит на этапе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была помещена величина </a:t>
            </a:r>
            <a:r>
              <a:rPr lang="en-US" sz="2000" b="1" dirty="0" smtClean="0"/>
              <a:t>d[u]</a:t>
            </a:r>
            <a:r>
              <a:rPr lang="ru-RU" sz="2000" b="1" dirty="0" smtClean="0"/>
              <a:t> + вес ребра (</a:t>
            </a:r>
            <a:r>
              <a:rPr lang="en-US" sz="2000" b="1" dirty="0" err="1" smtClean="0"/>
              <a:t>u,v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Улучшения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на очередной итерации не произошло </a:t>
            </a:r>
            <a:r>
              <a:rPr lang="ru-RU" sz="2000" b="1" dirty="0" smtClean="0"/>
              <a:t>ни одной успешной релаксации</a:t>
            </a:r>
            <a:r>
              <a:rPr lang="ru-RU" sz="2000" dirty="0" smtClean="0"/>
              <a:t>, то алгоритм завершает работу.</a:t>
            </a:r>
          </a:p>
          <a:p>
            <a:pPr marL="457200" indent="-457200"/>
            <a:endParaRPr lang="ru-RU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 очередной итерации рассматриваются не все рёбра, а </a:t>
            </a:r>
            <a:r>
              <a:rPr lang="ru-RU" sz="2000" b="1" dirty="0" smtClean="0"/>
              <a:t>только выходящие из вершин</a:t>
            </a:r>
            <a:r>
              <a:rPr lang="ru-RU" sz="2000" dirty="0" smtClean="0"/>
              <a:t>, для которых на прошлой итерации была выполнена </a:t>
            </a:r>
            <a:r>
              <a:rPr lang="ru-RU" sz="2000" b="1" dirty="0" smtClean="0"/>
              <a:t>успешная релаксация </a:t>
            </a:r>
            <a:r>
              <a:rPr lang="ru-RU" sz="2000" dirty="0" smtClean="0"/>
              <a:t>(на первой итерации – только рёбра, выходящие из источника).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(если граф не взвешен, то это количество дуг в пути).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68249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Бесконтурные</a:t>
            </a:r>
            <a:r>
              <a:rPr lang="ru-RU" dirty="0" smtClean="0"/>
              <a:t> графы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Джонсона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1-2+3=2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1+2+3=6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 = 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)+min(Weight(e))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-2+3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1+3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2+3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4+1+6=11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4+5+6=15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51" idx="2"/>
            <a:endCxn id="49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3"/>
            <a:endCxn id="49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18" idx="2"/>
            <a:endCxn id="52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7-6+7=8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16962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21178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7-6+7+</a:t>
            </a:r>
            <a:r>
              <a:rPr lang="ru-RU" dirty="0" smtClean="0">
                <a:solidFill>
                  <a:srgbClr val="FF0000"/>
                </a:solidFill>
              </a:rPr>
              <a:t>7*3</a:t>
            </a:r>
            <a:r>
              <a:rPr lang="ru-RU" dirty="0" smtClean="0"/>
              <a:t>=8+</a:t>
            </a:r>
            <a:r>
              <a:rPr lang="ru-RU" dirty="0" smtClean="0">
                <a:solidFill>
                  <a:srgbClr val="FF0000"/>
                </a:solidFill>
              </a:rPr>
              <a:t>21</a:t>
            </a:r>
            <a:r>
              <a:rPr lang="ru-RU" dirty="0" smtClean="0"/>
              <a:t>=29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28600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1+1+1+1+1+1+</a:t>
            </a:r>
            <a:r>
              <a:rPr lang="ru-RU" dirty="0" smtClean="0">
                <a:solidFill>
                  <a:srgbClr val="FF0000"/>
                </a:solidFill>
              </a:rPr>
              <a:t>7*6</a:t>
            </a:r>
            <a:r>
              <a:rPr lang="ru-RU" dirty="0" smtClean="0"/>
              <a:t>=6+</a:t>
            </a:r>
            <a:r>
              <a:rPr lang="ru-RU" dirty="0" smtClean="0">
                <a:solidFill>
                  <a:srgbClr val="FF0000"/>
                </a:solidFill>
              </a:rPr>
              <a:t>42</a:t>
            </a:r>
            <a:r>
              <a:rPr lang="ru-RU" dirty="0" smtClean="0"/>
              <a:t>=48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)=Weight(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)+f(u)-f(v)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44008" y="5661248"/>
            <a:ext cx="108012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5652120" y="5877272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CONST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][j]&gt;a[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 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95536" y="3933057"/>
            <a:ext cx="828092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2400" dirty="0" smtClean="0"/>
              <a:t>Самый короткий путь в графе с новыми весами дуг будет самым коротким путем в графе со старыми весами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А*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–INFINITY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 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3868</Words>
  <Application>Microsoft Office PowerPoint</Application>
  <PresentationFormat>Экран (4:3)</PresentationFormat>
  <Paragraphs>1917</Paragraphs>
  <Slides>81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2" baseType="lpstr">
      <vt:lpstr>Тема Office</vt:lpstr>
      <vt:lpstr>Алгоритмы на графах</vt:lpstr>
      <vt:lpstr>Кратчайшие пути</vt:lpstr>
      <vt:lpstr>Слайд 3</vt:lpstr>
      <vt:lpstr>Слайд 4</vt:lpstr>
      <vt:lpstr>Слайд 5</vt:lpstr>
      <vt:lpstr>Бесконтурные графы</vt:lpstr>
      <vt:lpstr>Слайд 7</vt:lpstr>
      <vt:lpstr>Слайд 8</vt:lpstr>
      <vt:lpstr>Слайд 9</vt:lpstr>
      <vt:lpstr>Слайд 10</vt:lpstr>
      <vt:lpstr>Слайд 11</vt:lpstr>
      <vt:lpstr>Слайд 12</vt:lpstr>
      <vt:lpstr>Алгоритм Дейкстры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Алгоритм Флойда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Алгоритм Белмана-Форда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Алгоритм Джонсона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Алгоритм А*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777</cp:lastModifiedBy>
  <cp:revision>130</cp:revision>
  <dcterms:created xsi:type="dcterms:W3CDTF">2020-03-04T19:52:32Z</dcterms:created>
  <dcterms:modified xsi:type="dcterms:W3CDTF">2020-03-23T20:33:19Z</dcterms:modified>
</cp:coreProperties>
</file>