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8" r:id="rId4"/>
    <p:sldId id="267" r:id="rId5"/>
    <p:sldId id="302" r:id="rId6"/>
    <p:sldId id="292" r:id="rId7"/>
    <p:sldId id="301" r:id="rId8"/>
    <p:sldId id="305" r:id="rId9"/>
    <p:sldId id="304" r:id="rId10"/>
    <p:sldId id="307" r:id="rId11"/>
    <p:sldId id="306" r:id="rId12"/>
    <p:sldId id="308" r:id="rId13"/>
    <p:sldId id="269" r:id="rId14"/>
    <p:sldId id="303" r:id="rId15"/>
    <p:sldId id="271" r:id="rId16"/>
    <p:sldId id="272" r:id="rId17"/>
    <p:sldId id="273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70" r:id="rId30"/>
    <p:sldId id="266" r:id="rId31"/>
    <p:sldId id="289" r:id="rId32"/>
    <p:sldId id="290" r:id="rId33"/>
    <p:sldId id="288" r:id="rId34"/>
    <p:sldId id="287" r:id="rId35"/>
    <p:sldId id="257" r:id="rId36"/>
    <p:sldId id="261" r:id="rId37"/>
    <p:sldId id="262" r:id="rId38"/>
    <p:sldId id="263" r:id="rId39"/>
    <p:sldId id="321" r:id="rId40"/>
    <p:sldId id="324" r:id="rId41"/>
    <p:sldId id="325" r:id="rId42"/>
    <p:sldId id="326" r:id="rId43"/>
    <p:sldId id="327" r:id="rId44"/>
    <p:sldId id="328" r:id="rId45"/>
    <p:sldId id="329" r:id="rId46"/>
    <p:sldId id="330" r:id="rId47"/>
    <p:sldId id="331" r:id="rId48"/>
    <p:sldId id="332" r:id="rId49"/>
    <p:sldId id="333" r:id="rId50"/>
    <p:sldId id="352" r:id="rId51"/>
    <p:sldId id="353" r:id="rId52"/>
    <p:sldId id="334" r:id="rId53"/>
    <p:sldId id="335" r:id="rId54"/>
    <p:sldId id="336" r:id="rId55"/>
    <p:sldId id="337" r:id="rId56"/>
    <p:sldId id="338" r:id="rId57"/>
    <p:sldId id="339" r:id="rId58"/>
    <p:sldId id="340" r:id="rId59"/>
    <p:sldId id="341" r:id="rId60"/>
    <p:sldId id="342" r:id="rId61"/>
    <p:sldId id="343" r:id="rId62"/>
    <p:sldId id="344" r:id="rId63"/>
    <p:sldId id="345" r:id="rId64"/>
    <p:sldId id="346" r:id="rId65"/>
    <p:sldId id="354" r:id="rId66"/>
    <p:sldId id="355" r:id="rId67"/>
    <p:sldId id="347" r:id="rId68"/>
    <p:sldId id="348" r:id="rId69"/>
    <p:sldId id="314" r:id="rId70"/>
    <p:sldId id="317" r:id="rId71"/>
    <p:sldId id="318" r:id="rId72"/>
    <p:sldId id="313" r:id="rId73"/>
    <p:sldId id="319" r:id="rId74"/>
    <p:sldId id="320" r:id="rId75"/>
    <p:sldId id="293" r:id="rId76"/>
    <p:sldId id="297" r:id="rId77"/>
    <p:sldId id="299" r:id="rId78"/>
    <p:sldId id="296" r:id="rId79"/>
    <p:sldId id="295" r:id="rId80"/>
    <p:sldId id="298" r:id="rId8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494" autoAdjust="0"/>
  </p:normalViewPr>
  <p:slideViewPr>
    <p:cSldViewPr>
      <p:cViewPr varScale="1">
        <p:scale>
          <a:sx n="106" d="100"/>
          <a:sy n="106" d="100"/>
        </p:scale>
        <p:origin x="-17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на графах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270892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Идем по входящим дугам, начиная от любой вершины. Когда-нибудь возникнет контур, а если входящих дуг нет, то это источник.</a:t>
            </a:r>
            <a:endParaRPr lang="ru-RU" sz="20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Правильная нумерация вершин бесконтурного графа</a:t>
            </a:r>
            <a:endParaRPr lang="ru-RU" sz="2800" b="1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Теорема: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В бесконтурном графе </a:t>
            </a:r>
            <a:r>
              <a:rPr lang="ru-RU" sz="2000" b="1" dirty="0" smtClean="0"/>
              <a:t>существует правильная нумерация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Правильная нумерация вершин бесконтурного графа</a:t>
            </a:r>
            <a:endParaRPr lang="ru-RU" sz="2800" b="1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Доказательство:</a:t>
            </a:r>
          </a:p>
          <a:p>
            <a:pPr>
              <a:spcBef>
                <a:spcPct val="0"/>
              </a:spcBef>
            </a:pPr>
            <a:r>
              <a:rPr lang="ru-RU" sz="2000" dirty="0" smtClean="0"/>
              <a:t>Пока не </a:t>
            </a:r>
            <a:r>
              <a:rPr lang="ru-RU" sz="2000" dirty="0" err="1" smtClean="0"/>
              <a:t>перенумеруются</a:t>
            </a:r>
            <a:r>
              <a:rPr lang="ru-RU" sz="2000" dirty="0" smtClean="0"/>
              <a:t> все вершины, повторяются действия:</a:t>
            </a:r>
          </a:p>
          <a:p>
            <a:pPr>
              <a:spcBef>
                <a:spcPct val="0"/>
              </a:spcBef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Любому источнику присваивается очередной номер (первому – первый).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источник выкидывается из графа вместе со всеми смежными дугами (оставшийся граф тоже бесконтурный).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Правильная нумерация вершин бесконтурного графа</a:t>
            </a:r>
            <a:endParaRPr lang="ru-RU" sz="2800" b="1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68760"/>
            <a:ext cx="8424936" cy="4596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Поиск наименьшего общего предка в дереве (</a:t>
            </a:r>
            <a:r>
              <a:rPr lang="ru-RU" dirty="0" err="1" smtClean="0"/>
              <a:t>lca</a:t>
            </a:r>
            <a:r>
              <a:rPr lang="ru-RU" dirty="0" smtClean="0"/>
              <a:t>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root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6192688" cy="5976663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Topological_sort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(G(V,E))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order[v]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|V|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 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=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⟵time-1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order[v] ⟵ time</a:t>
            </a:r>
            <a:endParaRPr lang="ru-RU" sz="1600" dirty="0"/>
          </a:p>
        </p:txBody>
      </p:sp>
      <p:cxnSp>
        <p:nvCxnSpPr>
          <p:cNvPr id="23" name="Прямая со стрелкой 22"/>
          <p:cNvCxnSpPr>
            <a:stCxn id="29" idx="3"/>
            <a:endCxn id="30" idx="7"/>
          </p:cNvCxnSpPr>
          <p:nvPr/>
        </p:nvCxnSpPr>
        <p:spPr>
          <a:xfrm flipH="1">
            <a:off x="6775721" y="3521543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30" idx="3"/>
            <a:endCxn id="32" idx="7"/>
          </p:cNvCxnSpPr>
          <p:nvPr/>
        </p:nvCxnSpPr>
        <p:spPr>
          <a:xfrm flipH="1">
            <a:off x="6271665" y="4457647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7380312" y="32756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6529870" y="42117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6025814" y="51479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8186054" y="39237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7380312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12160" y="50758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6" name="Прямая со стрелкой 35"/>
          <p:cNvCxnSpPr>
            <a:stCxn id="29" idx="5"/>
            <a:endCxn id="33" idx="1"/>
          </p:cNvCxnSpPr>
          <p:nvPr/>
        </p:nvCxnSpPr>
        <p:spPr>
          <a:xfrm>
            <a:off x="7626163" y="3521543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/>
          <p:cNvSpPr/>
          <p:nvPr/>
        </p:nvSpPr>
        <p:spPr>
          <a:xfrm>
            <a:off x="7047580" y="233958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8501394" y="51571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8487740" y="50851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4" name="Прямая со стрелкой 43"/>
          <p:cNvCxnSpPr>
            <a:stCxn id="33" idx="5"/>
          </p:cNvCxnSpPr>
          <p:nvPr/>
        </p:nvCxnSpPr>
        <p:spPr>
          <a:xfrm>
            <a:off x="8431905" y="4169615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endCxn id="29" idx="1"/>
          </p:cNvCxnSpPr>
          <p:nvPr/>
        </p:nvCxnSpPr>
        <p:spPr>
          <a:xfrm>
            <a:off x="7184769" y="2636912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6673886" y="1052736"/>
            <a:ext cx="562410" cy="5624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TextBox 46"/>
          <p:cNvSpPr txBox="1"/>
          <p:nvPr/>
        </p:nvSpPr>
        <p:spPr>
          <a:xfrm>
            <a:off x="6673886" y="1124744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root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8" name="Прямая со стрелкой 47"/>
          <p:cNvCxnSpPr>
            <a:stCxn id="46" idx="4"/>
            <a:endCxn id="37" idx="0"/>
          </p:cNvCxnSpPr>
          <p:nvPr/>
        </p:nvCxnSpPr>
        <p:spPr>
          <a:xfrm>
            <a:off x="6955091" y="1615146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061234" y="51571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7047580" y="50851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1" name="Прямая со стрелкой 50"/>
          <p:cNvCxnSpPr>
            <a:stCxn id="49" idx="1"/>
            <a:endCxn id="30" idx="5"/>
          </p:cNvCxnSpPr>
          <p:nvPr/>
        </p:nvCxnSpPr>
        <p:spPr>
          <a:xfrm flipH="1" flipV="1">
            <a:off x="6775721" y="4457647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525062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181246" y="38610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47580" y="22768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047580" y="2060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7389158" y="2987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8181246" y="3635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8487740" y="48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7047580" y="48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021006" y="48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6525062" y="39237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6759548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5976663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/>
              <a:t> LCA (root, u, 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ru-RU" sz="1600" dirty="0" err="1" smtClean="0"/>
              <a:t>u</a:t>
            </a:r>
            <a:r>
              <a:rPr lang="ru-RU" sz="1600" dirty="0" smtClean="0"/>
              <a:t> ∈ V[G]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dirty="0" smtClean="0"/>
              <a:t>color[u] ⟵ WHITE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a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a!= root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color[a] =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a ⟵ π[a]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color[a] =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a ⟵ v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a!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a ⟵ π[a]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return</a:t>
            </a:r>
            <a:r>
              <a:rPr lang="en-US" sz="1600" dirty="0" smtClean="0"/>
              <a:t> a</a:t>
            </a:r>
            <a:endParaRPr lang="ru-RU" sz="1600" dirty="0"/>
          </a:p>
        </p:txBody>
      </p:sp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6546043" y="3017487"/>
            <a:ext cx="646772" cy="73243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6041987" y="3953591"/>
            <a:ext cx="300386" cy="73243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7150634" y="277163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300192" y="37077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79613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7956376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7150634" y="269962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782482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7396485" y="3017487"/>
            <a:ext cx="602072" cy="444402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6817902" y="18355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8258062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8100392" y="57959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8086738" y="57239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  <a:endCxn id="24" idx="0"/>
          </p:cNvCxnSpPr>
          <p:nvPr/>
        </p:nvCxnSpPr>
        <p:spPr>
          <a:xfrm>
            <a:off x="8202227" y="3665559"/>
            <a:ext cx="199851" cy="978285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4" idx="4"/>
          </p:cNvCxnSpPr>
          <p:nvPr/>
        </p:nvCxnSpPr>
        <p:spPr>
          <a:xfrm flipH="1">
            <a:off x="8316416" y="4931876"/>
            <a:ext cx="85662" cy="864096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6955091" y="2132856"/>
            <a:ext cx="237724" cy="680961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6444208" y="548680"/>
            <a:ext cx="562410" cy="562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6444208" y="620688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6725413" y="1111090"/>
            <a:ext cx="236505" cy="72444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Поиск компонент сильной связности</a:t>
            </a:r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Алгоритм1: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Делается правильная нумерация (топологическая сортировка).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Граф «транспонируется» и проводится серия поисков в глубину в порядке, определяемом топологической сортировкой.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Каждое дерево поиска определяет набор вершин относящихся к одной компоненте сильной связности.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компонент сильной связности</a:t>
            </a:r>
            <a:r>
              <a:rPr lang="ru-RU" sz="2800" dirty="0" smtClean="0"/>
              <a:t>.</a:t>
            </a:r>
            <a:endParaRPr lang="ru-RU" sz="2800" b="1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Алгоритм2: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Строится матрица достижимости.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По матрице достижимости определяются компоненты (</a:t>
            </a:r>
            <a:r>
              <a:rPr lang="ru-RU" sz="2000" b="1" dirty="0" smtClean="0"/>
              <a:t>нужны пояснения</a:t>
            </a:r>
            <a:r>
              <a:rPr lang="ru-RU" sz="2000" dirty="0" smtClean="0"/>
              <a:t>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321446"/>
            <a:ext cx="7772400" cy="1827634"/>
          </a:xfrm>
        </p:spPr>
        <p:txBody>
          <a:bodyPr>
            <a:noAutofit/>
          </a:bodyPr>
          <a:lstStyle/>
          <a:p>
            <a:r>
              <a:rPr lang="ru-RU" sz="2000" b="1" dirty="0" smtClean="0"/>
              <a:t>Фактор-граф по компонентам сильной связности</a:t>
            </a:r>
            <a:r>
              <a:rPr lang="ru-RU" sz="2000" dirty="0" smtClean="0"/>
              <a:t> (конденсация графа) – это граф, вершинами которого являются компоненты сильной связности исходного графа, а дугой соединены </a:t>
            </a:r>
            <a:r>
              <a:rPr lang="en-US" sz="2000" dirty="0" smtClean="0"/>
              <a:t>u</a:t>
            </a:r>
            <a:r>
              <a:rPr lang="ru-RU" sz="2000" dirty="0" smtClean="0"/>
              <a:t> и </a:t>
            </a:r>
            <a:r>
              <a:rPr lang="en-US" sz="2000" dirty="0" smtClean="0"/>
              <a:t>v</a:t>
            </a:r>
            <a:r>
              <a:rPr lang="ru-RU" sz="2000" dirty="0" smtClean="0"/>
              <a:t>, если существует </a:t>
            </a:r>
            <a:r>
              <a:rPr lang="ru-RU" sz="2000" dirty="0" err="1" smtClean="0"/>
              <a:t>u</a:t>
            </a:r>
            <a:r>
              <a:rPr lang="ru-RU" sz="2000" dirty="0" smtClean="0"/>
              <a:t>’∈</a:t>
            </a:r>
            <a:r>
              <a:rPr lang="en-US" sz="2000" dirty="0" smtClean="0"/>
              <a:t>u </a:t>
            </a:r>
            <a:r>
              <a:rPr lang="ru-RU" sz="2000" dirty="0" smtClean="0"/>
              <a:t>и </a:t>
            </a:r>
            <a:r>
              <a:rPr lang="en-US" sz="2000" dirty="0" smtClean="0"/>
              <a:t>v</a:t>
            </a:r>
            <a:r>
              <a:rPr lang="ru-RU" sz="2000" dirty="0" smtClean="0"/>
              <a:t>’∈</a:t>
            </a:r>
            <a:r>
              <a:rPr lang="en-US" sz="2000" dirty="0" smtClean="0"/>
              <a:t>v</a:t>
            </a:r>
            <a:r>
              <a:rPr lang="ru-RU" sz="2000" dirty="0" smtClean="0"/>
              <a:t>, такие что имеется дуга (</a:t>
            </a:r>
            <a:r>
              <a:rPr lang="en-US" sz="2000" dirty="0" smtClean="0"/>
              <a:t>u</a:t>
            </a:r>
            <a:r>
              <a:rPr lang="ru-RU" sz="2000" dirty="0" smtClean="0"/>
              <a:t>’, </a:t>
            </a:r>
            <a:r>
              <a:rPr lang="en-US" sz="2000" dirty="0" smtClean="0"/>
              <a:t>v</a:t>
            </a:r>
            <a:r>
              <a:rPr lang="ru-RU" sz="2000" dirty="0" smtClean="0"/>
              <a:t>’) исходного графа.</a:t>
            </a:r>
            <a:endParaRPr lang="ru-RU" sz="2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Поиск мостов</a:t>
            </a:r>
            <a:endParaRPr lang="ru-RU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923928" y="22768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995936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55776" y="4149080"/>
            <a:ext cx="3312368" cy="244827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4"/>
            <a:endCxn id="11" idx="0"/>
          </p:cNvCxnSpPr>
          <p:nvPr/>
        </p:nvCxnSpPr>
        <p:spPr>
          <a:xfrm>
            <a:off x="3995936" y="1844824"/>
            <a:ext cx="7200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1" idx="4"/>
            <a:endCxn id="12" idx="0"/>
          </p:cNvCxnSpPr>
          <p:nvPr/>
        </p:nvCxnSpPr>
        <p:spPr>
          <a:xfrm>
            <a:off x="4067944" y="2564904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>
            <a:off x="4139952" y="3429000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95936" y="3068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3923928" y="22048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067944" y="40050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4067944" y="39330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923928" y="22768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995936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55776" y="4149080"/>
            <a:ext cx="3312368" cy="244827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4"/>
            <a:endCxn id="11" idx="0"/>
          </p:cNvCxnSpPr>
          <p:nvPr/>
        </p:nvCxnSpPr>
        <p:spPr>
          <a:xfrm>
            <a:off x="3995936" y="1844824"/>
            <a:ext cx="7200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1" idx="4"/>
            <a:endCxn id="12" idx="0"/>
          </p:cNvCxnSpPr>
          <p:nvPr/>
        </p:nvCxnSpPr>
        <p:spPr>
          <a:xfrm>
            <a:off x="4067944" y="2564904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>
            <a:off x="4139952" y="3429000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95936" y="3068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3923928" y="22048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067944" y="40050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4067944" y="39330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cxnSp>
        <p:nvCxnSpPr>
          <p:cNvPr id="19" name="Shape 18"/>
          <p:cNvCxnSpPr>
            <a:stCxn id="21" idx="0"/>
          </p:cNvCxnSpPr>
          <p:nvPr/>
        </p:nvCxnSpPr>
        <p:spPr>
          <a:xfrm rot="16200000" flipV="1">
            <a:off x="3347864" y="3284984"/>
            <a:ext cx="2952328" cy="1224136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5292080" y="53732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5292080" y="53012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923928" y="22768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995936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55776" y="4149080"/>
            <a:ext cx="3312368" cy="244827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4"/>
            <a:endCxn id="11" idx="0"/>
          </p:cNvCxnSpPr>
          <p:nvPr/>
        </p:nvCxnSpPr>
        <p:spPr>
          <a:xfrm>
            <a:off x="3995936" y="1844824"/>
            <a:ext cx="7200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1" idx="4"/>
            <a:endCxn id="12" idx="0"/>
          </p:cNvCxnSpPr>
          <p:nvPr/>
        </p:nvCxnSpPr>
        <p:spPr>
          <a:xfrm>
            <a:off x="4067944" y="2564904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>
            <a:off x="4139952" y="3429000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95936" y="3068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3923928" y="22048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067944" y="40050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4067944" y="39330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5292080" y="53732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5292080" y="53012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  <p:cxnSp>
        <p:nvCxnSpPr>
          <p:cNvPr id="24" name="Shape 87"/>
          <p:cNvCxnSpPr>
            <a:stCxn id="25" idx="0"/>
            <a:endCxn id="27" idx="4"/>
          </p:cNvCxnSpPr>
          <p:nvPr/>
        </p:nvCxnSpPr>
        <p:spPr>
          <a:xfrm rot="5400000" flipH="1" flipV="1">
            <a:off x="4211960" y="3645024"/>
            <a:ext cx="2952328" cy="504056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5292080" y="53732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5292080" y="53012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5796136" y="21328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6"/>
            <a:endCxn id="27" idx="1"/>
          </p:cNvCxnSpPr>
          <p:nvPr/>
        </p:nvCxnSpPr>
        <p:spPr>
          <a:xfrm>
            <a:off x="4139952" y="1700808"/>
            <a:ext cx="1698365" cy="4742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H="1">
            <a:off x="5292080" y="2636912"/>
            <a:ext cx="1080120" cy="13681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5148064" y="2636912"/>
            <a:ext cx="1440160" cy="12241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923928" y="22768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995936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55776" y="4149080"/>
            <a:ext cx="3312368" cy="244827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4"/>
            <a:endCxn id="11" idx="0"/>
          </p:cNvCxnSpPr>
          <p:nvPr/>
        </p:nvCxnSpPr>
        <p:spPr>
          <a:xfrm>
            <a:off x="3995936" y="1844824"/>
            <a:ext cx="7200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1" idx="4"/>
            <a:endCxn id="12" idx="0"/>
          </p:cNvCxnSpPr>
          <p:nvPr/>
        </p:nvCxnSpPr>
        <p:spPr>
          <a:xfrm>
            <a:off x="4067944" y="2564904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>
            <a:off x="4139952" y="3429000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95936" y="3068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3923928" y="22048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067944" y="40050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4067944" y="39330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cxnSp>
        <p:nvCxnSpPr>
          <p:cNvPr id="19" name="Shape 18"/>
          <p:cNvCxnSpPr>
            <a:stCxn id="21" idx="0"/>
            <a:endCxn id="10" idx="6"/>
          </p:cNvCxnSpPr>
          <p:nvPr/>
        </p:nvCxnSpPr>
        <p:spPr>
          <a:xfrm rot="16200000" flipV="1">
            <a:off x="2591780" y="3248980"/>
            <a:ext cx="4320480" cy="1224136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5220072" y="6021288"/>
            <a:ext cx="288032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3131840" y="43651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4788024" y="49411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Shape 27"/>
          <p:cNvCxnSpPr>
            <a:stCxn id="25" idx="0"/>
            <a:endCxn id="79" idx="3"/>
          </p:cNvCxnSpPr>
          <p:nvPr/>
        </p:nvCxnSpPr>
        <p:spPr>
          <a:xfrm rot="16200000" flipV="1">
            <a:off x="3773464" y="3782592"/>
            <a:ext cx="1687542" cy="629610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stCxn id="24" idx="0"/>
            <a:endCxn id="82" idx="1"/>
          </p:cNvCxnSpPr>
          <p:nvPr/>
        </p:nvCxnSpPr>
        <p:spPr>
          <a:xfrm rot="5400000" flipH="1" flipV="1">
            <a:off x="2612105" y="3053281"/>
            <a:ext cx="1975574" cy="648072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138" name="Shape 137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Овал 138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Овал 139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3" name="Shape 93"/>
          <p:cNvCxnSpPr>
            <a:stCxn id="140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 стрелкой 143"/>
          <p:cNvCxnSpPr>
            <a:stCxn id="140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Овал 144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6" name="Овал 14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7" name="Прямая со стрелкой 146"/>
          <p:cNvCxnSpPr>
            <a:endCxn id="146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 стрелкой 147"/>
          <p:cNvCxnSpPr>
            <a:endCxn id="146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Правильная </a:t>
            </a:r>
            <a:r>
              <a:rPr lang="ru-RU" smtClean="0"/>
              <a:t>нумерация или </a:t>
            </a:r>
            <a:r>
              <a:rPr lang="ru-RU" dirty="0" smtClean="0"/>
              <a:t>топологическая сортировка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37" name="Shape 36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9" name="Прямая со стрелкой 48"/>
          <p:cNvCxnSpPr>
            <a:endCxn id="48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endCxn id="48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41" name="Shape 40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Овал 47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3" name="Прямая со стрелкой 52"/>
          <p:cNvCxnSpPr>
            <a:endCxn id="52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endCxn id="52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44" name="Shape 43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Овал 51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вал 57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9" name="Прямая со стрелкой 58"/>
          <p:cNvCxnSpPr>
            <a:endCxn id="58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endCxn id="58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cxnSp>
        <p:nvCxnSpPr>
          <p:cNvPr id="47" name="Shape 46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Овал 59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Овал 6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5" name="Прямая со стрелкой 64"/>
          <p:cNvCxnSpPr>
            <a:endCxn id="61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endCxn id="61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cxnSp>
        <p:nvCxnSpPr>
          <p:cNvPr id="50" name="Shape 49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Овал 60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Овал 6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8" name="Прямая со стрелкой 67"/>
          <p:cNvCxnSpPr>
            <a:endCxn id="67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endCxn id="67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50" name="Shape 49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Овал 60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Овал 6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8" name="Прямая со стрелкой 67"/>
          <p:cNvCxnSpPr>
            <a:endCxn id="67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endCxn id="67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50" name="Shape 49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Овал 60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Овал 6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8" name="Прямая со стрелкой 67"/>
          <p:cNvCxnSpPr>
            <a:endCxn id="67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endCxn id="67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54" name="Shape 53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3" name="Прямая со стрелкой 72"/>
          <p:cNvCxnSpPr>
            <a:endCxn id="71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endCxn id="71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cxnSp>
        <p:nvCxnSpPr>
          <p:cNvPr id="60" name="Shape 59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Овал 70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7" name="Прямая со стрелкой 76"/>
          <p:cNvCxnSpPr>
            <a:endCxn id="76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endCxn id="76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cxnSp>
        <p:nvCxnSpPr>
          <p:cNvPr id="66" name="Shape 65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Овал 79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1" name="Прямая со стрелкой 80"/>
          <p:cNvCxnSpPr>
            <a:endCxn id="80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endCxn id="80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Правильная нумерация</a:t>
            </a:r>
            <a:r>
              <a:rPr lang="ru-RU" sz="2000" dirty="0" smtClean="0"/>
              <a:t> (топологическая сортировка) – это нумерация вершин графа, такая что в графе, при такой нумерации, нет дуг идущих от вершины с большим номером к вершине с меньшим номером.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cxnSp>
        <p:nvCxnSpPr>
          <p:cNvPr id="66" name="Shape 65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4355976" y="58052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70" name="Овал 69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9" name="Прямая со стрелкой 78"/>
          <p:cNvCxnSpPr>
            <a:endCxn id="71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endCxn id="71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cxnSp>
        <p:nvCxnSpPr>
          <p:cNvPr id="66" name="Shape 65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0" name="Прямая со стрелкой 79"/>
          <p:cNvCxnSpPr>
            <a:endCxn id="79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endCxn id="79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66" name="Shape 65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73" name="Shape 93"/>
          <p:cNvCxnSpPr>
            <a:stCxn id="68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68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9" name="Прямая со стрелкой 78"/>
          <p:cNvCxnSpPr>
            <a:endCxn id="77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endCxn id="77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66" name="Shape 65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73" name="Shape 93"/>
          <p:cNvCxnSpPr>
            <a:stCxn id="68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68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9" name="Прямая со стрелкой 78"/>
          <p:cNvCxnSpPr>
            <a:endCxn id="77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endCxn id="77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66" name="Shape 65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73" name="Shape 93"/>
          <p:cNvCxnSpPr>
            <a:stCxn id="68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68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9" name="Прямая со стрелкой 78"/>
          <p:cNvCxnSpPr>
            <a:endCxn id="77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endCxn id="77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66" name="Shape 65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73" name="Shape 93"/>
          <p:cNvCxnSpPr>
            <a:stCxn id="68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68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9" name="Прямая со стрелкой 78"/>
          <p:cNvCxnSpPr>
            <a:endCxn id="77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endCxn id="77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  <p:cxnSp>
        <p:nvCxnSpPr>
          <p:cNvPr id="70" name="Shape 69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Овал 70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TextBox 73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77" name="Shape 93"/>
          <p:cNvCxnSpPr>
            <a:stCxn id="73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3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Овал 79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2" name="Прямая со стрелкой 81"/>
          <p:cNvCxnSpPr>
            <a:endCxn id="81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endCxn id="81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cxnSp>
        <p:nvCxnSpPr>
          <p:cNvPr id="70" name="Shape 69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Овал 70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TextBox 73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77" name="Shape 93"/>
          <p:cNvCxnSpPr>
            <a:stCxn id="73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3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Овал 79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2" name="Прямая со стрелкой 81"/>
          <p:cNvCxnSpPr>
            <a:endCxn id="81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endCxn id="81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cxnSp>
        <p:nvCxnSpPr>
          <p:cNvPr id="70" name="Shape 69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Овал 70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TextBox 73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77" name="Shape 93"/>
          <p:cNvCxnSpPr>
            <a:stCxn id="73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3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Овал 79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2" name="Прямая со стрелкой 81"/>
          <p:cNvCxnSpPr>
            <a:endCxn id="81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endCxn id="81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74" name="Shape 73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TextBox 78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1" name="Shape 93"/>
          <p:cNvCxnSpPr>
            <a:stCxn id="77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77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6" name="Прямая со стрелкой 85"/>
          <p:cNvCxnSpPr>
            <a:endCxn id="84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endCxn id="84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 правильной нумерации</a:t>
            </a:r>
            <a:endParaRPr lang="ru-RU" sz="2800" b="1" dirty="0" smtClean="0"/>
          </a:p>
        </p:txBody>
      </p:sp>
      <p:cxnSp>
        <p:nvCxnSpPr>
          <p:cNvPr id="49" name="Прямая со стрелкой 48"/>
          <p:cNvCxnSpPr>
            <a:stCxn id="51" idx="3"/>
            <a:endCxn id="52" idx="7"/>
          </p:cNvCxnSpPr>
          <p:nvPr/>
        </p:nvCxnSpPr>
        <p:spPr>
          <a:xfrm flipH="1">
            <a:off x="3823393" y="4448355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52" idx="3"/>
            <a:endCxn id="53" idx="7"/>
          </p:cNvCxnSpPr>
          <p:nvPr/>
        </p:nvCxnSpPr>
        <p:spPr>
          <a:xfrm flipH="1">
            <a:off x="3319337" y="5384459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4427984" y="42025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Овал 51"/>
          <p:cNvSpPr/>
          <p:nvPr/>
        </p:nvSpPr>
        <p:spPr>
          <a:xfrm>
            <a:off x="3577542" y="51386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/>
          <p:cNvSpPr/>
          <p:nvPr/>
        </p:nvSpPr>
        <p:spPr>
          <a:xfrm>
            <a:off x="3073486" y="60747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/>
          <p:cNvSpPr/>
          <p:nvPr/>
        </p:nvSpPr>
        <p:spPr>
          <a:xfrm>
            <a:off x="5233726" y="48505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4427984" y="41304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3059832" y="60027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57" name="Прямая со стрелкой 56"/>
          <p:cNvCxnSpPr>
            <a:stCxn id="51" idx="5"/>
            <a:endCxn id="54" idx="1"/>
          </p:cNvCxnSpPr>
          <p:nvPr/>
        </p:nvCxnSpPr>
        <p:spPr>
          <a:xfrm>
            <a:off x="4673835" y="4448355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4095252" y="32664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/>
          <p:cNvSpPr/>
          <p:nvPr/>
        </p:nvSpPr>
        <p:spPr>
          <a:xfrm>
            <a:off x="5549066" y="60840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5535412" y="6011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61" name="Прямая со стрелкой 60"/>
          <p:cNvCxnSpPr>
            <a:stCxn id="54" idx="5"/>
          </p:cNvCxnSpPr>
          <p:nvPr/>
        </p:nvCxnSpPr>
        <p:spPr>
          <a:xfrm>
            <a:off x="5479577" y="5096427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endCxn id="51" idx="1"/>
          </p:cNvCxnSpPr>
          <p:nvPr/>
        </p:nvCxnSpPr>
        <p:spPr>
          <a:xfrm>
            <a:off x="4232441" y="3563724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3721558" y="1979548"/>
            <a:ext cx="562410" cy="562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3721558" y="2051556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65" name="Прямая со стрелкой 64"/>
          <p:cNvCxnSpPr>
            <a:stCxn id="63" idx="4"/>
            <a:endCxn id="58" idx="0"/>
          </p:cNvCxnSpPr>
          <p:nvPr/>
        </p:nvCxnSpPr>
        <p:spPr>
          <a:xfrm>
            <a:off x="4002763" y="2541958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Овал 65"/>
          <p:cNvSpPr/>
          <p:nvPr/>
        </p:nvSpPr>
        <p:spPr>
          <a:xfrm>
            <a:off x="4108906" y="60840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4095252" y="60119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68" name="Прямая со стрелкой 67"/>
          <p:cNvCxnSpPr>
            <a:stCxn id="66" idx="1"/>
            <a:endCxn id="52" idx="5"/>
          </p:cNvCxnSpPr>
          <p:nvPr/>
        </p:nvCxnSpPr>
        <p:spPr>
          <a:xfrm flipH="1" flipV="1">
            <a:off x="3823393" y="5384459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572734" y="5066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5228918" y="47878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4095252" y="32036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4095252" y="2987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436830" y="39144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5228918" y="4562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5535412" y="5786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4095252" y="5786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3068678" y="5786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3572734" y="4850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3807220" y="1619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cxnSp>
        <p:nvCxnSpPr>
          <p:cNvPr id="79" name="Shape 78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Овал 79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TextBox 81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4" name="Shape 93"/>
          <p:cNvCxnSpPr>
            <a:stCxn id="81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81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Овал 8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Овал 88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0" name="Прямая со стрелкой 89"/>
          <p:cNvCxnSpPr>
            <a:endCxn id="89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endCxn id="89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6300192" y="3294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14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6350404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14</a:t>
            </a:r>
            <a:endParaRPr lang="ru-RU" dirty="0"/>
          </a:p>
        </p:txBody>
      </p:sp>
      <p:cxnSp>
        <p:nvCxnSpPr>
          <p:cNvPr id="82" name="Shape 81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9" name="Shape 93"/>
          <p:cNvCxnSpPr>
            <a:stCxn id="84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4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Овал 9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3" name="Прямая со стрелкой 92"/>
          <p:cNvCxnSpPr>
            <a:endCxn id="92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endCxn id="92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6300192" y="3294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50404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82" name="Shape 81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9" name="Shape 93"/>
          <p:cNvCxnSpPr>
            <a:stCxn id="84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4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Овал 9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3" name="Прямая со стрелкой 92"/>
          <p:cNvCxnSpPr>
            <a:endCxn id="92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endCxn id="92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6300192" y="3294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50404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82" name="Shape 81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9" name="Shape 93"/>
          <p:cNvCxnSpPr>
            <a:stCxn id="84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4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Овал 9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3" name="Прямая со стрелкой 92"/>
          <p:cNvCxnSpPr>
            <a:endCxn id="92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endCxn id="92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6300192" y="3294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50404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82" name="Shape 81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9" name="Shape 93"/>
          <p:cNvCxnSpPr>
            <a:stCxn id="84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4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Овал 9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Овал 97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2" name="Прямая со стрелкой 101"/>
          <p:cNvCxnSpPr>
            <a:endCxn id="98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endCxn id="98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6300192" y="3294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50404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82" name="Shape 81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9" name="Shape 93"/>
          <p:cNvCxnSpPr>
            <a:stCxn id="84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4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Овал 87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Овал 9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TextBox 91"/>
          <p:cNvSpPr txBox="1"/>
          <p:nvPr/>
        </p:nvSpPr>
        <p:spPr>
          <a:xfrm>
            <a:off x="4932040" y="10620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15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4932040" y="8367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15</a:t>
            </a:r>
            <a:endParaRPr lang="ru-RU" dirty="0"/>
          </a:p>
        </p:txBody>
      </p:sp>
      <p:cxnSp>
        <p:nvCxnSpPr>
          <p:cNvPr id="94" name="Прямая со стрелкой 93"/>
          <p:cNvCxnSpPr>
            <a:endCxn id="91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endCxn id="91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6300192" y="3294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50404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82" name="Shape 81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9" name="Shape 93"/>
          <p:cNvCxnSpPr>
            <a:stCxn id="84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4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Овал 87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Овал 9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TextBox 91"/>
          <p:cNvSpPr txBox="1"/>
          <p:nvPr/>
        </p:nvSpPr>
        <p:spPr>
          <a:xfrm>
            <a:off x="4932040" y="10620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982252" y="836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94" name="Прямая со стрелкой 93"/>
          <p:cNvCxnSpPr>
            <a:endCxn id="91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endCxn id="91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6300192" y="3294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50404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82" name="Shape 81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9" name="Shape 93"/>
          <p:cNvCxnSpPr>
            <a:stCxn id="84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4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Овал 9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TextBox 92"/>
          <p:cNvSpPr txBox="1"/>
          <p:nvPr/>
        </p:nvSpPr>
        <p:spPr>
          <a:xfrm>
            <a:off x="4932040" y="10620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982252" y="836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95" name="Прямая со стрелкой 94"/>
          <p:cNvCxnSpPr>
            <a:endCxn id="92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endCxn id="92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6300192" y="3294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50404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82" name="Shape 81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9" name="Shape 93"/>
          <p:cNvCxnSpPr>
            <a:stCxn id="84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4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Овал 9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TextBox 92"/>
          <p:cNvSpPr txBox="1"/>
          <p:nvPr/>
        </p:nvSpPr>
        <p:spPr>
          <a:xfrm>
            <a:off x="4932040" y="10620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982252" y="836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95" name="Прямая со стрелкой 94"/>
          <p:cNvCxnSpPr>
            <a:endCxn id="92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endCxn id="92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Каждой вершине </a:t>
            </a:r>
            <a:r>
              <a:rPr lang="en-US" sz="2000" b="1" dirty="0" smtClean="0"/>
              <a:t>u</a:t>
            </a:r>
            <a:r>
              <a:rPr lang="en-US" sz="2000" dirty="0" smtClean="0"/>
              <a:t> </a:t>
            </a:r>
            <a:r>
              <a:rPr lang="ru-RU" sz="2000" dirty="0" smtClean="0"/>
              <a:t>присваивается значение некоторого параметра (</a:t>
            </a:r>
            <a:r>
              <a:rPr lang="en-US" sz="2000" dirty="0" smtClean="0"/>
              <a:t>flag[u])</a:t>
            </a:r>
            <a:r>
              <a:rPr lang="ru-RU" sz="2000" dirty="0" smtClean="0"/>
              <a:t>, равное минимальному из времен входа (обходом в глубину) в вершины в которые можно попасть из поддерева корнем которого является вершина </a:t>
            </a:r>
            <a:r>
              <a:rPr lang="en-US" sz="2000" b="1" dirty="0" smtClean="0"/>
              <a:t>u</a:t>
            </a:r>
            <a:r>
              <a:rPr lang="ru-RU" sz="2000" dirty="0" smtClean="0"/>
              <a:t>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</a:t>
            </a:r>
            <a:r>
              <a:rPr lang="ru-RU" sz="2800" b="1" dirty="0" smtClean="0"/>
              <a:t>мостов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Источник</a:t>
            </a:r>
            <a:r>
              <a:rPr lang="ru-RU" sz="2000" dirty="0" smtClean="0"/>
              <a:t> – это вершина в которую нет </a:t>
            </a:r>
            <a:r>
              <a:rPr lang="ru-RU" sz="2000" b="1" dirty="0" smtClean="0"/>
              <a:t>входящих</a:t>
            </a:r>
            <a:r>
              <a:rPr lang="ru-RU" sz="2000" dirty="0" smtClean="0"/>
              <a:t> дуг.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Правильная нумерация вершин бесконтурного графа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8" idx="3"/>
            <a:endCxn id="9" idx="7"/>
          </p:cNvCxnSpPr>
          <p:nvPr/>
        </p:nvCxnSpPr>
        <p:spPr>
          <a:xfrm flipH="1">
            <a:off x="6618051" y="4097607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stCxn id="9" idx="3"/>
            <a:endCxn id="10" idx="7"/>
          </p:cNvCxnSpPr>
          <p:nvPr/>
        </p:nvCxnSpPr>
        <p:spPr>
          <a:xfrm flipH="1">
            <a:off x="6113995" y="5033711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7222642" y="38517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6372200" y="47878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868144" y="57239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8028384" y="44998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>
            <a:stCxn id="8" idx="5"/>
            <a:endCxn id="11" idx="1"/>
          </p:cNvCxnSpPr>
          <p:nvPr/>
        </p:nvCxnSpPr>
        <p:spPr>
          <a:xfrm>
            <a:off x="7468493" y="4097607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6889910" y="29156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8343724" y="57332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 стрелкой 17"/>
          <p:cNvCxnSpPr>
            <a:stCxn id="11" idx="4"/>
          </p:cNvCxnSpPr>
          <p:nvPr/>
        </p:nvCxnSpPr>
        <p:spPr>
          <a:xfrm>
            <a:off x="8172400" y="4787860"/>
            <a:ext cx="301686" cy="93610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endCxn id="8" idx="1"/>
          </p:cNvCxnSpPr>
          <p:nvPr/>
        </p:nvCxnSpPr>
        <p:spPr>
          <a:xfrm>
            <a:off x="7027099" y="3212976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6516216" y="1628800"/>
            <a:ext cx="562410" cy="5624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/>
          <p:cNvCxnSpPr>
            <a:stCxn id="20" idx="4"/>
            <a:endCxn id="15" idx="0"/>
          </p:cNvCxnSpPr>
          <p:nvPr/>
        </p:nvCxnSpPr>
        <p:spPr>
          <a:xfrm>
            <a:off x="6797421" y="2191210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Овал 22"/>
          <p:cNvSpPr/>
          <p:nvPr/>
        </p:nvSpPr>
        <p:spPr>
          <a:xfrm>
            <a:off x="6903564" y="57332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 стрелкой 24"/>
          <p:cNvCxnSpPr>
            <a:stCxn id="23" idx="1"/>
            <a:endCxn id="9" idx="5"/>
          </p:cNvCxnSpPr>
          <p:nvPr/>
        </p:nvCxnSpPr>
        <p:spPr>
          <a:xfrm flipH="1" flipV="1">
            <a:off x="6618051" y="5033711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7911676" y="1638092"/>
            <a:ext cx="562410" cy="5624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/>
          <p:cNvCxnSpPr>
            <a:stCxn id="40" idx="4"/>
            <a:endCxn id="11" idx="0"/>
          </p:cNvCxnSpPr>
          <p:nvPr/>
        </p:nvCxnSpPr>
        <p:spPr>
          <a:xfrm flipH="1">
            <a:off x="8172400" y="2200502"/>
            <a:ext cx="20481" cy="22993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1"/>
            <a:ext cx="77724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Обход в глубину</a:t>
            </a:r>
            <a:endParaRPr lang="ru-RU" sz="2800" b="1" dirty="0" smtClean="0"/>
          </a:p>
        </p:txBody>
      </p:sp>
      <p:sp>
        <p:nvSpPr>
          <p:cNvPr id="5" name="Заголовок 1"/>
          <p:cNvSpPr>
            <a:spLocks noGrp="1"/>
          </p:cNvSpPr>
          <p:nvPr>
            <p:ph type="ctrTitle"/>
          </p:nvPr>
        </p:nvSpPr>
        <p:spPr>
          <a:xfrm>
            <a:off x="2555776" y="836712"/>
            <a:ext cx="4608512" cy="5976664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π[u] ⟵ NIL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color[u]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 time 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in[u] ⟵ time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err="1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π[v]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⟵time+1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out[u] ⟵ time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836712"/>
            <a:ext cx="4608512" cy="5976664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π[u] ⟵ NIL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color[u]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 time 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in[u] ⟵ time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in[u]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err="1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π[v]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min(flag[u], flag[v]) </a:t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	 flag[u] ⟵ min(flag[u],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[v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])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⟵time+1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out[u] ⟵ time</a:t>
            </a:r>
            <a:endParaRPr lang="ru-RU" sz="16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1"/>
            <a:ext cx="77724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мостов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836712"/>
            <a:ext cx="4608512" cy="5976664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	π[u] ⟵ NIL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color[u]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 time 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in[u] ⟵ time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in[u]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err="1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rgbClr val="FF0000"/>
                </a:solidFill>
              </a:rPr>
              <a:t>		π[v]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min(flag[u], flag[v]) </a:t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	 flag[u] ⟵ min(flag[u],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in[v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])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rgbClr val="FF0000"/>
                </a:solidFill>
              </a:rPr>
              <a:t>time ⟵time+1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rgbClr val="FF0000"/>
                </a:solidFill>
              </a:rPr>
              <a:t>out[u] ⟵ time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1"/>
            <a:ext cx="77724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мостов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836712"/>
            <a:ext cx="4608512" cy="5976664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>
                <a:solidFill>
                  <a:srgbClr val="FF0000"/>
                </a:solidFill>
              </a:rPr>
              <a:t>color[u]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 time 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in[u] ⟵ time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in[u]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err="1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min(flag[u], flag[v]) </a:t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	 flag[u] ⟵ min(flag[u],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in[v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])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rgbClr val="FF0000"/>
                </a:solidFill>
              </a:rPr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1"/>
            <a:ext cx="77724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мостов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836712"/>
            <a:ext cx="4608512" cy="5976664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 time 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in[u] ⟵ time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in[u]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err="1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min(flag[u], flag[v]) </a:t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	 flag[u] ⟵ min(flag[u],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in[v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])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1"/>
            <a:ext cx="77724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мостов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Эйлеров</a:t>
            </a:r>
            <a:r>
              <a:rPr lang="ru-RU" dirty="0" smtClean="0"/>
              <a:t> граф, путь, цикл</a:t>
            </a:r>
            <a:endParaRPr lang="ru-RU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Теорема</a:t>
            </a:r>
            <a:r>
              <a:rPr lang="ru-RU" sz="2000" dirty="0" smtClean="0"/>
              <a:t>: Пусть </a:t>
            </a:r>
            <a:r>
              <a:rPr lang="en-US" sz="2000" dirty="0" smtClean="0"/>
              <a:t>G(V,E) – </a:t>
            </a:r>
            <a:r>
              <a:rPr lang="ru-RU" sz="2000" dirty="0" smtClean="0"/>
              <a:t>связный не ориентированный граф, тогда следующие условия равносильны:</a:t>
            </a:r>
          </a:p>
          <a:p>
            <a:endParaRPr lang="ru-RU" sz="2000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G – </a:t>
            </a:r>
            <a:r>
              <a:rPr lang="ru-RU" sz="2000" dirty="0" err="1" smtClean="0"/>
              <a:t>эйлеров</a:t>
            </a:r>
            <a:endParaRPr lang="ru-RU" sz="2000" dirty="0" smtClean="0"/>
          </a:p>
          <a:p>
            <a:pPr marL="457200" indent="-457200">
              <a:buAutoNum type="arabicPeriod"/>
            </a:pPr>
            <a:endParaRPr lang="ru-RU" sz="2000" b="1" dirty="0" smtClean="0"/>
          </a:p>
          <a:p>
            <a:pPr marL="457200" indent="-457200">
              <a:buAutoNum type="arabicPeriod"/>
            </a:pPr>
            <a:r>
              <a:rPr lang="ru-RU" sz="2000" dirty="0" smtClean="0"/>
              <a:t>Степени всех вершин четны</a:t>
            </a:r>
          </a:p>
          <a:p>
            <a:pPr marL="457200" indent="-457200">
              <a:buAutoNum type="arabicPeriod"/>
            </a:pPr>
            <a:endParaRPr lang="ru-RU" sz="2000" b="1" dirty="0" smtClean="0"/>
          </a:p>
          <a:p>
            <a:pPr marL="457200" indent="-457200">
              <a:buAutoNum type="arabicPeriod"/>
            </a:pPr>
            <a:r>
              <a:rPr lang="ru-RU" sz="2000" dirty="0" smtClean="0"/>
              <a:t>Множество ребер разбивается на непересекающиеся простые циклы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err="1" smtClean="0"/>
              <a:t>Эйлеровость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Теорема</a:t>
            </a:r>
            <a:r>
              <a:rPr lang="ru-RU" sz="2000" dirty="0" smtClean="0"/>
              <a:t>: </a:t>
            </a:r>
            <a:r>
              <a:rPr lang="ru-RU" sz="2000" dirty="0" err="1" smtClean="0"/>
              <a:t>Эйлеров</a:t>
            </a:r>
            <a:r>
              <a:rPr lang="ru-RU" sz="2000" dirty="0" smtClean="0"/>
              <a:t> цикл существует тогда и только тогда, когда степени всех вершин чётны.</a:t>
            </a:r>
            <a:endParaRPr lang="ru-RU" sz="2000" b="1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цикл.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>
                <a:solidFill>
                  <a:schemeClr val="bg1">
                    <a:lumMod val="75000"/>
                  </a:schemeClr>
                </a:solidFill>
              </a:rPr>
              <a:t>Теорема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ru-RU" sz="2000" dirty="0" err="1" smtClean="0">
                <a:solidFill>
                  <a:schemeClr val="bg1">
                    <a:lumMod val="75000"/>
                  </a:schemeClr>
                </a:solidFill>
              </a:rPr>
              <a:t>Эйлеров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цикл существует тогда и только тогда, когда степени всех вершин чётны.</a:t>
            </a:r>
            <a:endParaRPr lang="ru-RU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цикл.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27584" y="2204865"/>
            <a:ext cx="7772400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Доказательство (конструктивное)</a:t>
            </a:r>
            <a:r>
              <a:rPr lang="ru-RU" sz="2000" dirty="0" smtClean="0"/>
              <a:t>: Находится множество не пересекающихся простых циклов охватывающих весь граф. После этого они «склеиваются»..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136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Теорема</a:t>
            </a:r>
            <a:r>
              <a:rPr lang="ru-RU" sz="2000" dirty="0" smtClean="0"/>
              <a:t>: </a:t>
            </a:r>
            <a:r>
              <a:rPr lang="ru-RU" sz="2000" dirty="0" err="1" smtClean="0"/>
              <a:t>Эйлеров</a:t>
            </a:r>
            <a:r>
              <a:rPr lang="ru-RU" sz="2000" dirty="0" smtClean="0"/>
              <a:t> путь существует тогда и только тогда, когда количество вершин с нечётными степенями равно двум или нулю (в случае существования </a:t>
            </a:r>
            <a:r>
              <a:rPr lang="ru-RU" sz="2000" dirty="0" err="1" smtClean="0"/>
              <a:t>эйлерова</a:t>
            </a:r>
            <a:r>
              <a:rPr lang="ru-RU" sz="2000" dirty="0" smtClean="0"/>
              <a:t> цикла).</a:t>
            </a:r>
            <a:endParaRPr lang="ru-RU" sz="2000" b="1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путь.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Правильная нумерация вершин бесконтурного графа</a:t>
            </a:r>
            <a:endParaRPr lang="ru-RU" sz="2800" b="1" dirty="0" smtClean="0"/>
          </a:p>
        </p:txBody>
      </p: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6806767" y="4088315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>
            <a:stCxn id="8" idx="3"/>
          </p:cNvCxnSpPr>
          <p:nvPr/>
        </p:nvCxnSpPr>
        <p:spPr>
          <a:xfrm flipH="1">
            <a:off x="6302711" y="5024419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7411358" y="38424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560916" y="47785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8217100" y="44905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7" idx="5"/>
            <a:endCxn id="10" idx="1"/>
          </p:cNvCxnSpPr>
          <p:nvPr/>
        </p:nvCxnSpPr>
        <p:spPr>
          <a:xfrm>
            <a:off x="7657209" y="4088315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7078626" y="29063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>
            <a:stCxn id="10" idx="4"/>
            <a:endCxn id="38" idx="0"/>
          </p:cNvCxnSpPr>
          <p:nvPr/>
        </p:nvCxnSpPr>
        <p:spPr>
          <a:xfrm>
            <a:off x="8361116" y="4778568"/>
            <a:ext cx="20481" cy="88268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endCxn id="7" idx="1"/>
          </p:cNvCxnSpPr>
          <p:nvPr/>
        </p:nvCxnSpPr>
        <p:spPr>
          <a:xfrm>
            <a:off x="7215815" y="3203684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endCxn id="12" idx="0"/>
          </p:cNvCxnSpPr>
          <p:nvPr/>
        </p:nvCxnSpPr>
        <p:spPr>
          <a:xfrm>
            <a:off x="6986137" y="2181918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8" idx="5"/>
          </p:cNvCxnSpPr>
          <p:nvPr/>
        </p:nvCxnSpPr>
        <p:spPr>
          <a:xfrm flipH="1" flipV="1">
            <a:off x="6806767" y="5024419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endCxn id="10" idx="0"/>
          </p:cNvCxnSpPr>
          <p:nvPr/>
        </p:nvCxnSpPr>
        <p:spPr>
          <a:xfrm flipH="1">
            <a:off x="8361116" y="2191210"/>
            <a:ext cx="20481" cy="22993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5940152" y="5733256"/>
            <a:ext cx="562410" cy="5624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6804248" y="19168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8244408" y="19168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6948264" y="5733256"/>
            <a:ext cx="562410" cy="5624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8100392" y="5661248"/>
            <a:ext cx="562410" cy="5624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Сток</a:t>
            </a:r>
            <a:r>
              <a:rPr lang="ru-RU" sz="2000" dirty="0" smtClean="0"/>
              <a:t> – это вершина из которой нет </a:t>
            </a:r>
            <a:r>
              <a:rPr lang="ru-RU" sz="2000" b="1" dirty="0" smtClean="0"/>
              <a:t>исходящих</a:t>
            </a:r>
            <a:r>
              <a:rPr lang="ru-RU" sz="2000" dirty="0" smtClean="0"/>
              <a:t> дуг.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136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>
                <a:solidFill>
                  <a:schemeClr val="bg1">
                    <a:lumMod val="75000"/>
                  </a:schemeClr>
                </a:solidFill>
              </a:rPr>
              <a:t>Теорема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ru-RU" sz="2000" dirty="0" err="1" smtClean="0">
                <a:solidFill>
                  <a:schemeClr val="bg1">
                    <a:lumMod val="75000"/>
                  </a:schemeClr>
                </a:solidFill>
              </a:rPr>
              <a:t>Эйлеров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путь существует тогда и только тогда, когда количество вершин с нечётными степенями равно двум или нулю (в случае существования </a:t>
            </a:r>
            <a:r>
              <a:rPr lang="ru-RU" sz="2000" dirty="0" err="1" smtClean="0">
                <a:solidFill>
                  <a:schemeClr val="bg1">
                    <a:lumMod val="75000"/>
                  </a:schemeClr>
                </a:solidFill>
              </a:rPr>
              <a:t>эйлерова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цикла).</a:t>
            </a:r>
            <a:endParaRPr lang="ru-RU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путь.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27584" y="2924944"/>
            <a:ext cx="7772400" cy="3024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ru-RU" sz="2000" b="1" dirty="0" smtClean="0"/>
              <a:t>Доказательство</a:t>
            </a:r>
            <a:r>
              <a:rPr lang="ru-RU" sz="2000" dirty="0" smtClean="0"/>
              <a:t>: </a:t>
            </a:r>
          </a:p>
          <a:p>
            <a:pPr lvl="0">
              <a:buFont typeface="Arial" pitchFamily="34" charset="0"/>
              <a:buChar char="•"/>
            </a:pPr>
            <a:r>
              <a:rPr lang="ru-RU" sz="2000" dirty="0" smtClean="0"/>
              <a:t>Если есть (две) вершины нечетной степени, то их нужно соединить временным ребром.</a:t>
            </a:r>
          </a:p>
          <a:p>
            <a:pPr lvl="0"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buFont typeface="Arial" pitchFamily="34" charset="0"/>
              <a:buChar char="•"/>
            </a:pPr>
            <a:r>
              <a:rPr lang="ru-RU" sz="2000" dirty="0" smtClean="0"/>
              <a:t>Находится множество не пересекающихся простых циклов охватывающих весь граф. После этого они «склеиваются».</a:t>
            </a:r>
          </a:p>
          <a:p>
            <a:pPr lvl="0"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buFont typeface="Arial" pitchFamily="34" charset="0"/>
              <a:buChar char="•"/>
            </a:pPr>
            <a:r>
              <a:rPr lang="ru-RU" sz="2000" dirty="0" smtClean="0"/>
              <a:t>В полученном </a:t>
            </a:r>
            <a:r>
              <a:rPr lang="ru-RU" sz="2000" dirty="0" err="1" smtClean="0"/>
              <a:t>эйлеровом</a:t>
            </a:r>
            <a:r>
              <a:rPr lang="ru-RU" sz="2000" dirty="0" smtClean="0"/>
              <a:t> цикле удаляется временное ребро, после чего остается </a:t>
            </a:r>
            <a:r>
              <a:rPr lang="ru-RU" sz="2000" dirty="0" err="1" smtClean="0"/>
              <a:t>эйлеров</a:t>
            </a:r>
            <a:r>
              <a:rPr lang="ru-RU" sz="2000" dirty="0" smtClean="0"/>
              <a:t> путь начинающийся в одной из удаленных вершин, а заканчивающийся в другой.</a:t>
            </a:r>
          </a:p>
          <a:p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270892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Теорема: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В бесконтурном графе </a:t>
            </a:r>
            <a:r>
              <a:rPr lang="ru-RU" sz="2000" b="1" dirty="0" smtClean="0"/>
              <a:t>существует источник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Правильная нумерация вершин бесконтурного графа</a:t>
            </a:r>
            <a:endParaRPr lang="ru-RU" sz="2800" b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1479</Words>
  <Application>Microsoft Office PowerPoint</Application>
  <PresentationFormat>Экран (4:3)</PresentationFormat>
  <Paragraphs>952</Paragraphs>
  <Slides>80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80</vt:i4>
      </vt:variant>
    </vt:vector>
  </HeadingPairs>
  <TitlesOfParts>
    <vt:vector size="81" baseType="lpstr">
      <vt:lpstr>Тема Office</vt:lpstr>
      <vt:lpstr>Алгоритмы на графах</vt:lpstr>
      <vt:lpstr>Поиск наименьшего общего предка в дереве (lca)</vt:lpstr>
      <vt:lpstr> LCA (root, u, v) for (для) каждой u ∈ V[G] do  color[u] ⟵ WHITE a ⟵ u while a!= root do  color[a] = BLACK  a ⟵ π[a] color[a] = BLACK a ⟵ v while a! do  a ⟵ π[a] return a</vt:lpstr>
      <vt:lpstr>Правильная нумерация или топологическая сортировка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 Topological_sort (G(V,E)) for (для) каждой u ∈ V[G] do  color[u] ⟵ WHITE  order[v] ⟵ 0 time ⟵ |V| for (для) каждой u ∈ V[G] do  if color[u] = WHITE then   DFS_Visit(u)   DFS_Visit (u) color[u] ⟵ BLACK for (для) каждой v ∈ Adj[u] do  if color[v] = WHITE then   DFS_Visit(v) time ⟵time-1 order[v] ⟵ time</vt:lpstr>
      <vt:lpstr>Поиск компонент сильной связности</vt:lpstr>
      <vt:lpstr>Слайд 31</vt:lpstr>
      <vt:lpstr>Слайд 32</vt:lpstr>
      <vt:lpstr>Фактор-граф по компонентам сильной связности (конденсация графа) – это граф, вершинами которого являются компоненты сильной связности исходного графа, а дугой соединены u и v, если существует u’∈u и v’∈v, такие что имеется дуга (u’, v’) исходного графа.</vt:lpstr>
      <vt:lpstr>Поиск мостов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Слайд 42</vt:lpstr>
      <vt:lpstr>Слайд 43</vt:lpstr>
      <vt:lpstr>Слайд 44</vt:lpstr>
      <vt:lpstr>Слайд 45</vt:lpstr>
      <vt:lpstr>Слайд 46</vt:lpstr>
      <vt:lpstr>Слайд 47</vt:lpstr>
      <vt:lpstr>Слайд 48</vt:lpstr>
      <vt:lpstr>Слайд 49</vt:lpstr>
      <vt:lpstr>Слайд 50</vt:lpstr>
      <vt:lpstr>Слайд 51</vt:lpstr>
      <vt:lpstr>Слайд 52</vt:lpstr>
      <vt:lpstr>Слайд 53</vt:lpstr>
      <vt:lpstr>Слайд 54</vt:lpstr>
      <vt:lpstr>Слайд 55</vt:lpstr>
      <vt:lpstr>Слайд 56</vt:lpstr>
      <vt:lpstr>Слайд 57</vt:lpstr>
      <vt:lpstr>Слайд 58</vt:lpstr>
      <vt:lpstr>Слайд 59</vt:lpstr>
      <vt:lpstr>Слайд 60</vt:lpstr>
      <vt:lpstr>Слайд 61</vt:lpstr>
      <vt:lpstr>Слайд 62</vt:lpstr>
      <vt:lpstr>Слайд 63</vt:lpstr>
      <vt:lpstr>Слайд 64</vt:lpstr>
      <vt:lpstr>Слайд 65</vt:lpstr>
      <vt:lpstr>Слайд 66</vt:lpstr>
      <vt:lpstr>Слайд 67</vt:lpstr>
      <vt:lpstr>Слайд 68</vt:lpstr>
      <vt:lpstr>Слайд 69</vt:lpstr>
      <vt:lpstr>DFS (G) for (для) каждой u ∈ V[G] do  color[u] ⟵ WHITE  π[u] ⟵ NIL   time ⟵ 0 for (для) каждой u ∈ V[G] do  if color[u] = WHITE then   DFS_Visit(u) DFS_Visit (u) color[u] ⟵ GRAY time ⟵ time +1 in[u] ⟵ time  for (для) каждой v ∈ Adj[u] do  if color[v] = WHITE then   DFS_Visit(v)   π[v] ⟵ u    color[u] ⟵ BLACK time ⟵time+1 out[u] ⟵ time</vt:lpstr>
      <vt:lpstr>DFS (G) for (для) каждой u ∈ V[G] do  color[u] ⟵ WHITE  π[u] ⟵ NIL  flag[u] ⟵ 0 time ⟵ 0 for (для) каждой u ∈ V[G] do  if color[u] = WHITE then   DFS_Visit(u) DFS_Visit (u) color[u] ⟵ GRAY time ⟵ time +1 in[u] ⟵ time flag[u] ⟵ in[u] for (для) каждой v ∈ Adj[u] do  if color[v] = WHITE then   DFS_Visit(v)   π[v] ⟵ u   flag[u] ⟵ min(flag[u], flag[v])   else    flag[u] ⟵ min(flag[u], in[v]) color[u] ⟵ BLACK time ⟵time+1 out[u] ⟵ time</vt:lpstr>
      <vt:lpstr>DFS (G) for (для) каждой u ∈ V[G] do  color[u] ⟵ WHITE  π[u] ⟵ NIL  flag[u] ⟵ 0 time ⟵ 0 for (для) каждой u ∈ V[G] do  if color[u] = WHITE then   DFS_Visit(u) DFS_Visit (u) color[u] ⟵ GRAY time ⟵ time +1 in[u] ⟵ time flag[u] ⟵ in[u] for (для) каждой v ∈ Adj[u] do  if color[v] = WHITE then   DFS_Visit(v)   π[v] ⟵ u   flag[u] ⟵ min(flag[u], flag[v])   else    flag[u] ⟵ min(flag[u], in[v]) color[u] ⟵ BLACK time ⟵time+1 out[u] ⟵ time</vt:lpstr>
      <vt:lpstr>DFS (G) for (для) каждой u ∈ V[G] do  color[u] ⟵ WHITE   flag[u] ⟵ 0 time ⟵ 0 for (для) каждой u ∈ V[G] do  if color[u] = WHITE then   DFS_Visit(u) DFS_Visit (u) color[u] ⟵ GRAY time ⟵ time +1 in[u] ⟵ time flag[u] ⟵ in[u] for (для) каждой v ∈ Adj[u] do  if color[v] = WHITE then   DFS_Visit(v)    flag[u] ⟵ min(flag[u], flag[v])   else    flag[u] ⟵ min(flag[u], in[v]) color[u] ⟵ BLACK  </vt:lpstr>
      <vt:lpstr>DFS (G) for (для) каждой u ∈ V[G] do  color[u] ⟵ WHITE   flag[u] ⟵ 0 time ⟵ 0 for (для) каждой u ∈ V[G] do  if color[u] = WHITE then   DFS_Visit(u) DFS_Visit (u) color[u] ⟵ BLACK time ⟵ time +1 in[u] ⟵ time flag[u] ⟵ in[u] for (для) каждой v ∈ Adj[u] do  if color[v] = WHITE then   DFS_Visit(v)    flag[u] ⟵ min(flag[u], flag[v])   else    flag[u] ⟵ min(flag[u], in[v])   </vt:lpstr>
      <vt:lpstr>Эйлеров граф, путь, цикл</vt:lpstr>
      <vt:lpstr>Слайд 76</vt:lpstr>
      <vt:lpstr>Слайд 77</vt:lpstr>
      <vt:lpstr>Слайд 78</vt:lpstr>
      <vt:lpstr>Слайд 79</vt:lpstr>
      <vt:lpstr>Слайд 80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на графах</dc:title>
  <dc:creator>Мамочка и папочка</dc:creator>
  <cp:lastModifiedBy>777</cp:lastModifiedBy>
  <cp:revision>27</cp:revision>
  <dcterms:created xsi:type="dcterms:W3CDTF">2020-02-18T13:52:34Z</dcterms:created>
  <dcterms:modified xsi:type="dcterms:W3CDTF">2020-03-05T16:47:50Z</dcterms:modified>
</cp:coreProperties>
</file>