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slides/slide187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74" r:id="rId8"/>
    <p:sldId id="363" r:id="rId9"/>
    <p:sldId id="375" r:id="rId10"/>
    <p:sldId id="373" r:id="rId11"/>
    <p:sldId id="362" r:id="rId12"/>
    <p:sldId id="364" r:id="rId13"/>
    <p:sldId id="365" r:id="rId14"/>
    <p:sldId id="366" r:id="rId15"/>
    <p:sldId id="367" r:id="rId16"/>
    <p:sldId id="509" r:id="rId17"/>
    <p:sldId id="510" r:id="rId18"/>
    <p:sldId id="512" r:id="rId19"/>
    <p:sldId id="513" r:id="rId20"/>
    <p:sldId id="514" r:id="rId21"/>
    <p:sldId id="515" r:id="rId22"/>
    <p:sldId id="516" r:id="rId23"/>
    <p:sldId id="517" r:id="rId24"/>
    <p:sldId id="519" r:id="rId25"/>
    <p:sldId id="518" r:id="rId26"/>
    <p:sldId id="520" r:id="rId27"/>
    <p:sldId id="369" r:id="rId28"/>
    <p:sldId id="370" r:id="rId29"/>
    <p:sldId id="445" r:id="rId30"/>
    <p:sldId id="424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372" r:id="rId39"/>
    <p:sldId id="444" r:id="rId40"/>
    <p:sldId id="437" r:id="rId41"/>
    <p:sldId id="436" r:id="rId42"/>
    <p:sldId id="438" r:id="rId43"/>
    <p:sldId id="439" r:id="rId44"/>
    <p:sldId id="440" r:id="rId45"/>
    <p:sldId id="441" r:id="rId46"/>
    <p:sldId id="442" r:id="rId47"/>
    <p:sldId id="443" r:id="rId48"/>
    <p:sldId id="521" r:id="rId49"/>
    <p:sldId id="522" r:id="rId50"/>
    <p:sldId id="523" r:id="rId51"/>
    <p:sldId id="371" r:id="rId52"/>
    <p:sldId id="378" r:id="rId53"/>
    <p:sldId id="379" r:id="rId54"/>
    <p:sldId id="380" r:id="rId55"/>
    <p:sldId id="395" r:id="rId56"/>
    <p:sldId id="394" r:id="rId57"/>
    <p:sldId id="401" r:id="rId58"/>
    <p:sldId id="381" r:id="rId59"/>
    <p:sldId id="397" r:id="rId60"/>
    <p:sldId id="396" r:id="rId61"/>
    <p:sldId id="399" r:id="rId62"/>
    <p:sldId id="382" r:id="rId63"/>
    <p:sldId id="383" r:id="rId64"/>
    <p:sldId id="384" r:id="rId65"/>
    <p:sldId id="461" r:id="rId66"/>
    <p:sldId id="417" r:id="rId67"/>
    <p:sldId id="403" r:id="rId68"/>
    <p:sldId id="406" r:id="rId69"/>
    <p:sldId id="405" r:id="rId70"/>
    <p:sldId id="404" r:id="rId71"/>
    <p:sldId id="407" r:id="rId72"/>
    <p:sldId id="418" r:id="rId73"/>
    <p:sldId id="410" r:id="rId74"/>
    <p:sldId id="408" r:id="rId75"/>
    <p:sldId id="411" r:id="rId76"/>
    <p:sldId id="456" r:id="rId77"/>
    <p:sldId id="508" r:id="rId78"/>
    <p:sldId id="457" r:id="rId79"/>
    <p:sldId id="458" r:id="rId80"/>
    <p:sldId id="459" r:id="rId81"/>
    <p:sldId id="460" r:id="rId82"/>
    <p:sldId id="414" r:id="rId83"/>
    <p:sldId id="415" r:id="rId84"/>
    <p:sldId id="416" r:id="rId85"/>
    <p:sldId id="419" r:id="rId86"/>
    <p:sldId id="525" r:id="rId87"/>
    <p:sldId id="524" r:id="rId88"/>
    <p:sldId id="455" r:id="rId89"/>
    <p:sldId id="462" r:id="rId90"/>
    <p:sldId id="464" r:id="rId91"/>
    <p:sldId id="465" r:id="rId92"/>
    <p:sldId id="466" r:id="rId93"/>
    <p:sldId id="413" r:id="rId94"/>
    <p:sldId id="463" r:id="rId95"/>
    <p:sldId id="467" r:id="rId96"/>
    <p:sldId id="468" r:id="rId97"/>
    <p:sldId id="472" r:id="rId98"/>
    <p:sldId id="473" r:id="rId99"/>
    <p:sldId id="474" r:id="rId100"/>
    <p:sldId id="475" r:id="rId101"/>
    <p:sldId id="476" r:id="rId102"/>
    <p:sldId id="477" r:id="rId103"/>
    <p:sldId id="478" r:id="rId104"/>
    <p:sldId id="469" r:id="rId105"/>
    <p:sldId id="470" r:id="rId106"/>
    <p:sldId id="507" r:id="rId107"/>
    <p:sldId id="481" r:id="rId108"/>
    <p:sldId id="482" r:id="rId109"/>
    <p:sldId id="483" r:id="rId110"/>
    <p:sldId id="484" r:id="rId111"/>
    <p:sldId id="485" r:id="rId112"/>
    <p:sldId id="486" r:id="rId113"/>
    <p:sldId id="488" r:id="rId114"/>
    <p:sldId id="487" r:id="rId115"/>
    <p:sldId id="490" r:id="rId116"/>
    <p:sldId id="489" r:id="rId117"/>
    <p:sldId id="491" r:id="rId118"/>
    <p:sldId id="526" r:id="rId119"/>
    <p:sldId id="479" r:id="rId120"/>
    <p:sldId id="527" r:id="rId121"/>
    <p:sldId id="528" r:id="rId122"/>
    <p:sldId id="420" r:id="rId123"/>
    <p:sldId id="448" r:id="rId124"/>
    <p:sldId id="446" r:id="rId125"/>
    <p:sldId id="447" r:id="rId126"/>
    <p:sldId id="452" r:id="rId127"/>
    <p:sldId id="449" r:id="rId128"/>
    <p:sldId id="453" r:id="rId129"/>
    <p:sldId id="454" r:id="rId130"/>
    <p:sldId id="504" r:id="rId131"/>
    <p:sldId id="505" r:id="rId132"/>
    <p:sldId id="506" r:id="rId133"/>
    <p:sldId id="492" r:id="rId134"/>
    <p:sldId id="494" r:id="rId135"/>
    <p:sldId id="493" r:id="rId136"/>
    <p:sldId id="495" r:id="rId137"/>
    <p:sldId id="496" r:id="rId138"/>
    <p:sldId id="499" r:id="rId139"/>
    <p:sldId id="498" r:id="rId140"/>
    <p:sldId id="500" r:id="rId141"/>
    <p:sldId id="503" r:id="rId142"/>
    <p:sldId id="501" r:id="rId143"/>
    <p:sldId id="497" r:id="rId144"/>
    <p:sldId id="547" r:id="rId145"/>
    <p:sldId id="550" r:id="rId146"/>
    <p:sldId id="529" r:id="rId147"/>
    <p:sldId id="530" r:id="rId148"/>
    <p:sldId id="534" r:id="rId149"/>
    <p:sldId id="531" r:id="rId150"/>
    <p:sldId id="535" r:id="rId151"/>
    <p:sldId id="533" r:id="rId152"/>
    <p:sldId id="539" r:id="rId153"/>
    <p:sldId id="538" r:id="rId154"/>
    <p:sldId id="540" r:id="rId155"/>
    <p:sldId id="541" r:id="rId156"/>
    <p:sldId id="542" r:id="rId157"/>
    <p:sldId id="543" r:id="rId158"/>
    <p:sldId id="544" r:id="rId159"/>
    <p:sldId id="545" r:id="rId160"/>
    <p:sldId id="575" r:id="rId161"/>
    <p:sldId id="551" r:id="rId162"/>
    <p:sldId id="546" r:id="rId163"/>
    <p:sldId id="554" r:id="rId164"/>
    <p:sldId id="555" r:id="rId165"/>
    <p:sldId id="556" r:id="rId166"/>
    <p:sldId id="557" r:id="rId167"/>
    <p:sldId id="558" r:id="rId168"/>
    <p:sldId id="559" r:id="rId169"/>
    <p:sldId id="560" r:id="rId170"/>
    <p:sldId id="561" r:id="rId171"/>
    <p:sldId id="562" r:id="rId172"/>
    <p:sldId id="552" r:id="rId173"/>
    <p:sldId id="553" r:id="rId174"/>
    <p:sldId id="564" r:id="rId175"/>
    <p:sldId id="563" r:id="rId176"/>
    <p:sldId id="565" r:id="rId177"/>
    <p:sldId id="566" r:id="rId178"/>
    <p:sldId id="567" r:id="rId179"/>
    <p:sldId id="568" r:id="rId180"/>
    <p:sldId id="569" r:id="rId181"/>
    <p:sldId id="570" r:id="rId182"/>
    <p:sldId id="571" r:id="rId183"/>
    <p:sldId id="572" r:id="rId184"/>
    <p:sldId id="573" r:id="rId185"/>
    <p:sldId id="574" r:id="rId186"/>
    <p:sldId id="548" r:id="rId187"/>
    <p:sldId id="421" r:id="rId18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3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ru-RU" sz="2000" dirty="0" smtClean="0"/>
              <a:t>Для каждой вершины количество входящих дуг равно количеству исходящих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контуры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 </a:t>
            </a:r>
            <a:r>
              <a:rPr lang="ru-RU" sz="2800" dirty="0" smtClean="0"/>
              <a:t>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</a:t>
            </a:r>
            <a:r>
              <a:rPr lang="ru-RU" sz="2800" b="1" dirty="0" smtClean="0">
                <a:solidFill>
                  <a:srgbClr val="0070C0"/>
                </a:solidFill>
              </a:rPr>
              <a:t>– F(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,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err="1" smtClean="0">
                <a:solidFill>
                  <a:srgbClr val="0070C0"/>
                </a:solidFill>
              </a:rPr>
              <a:t>s</a:t>
            </a:r>
            <a:r>
              <a:rPr lang="ru-RU" sz="2800" b="1" dirty="0" smtClean="0">
                <a:solidFill>
                  <a:srgbClr val="0070C0"/>
                </a:solidFill>
              </a:rPr>
              <a:t>) – F(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>
                <a:solidFill>
                  <a:srgbClr val="0070C0"/>
                </a:solidFill>
              </a:rPr>
              <a:t>Все дуги в </a:t>
            </a:r>
            <a:r>
              <a:rPr lang="en-US" sz="2800" dirty="0" smtClean="0">
                <a:solidFill>
                  <a:srgbClr val="0070C0"/>
                </a:solidFill>
              </a:rPr>
              <a:t>s</a:t>
            </a:r>
            <a:r>
              <a:rPr lang="ru-RU" sz="2800" dirty="0" smtClean="0">
                <a:solidFill>
                  <a:srgbClr val="0070C0"/>
                </a:solidFill>
              </a:rPr>
              <a:t> + все дуги в </a:t>
            </a:r>
            <a:r>
              <a:rPr lang="ru-RU" sz="2800" dirty="0" err="1" smtClean="0">
                <a:solidFill>
                  <a:srgbClr val="0070C0"/>
                </a:solidFill>
              </a:rPr>
              <a:t>A\s</a:t>
            </a:r>
            <a:r>
              <a:rPr lang="ru-RU" sz="2800" dirty="0" smtClean="0">
                <a:solidFill>
                  <a:srgbClr val="0070C0"/>
                </a:solidFill>
              </a:rPr>
              <a:t> = все дуги в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endParaRPr lang="ru-RU" sz="2800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</a:t>
            </a:r>
            <a:r>
              <a:rPr lang="ru-RU" sz="2800" b="1" dirty="0" smtClean="0">
                <a:solidFill>
                  <a:srgbClr val="0070C0"/>
                </a:solidFill>
              </a:rPr>
              <a:t>– F(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,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A\s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</a:t>
            </a:r>
            <a:r>
              <a:rPr lang="en-US" sz="2800" b="1" dirty="0" smtClean="0">
                <a:solidFill>
                  <a:srgbClr val="00B050"/>
                </a:solidFill>
              </a:rPr>
              <a:t> V</a:t>
            </a:r>
            <a:r>
              <a:rPr lang="ru-RU" sz="2800" b="1" dirty="0" smtClean="0">
                <a:solidFill>
                  <a:srgbClr val="00B050"/>
                </a:solidFill>
              </a:rPr>
              <a:t>)</a:t>
            </a: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– F(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,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 A U !A) </a:t>
            </a:r>
            <a:r>
              <a:rPr lang="ru-RU" sz="2800" b="1" dirty="0" smtClean="0">
                <a:solidFill>
                  <a:srgbClr val="0070C0"/>
                </a:solidFill>
              </a:rPr>
              <a:t>– F(A U !A, 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A\s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 A U !A) </a:t>
            </a:r>
            <a:r>
              <a:rPr lang="ru-RU" sz="2800" b="1" dirty="0" smtClean="0">
                <a:solidFill>
                  <a:srgbClr val="0070C0"/>
                </a:solidFill>
              </a:rPr>
              <a:t>– F(A U !A, 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 A) + F(A, !A)</a:t>
            </a: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– F(A, A) – F(!A, 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A\s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 A U !A) – F(A U !A, 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F(A, A)</a:t>
            </a:r>
            <a:r>
              <a:rPr lang="ru-RU" sz="2800" b="1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+ F(A, !A) </a:t>
            </a:r>
            <a:r>
              <a:rPr lang="ru-RU" sz="2800" b="1" dirty="0" smtClean="0">
                <a:solidFill>
                  <a:srgbClr val="0070C0"/>
                </a:solidFill>
              </a:rPr>
              <a:t>– F(A, A) </a:t>
            </a:r>
            <a:r>
              <a:rPr lang="ru-RU" sz="2800" dirty="0" smtClean="0"/>
              <a:t>– F(!A, 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 !A) – F(!A, A).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Конец доказательства.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Теорема. Пусть задана сеть с целочисленными пропускными способностями. Величина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максимального потока в сети равна величине минимального разреза.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F(A, A!) – F(!A, A)</a:t>
            </a: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F(A, A!) – F(!A, A)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>
                <a:solidFill>
                  <a:srgbClr val="0070C0"/>
                </a:solidFill>
              </a:rPr>
              <a:t>F(A, A!)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F(A, A!) – F(!A, A) </a:t>
            </a:r>
            <a:r>
              <a:rPr lang="en-US" sz="2800" dirty="0" smtClean="0"/>
              <a:t>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>
                <a:solidFill>
                  <a:srgbClr val="0070C0"/>
                </a:solidFill>
              </a:rPr>
              <a:t>C(A, A!)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F(A, A!) – F(!A, A) </a:t>
            </a:r>
            <a:r>
              <a:rPr lang="en-US" sz="2800" dirty="0" smtClean="0"/>
              <a:t>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>
                <a:solidFill>
                  <a:srgbClr val="0070C0"/>
                </a:solidFill>
              </a:rPr>
              <a:t>C(A, A!)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Таким образом, для любого разреза величина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любого (а, значит, и максимального) потока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не более пропускной способности. Найдем поток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и разрез, величины которых равны.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Пусть задан некоторый поток (для начала, может быть нулевой). Обозначим через </a:t>
            </a:r>
            <a:r>
              <a:rPr lang="ru-RU" sz="2800" b="1" dirty="0" smtClean="0"/>
              <a:t>A</a:t>
            </a:r>
            <a:r>
              <a:rPr lang="ru-RU" sz="2800" dirty="0" smtClean="0"/>
              <a:t> такое подмножество вершин </a:t>
            </a:r>
            <a:r>
              <a:rPr lang="en-US" sz="2800" b="1" dirty="0" smtClean="0"/>
              <a:t>V</a:t>
            </a:r>
            <a:r>
              <a:rPr lang="ru-RU" sz="2800" dirty="0" smtClean="0"/>
              <a:t>, в которые из </a:t>
            </a:r>
            <a:r>
              <a:rPr lang="ru-RU" sz="2800" b="1" dirty="0" err="1" smtClean="0"/>
              <a:t>s</a:t>
            </a:r>
            <a:r>
              <a:rPr lang="ru-RU" sz="2800" dirty="0" smtClean="0"/>
              <a:t> есть путь, увеличивающий поток.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Теорема</a:t>
            </a:r>
            <a:r>
              <a:rPr lang="ru-RU" sz="2000" dirty="0" smtClean="0">
                <a:solidFill>
                  <a:srgbClr val="FF0000"/>
                </a:solidFill>
              </a:rPr>
              <a:t>: </a:t>
            </a:r>
            <a:r>
              <a:rPr lang="ru-RU" sz="2000" dirty="0" err="1" smtClean="0">
                <a:solidFill>
                  <a:srgbClr val="FF0000"/>
                </a:solidFill>
              </a:rPr>
              <a:t>Эйлеров</a:t>
            </a:r>
            <a:r>
              <a:rPr lang="ru-RU" sz="2000" dirty="0" smtClean="0">
                <a:solidFill>
                  <a:srgbClr val="FF0000"/>
                </a:solidFill>
              </a:rPr>
              <a:t> путь существует тогда и только тогда, когда для всех вершин кроме двух выполняется количество входящих дуг равно количеству исходящих. А для двух оставшихся выполняется что </a:t>
            </a:r>
            <a:r>
              <a:rPr lang="ru-RU" sz="2000" dirty="0" err="1" smtClean="0">
                <a:solidFill>
                  <a:srgbClr val="FF0000"/>
                </a:solidFill>
              </a:rPr>
              <a:t>уодной</a:t>
            </a:r>
            <a:r>
              <a:rPr lang="ru-RU" sz="2000" dirty="0" smtClean="0">
                <a:solidFill>
                  <a:srgbClr val="FF0000"/>
                </a:solidFill>
              </a:rPr>
              <a:t> количество входящих дуг на единицу меньше чем исходящих, а для </a:t>
            </a:r>
            <a:r>
              <a:rPr lang="ru-RU" sz="2000" smtClean="0">
                <a:solidFill>
                  <a:srgbClr val="FF0000"/>
                </a:solidFill>
              </a:rPr>
              <a:t>другой наоборот.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</a:t>
            </a:r>
            <a:r>
              <a:rPr lang="ru-RU" sz="2800" b="1" dirty="0" err="1" smtClean="0"/>
              <a:t>t</a:t>
            </a:r>
            <a:r>
              <a:rPr lang="ru-RU" sz="2800" dirty="0" smtClean="0"/>
              <a:t> принадлежит </a:t>
            </a:r>
            <a:r>
              <a:rPr lang="ru-RU" sz="2800" b="1" dirty="0" smtClean="0"/>
              <a:t>A</a:t>
            </a:r>
            <a:r>
              <a:rPr lang="ru-RU" sz="2800" dirty="0" smtClean="0"/>
              <a:t>, то увеличим исходный поток вдоль этого пути. Поскольку увеличение потока на каждом шаге – целое положительное число и поток не может превышать величины </a:t>
            </a:r>
            <a:r>
              <a:rPr lang="ru-RU" sz="2800" b="1" dirty="0" smtClean="0"/>
              <a:t>C(</a:t>
            </a:r>
            <a:r>
              <a:rPr lang="en-US" sz="2800" b="1" dirty="0" smtClean="0"/>
              <a:t>V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, количество таких шагов увеличения потока конечно.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2348880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Пусть </a:t>
            </a:r>
            <a:r>
              <a:rPr lang="ru-RU" sz="2800" b="1" dirty="0" smtClean="0"/>
              <a:t>A</a:t>
            </a:r>
            <a:r>
              <a:rPr lang="ru-RU" sz="2800" dirty="0" smtClean="0"/>
              <a:t> такое множество, которому не принадлежит </a:t>
            </a:r>
            <a:r>
              <a:rPr lang="ru-RU" sz="2800" b="1" dirty="0" err="1" smtClean="0"/>
              <a:t>t</a:t>
            </a:r>
            <a:r>
              <a:rPr lang="ru-RU" sz="2800" dirty="0" smtClean="0"/>
              <a:t>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</a:t>
            </a:r>
            <a:r>
              <a:rPr lang="ru-RU" sz="2800" b="1" dirty="0" smtClean="0"/>
              <a:t>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 C(A,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</a:t>
            </a:r>
            <a:r>
              <a:rPr lang="ru-RU" sz="2800" dirty="0" smtClean="0"/>
              <a:t>, то у разреза есть хотя бы одна дуга 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 (</a:t>
            </a:r>
            <a:r>
              <a:rPr lang="en-US" sz="2800" b="1" dirty="0" smtClean="0"/>
              <a:t>u</a:t>
            </a:r>
            <a:r>
              <a:rPr lang="ru-RU" sz="2800" dirty="0" smtClean="0"/>
              <a:t> принадлежит </a:t>
            </a:r>
            <a:r>
              <a:rPr lang="ru-RU" sz="2800" b="1" dirty="0" smtClean="0"/>
              <a:t>A</a:t>
            </a:r>
            <a:r>
              <a:rPr lang="ru-RU" sz="2800" dirty="0" smtClean="0"/>
              <a:t>, </a:t>
            </a:r>
            <a:r>
              <a:rPr lang="en-US" sz="2800" b="1" dirty="0" smtClean="0"/>
              <a:t>v</a:t>
            </a:r>
            <a:r>
              <a:rPr lang="ru-RU" sz="2800" dirty="0" smtClean="0"/>
              <a:t> принадлежит </a:t>
            </a:r>
            <a:r>
              <a:rPr lang="ru-RU" sz="2800" b="1" dirty="0" smtClean="0"/>
              <a:t>!A</a:t>
            </a:r>
            <a:r>
              <a:rPr lang="ru-RU" sz="2800" dirty="0" smtClean="0"/>
              <a:t>) ненасыщенная.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</a:t>
            </a:r>
            <a:r>
              <a:rPr lang="ru-RU" sz="2800" b="1" dirty="0" smtClean="0"/>
              <a:t>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 C(A,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</a:t>
            </a:r>
            <a:r>
              <a:rPr lang="ru-RU" sz="2800" dirty="0" smtClean="0"/>
              <a:t>, то у разреза есть хотя бы одна дуга 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 (</a:t>
            </a:r>
            <a:r>
              <a:rPr lang="en-US" sz="2800" b="1" dirty="0" smtClean="0"/>
              <a:t>u</a:t>
            </a:r>
            <a:r>
              <a:rPr lang="ru-RU" sz="2800" b="1" dirty="0" smtClean="0"/>
              <a:t>∈A</a:t>
            </a:r>
            <a:r>
              <a:rPr lang="ru-RU" sz="2800" dirty="0" smtClean="0"/>
              <a:t>, </a:t>
            </a:r>
            <a:r>
              <a:rPr lang="en-US" sz="2800" b="1" dirty="0" smtClean="0"/>
              <a:t>v</a:t>
            </a:r>
            <a:r>
              <a:rPr lang="ru-RU" sz="2800" b="1" dirty="0" smtClean="0"/>
              <a:t>∈!A</a:t>
            </a:r>
            <a:r>
              <a:rPr lang="ru-RU" sz="2800" dirty="0" smtClean="0"/>
              <a:t>) ненасыщенная.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Для нее </a:t>
            </a:r>
            <a:r>
              <a:rPr lang="ru-RU" sz="2800" b="1" dirty="0" err="1" smtClean="0"/>
              <a:t>f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 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c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.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</a:t>
            </a:r>
            <a:r>
              <a:rPr lang="ru-RU" sz="2800" b="1" dirty="0" smtClean="0"/>
              <a:t>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 C(A,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</a:t>
            </a:r>
            <a:r>
              <a:rPr lang="ru-RU" sz="2800" dirty="0" smtClean="0"/>
              <a:t>, то у разреза есть хотя бы одна дуга 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 (</a:t>
            </a:r>
            <a:r>
              <a:rPr lang="en-US" sz="2800" b="1" dirty="0" smtClean="0"/>
              <a:t>u</a:t>
            </a:r>
            <a:r>
              <a:rPr lang="ru-RU" sz="2800" b="1" dirty="0" smtClean="0"/>
              <a:t>∈A</a:t>
            </a:r>
            <a:r>
              <a:rPr lang="ru-RU" sz="2800" dirty="0" smtClean="0"/>
              <a:t>, </a:t>
            </a:r>
            <a:r>
              <a:rPr lang="en-US" sz="2800" b="1" dirty="0" smtClean="0"/>
              <a:t>v</a:t>
            </a:r>
            <a:r>
              <a:rPr lang="ru-RU" sz="2800" b="1" dirty="0" smtClean="0"/>
              <a:t>∈!A</a:t>
            </a:r>
            <a:r>
              <a:rPr lang="ru-RU" sz="2800" dirty="0" smtClean="0"/>
              <a:t>) ненасыщенная.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Для нее </a:t>
            </a:r>
            <a:r>
              <a:rPr lang="ru-RU" sz="2800" b="1" dirty="0" err="1" smtClean="0"/>
              <a:t>f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 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c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.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Тогда в вершину </a:t>
            </a:r>
            <a:r>
              <a:rPr lang="en-US" sz="2800" b="1" dirty="0" smtClean="0"/>
              <a:t>v</a:t>
            </a:r>
            <a:r>
              <a:rPr lang="ru-RU" sz="2800" dirty="0" smtClean="0"/>
              <a:t> существует путь, увеличивающий поток.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FF0000"/>
                </a:solidFill>
              </a:rPr>
              <a:t>ПРОТИВОРЕЧИЕ 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Значит: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= C(A,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Значит: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= C(A,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 помощью чего из:</a:t>
            </a:r>
          </a:p>
          <a:p>
            <a:pPr marL="514350" indent="-514350" algn="ctr">
              <a:spcBef>
                <a:spcPct val="0"/>
              </a:spcBef>
            </a:pPr>
            <a:r>
              <a:rPr lang="en-US" sz="2800" b="1" dirty="0" smtClean="0"/>
              <a:t>flow</a:t>
            </a:r>
            <a:r>
              <a:rPr lang="ru-RU" sz="2800" b="1" dirty="0" smtClean="0"/>
              <a:t> = 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- F(!A,</a:t>
            </a:r>
            <a:r>
              <a:rPr lang="en-US" sz="2800" b="1" dirty="0" smtClean="0"/>
              <a:t> </a:t>
            </a:r>
            <a:r>
              <a:rPr lang="ru-RU" sz="2800" b="1" dirty="0" smtClean="0"/>
              <a:t>A)</a:t>
            </a:r>
            <a:r>
              <a:rPr lang="en-US" sz="2800" b="1" dirty="0" smtClean="0"/>
              <a:t> &lt;= </a:t>
            </a:r>
            <a:r>
              <a:rPr lang="ru-RU" sz="2800" b="1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Получается:</a:t>
            </a:r>
          </a:p>
          <a:p>
            <a:pPr marL="514350" indent="-514350" algn="ctr">
              <a:spcBef>
                <a:spcPct val="0"/>
              </a:spcBef>
            </a:pPr>
            <a:r>
              <a:rPr lang="en-US" sz="2800" b="1" dirty="0" smtClean="0"/>
              <a:t>flow</a:t>
            </a:r>
            <a:r>
              <a:rPr lang="ru-RU" sz="2800" b="1" dirty="0" smtClean="0"/>
              <a:t> = 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- F(!A,</a:t>
            </a:r>
            <a:r>
              <a:rPr lang="en-US" sz="2800" b="1" dirty="0" smtClean="0"/>
              <a:t> </a:t>
            </a:r>
            <a:r>
              <a:rPr lang="ru-RU" sz="2800" b="1" dirty="0" smtClean="0"/>
              <a:t>A)</a:t>
            </a:r>
            <a:r>
              <a:rPr lang="en-US" sz="2800" b="1" dirty="0" smtClean="0"/>
              <a:t> &lt;= </a:t>
            </a:r>
            <a:r>
              <a:rPr lang="ru-RU" sz="2800" b="1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ru-RU" sz="2800" b="1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Значит: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= C(A,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 помощью чего из:</a:t>
            </a:r>
          </a:p>
          <a:p>
            <a:pPr marL="514350" indent="-514350" algn="ctr">
              <a:spcBef>
                <a:spcPct val="0"/>
              </a:spcBef>
            </a:pPr>
            <a:r>
              <a:rPr lang="en-US" sz="2800" b="1" dirty="0" smtClean="0"/>
              <a:t>flow</a:t>
            </a:r>
            <a:r>
              <a:rPr lang="ru-RU" sz="2800" b="1" dirty="0" smtClean="0"/>
              <a:t> = 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- F(!A,</a:t>
            </a:r>
            <a:r>
              <a:rPr lang="en-US" sz="2800" b="1" dirty="0" smtClean="0"/>
              <a:t> </a:t>
            </a:r>
            <a:r>
              <a:rPr lang="ru-RU" sz="2800" b="1" dirty="0" smtClean="0"/>
              <a:t>A)</a:t>
            </a:r>
            <a:r>
              <a:rPr lang="en-US" sz="2800" b="1" dirty="0" smtClean="0"/>
              <a:t> &lt;= </a:t>
            </a:r>
            <a:r>
              <a:rPr lang="ru-RU" sz="2800" b="1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Получается:</a:t>
            </a:r>
          </a:p>
          <a:p>
            <a:pPr marL="514350" indent="-514350" algn="ctr">
              <a:spcBef>
                <a:spcPct val="0"/>
              </a:spcBef>
            </a:pPr>
            <a:r>
              <a:rPr lang="en-US" sz="2800" b="1" dirty="0" smtClean="0"/>
              <a:t>flow</a:t>
            </a:r>
            <a:r>
              <a:rPr lang="ru-RU" sz="2800" b="1" dirty="0" smtClean="0"/>
              <a:t> = 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- F(!A,</a:t>
            </a:r>
            <a:r>
              <a:rPr lang="en-US" sz="2800" b="1" dirty="0" smtClean="0"/>
              <a:t> </a:t>
            </a:r>
            <a:r>
              <a:rPr lang="ru-RU" sz="2800" b="1" dirty="0" smtClean="0"/>
              <a:t>A)</a:t>
            </a:r>
            <a:r>
              <a:rPr lang="en-US" sz="2800" b="1" dirty="0" smtClean="0"/>
              <a:t> &lt;= </a:t>
            </a:r>
            <a:r>
              <a:rPr lang="ru-RU" sz="2800" b="1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ru-RU" sz="2800" b="1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Покажем</a:t>
            </a:r>
            <a:r>
              <a:rPr lang="en-US" sz="2800" dirty="0" smtClean="0"/>
              <a:t>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F(!A,</a:t>
            </a:r>
            <a:r>
              <a:rPr lang="en-US" sz="2800" b="1" dirty="0" smtClean="0"/>
              <a:t> </a:t>
            </a:r>
            <a:r>
              <a:rPr lang="ru-RU" sz="2800" b="1" dirty="0" smtClean="0"/>
              <a:t>A)</a:t>
            </a:r>
            <a:r>
              <a:rPr lang="en-US" sz="2800" b="1" dirty="0" smtClean="0"/>
              <a:t> = 0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 помощью чего получится:</a:t>
            </a:r>
          </a:p>
          <a:p>
            <a:pPr marL="514350" indent="-514350" algn="ctr">
              <a:spcBef>
                <a:spcPct val="0"/>
              </a:spcBef>
            </a:pPr>
            <a:r>
              <a:rPr lang="en-US" sz="2800" b="1" dirty="0" smtClean="0">
                <a:solidFill>
                  <a:srgbClr val="00B050"/>
                </a:solidFill>
              </a:rPr>
              <a:t>flow</a:t>
            </a:r>
            <a:r>
              <a:rPr lang="ru-RU" sz="2800" dirty="0" smtClean="0"/>
              <a:t> </a:t>
            </a:r>
            <a:r>
              <a:rPr lang="ru-RU" sz="2800" b="1" dirty="0" smtClean="0"/>
              <a:t>= F(A,</a:t>
            </a:r>
            <a:r>
              <a:rPr lang="en-US" sz="2800" b="1" dirty="0" smtClean="0"/>
              <a:t> </a:t>
            </a:r>
            <a:r>
              <a:rPr lang="ru-RU" sz="2800" b="1" dirty="0" smtClean="0"/>
              <a:t>!A) - </a:t>
            </a:r>
            <a:r>
              <a:rPr lang="ru-RU" sz="2800" b="1" dirty="0" smtClean="0">
                <a:solidFill>
                  <a:srgbClr val="0070C0"/>
                </a:solidFill>
              </a:rPr>
              <a:t>0</a:t>
            </a:r>
            <a:r>
              <a:rPr lang="en-US" sz="2800" b="1" dirty="0" smtClean="0">
                <a:solidFill>
                  <a:srgbClr val="0070C0"/>
                </a:solidFill>
              </a:rPr>
              <a:t> =</a:t>
            </a:r>
            <a:r>
              <a:rPr lang="en-US" sz="2800" dirty="0" smtClean="0"/>
              <a:t> </a:t>
            </a:r>
            <a:r>
              <a:rPr lang="ru-RU" sz="2800" b="1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C(A, A!)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это не так, то существует дуга 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 (</a:t>
            </a:r>
            <a:r>
              <a:rPr lang="en-US" sz="2800" b="1" dirty="0" smtClean="0"/>
              <a:t>u</a:t>
            </a:r>
            <a:r>
              <a:rPr lang="ru-RU" sz="2800" b="1" dirty="0" smtClean="0"/>
              <a:t> ∈!A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∈A</a:t>
            </a:r>
            <a:r>
              <a:rPr lang="en-US" sz="2800" dirty="0" smtClean="0"/>
              <a:t>,</a:t>
            </a:r>
            <a:r>
              <a:rPr lang="ru-RU" sz="2800" b="1" dirty="0" smtClean="0"/>
              <a:t> </a:t>
            </a:r>
            <a:r>
              <a:rPr lang="en-US" sz="2800" b="1" dirty="0" smtClean="0"/>
              <a:t>f</a:t>
            </a:r>
            <a:r>
              <a:rPr lang="ru-RU" sz="2800" b="1" dirty="0" smtClean="0"/>
              <a:t>(</a:t>
            </a:r>
            <a:r>
              <a:rPr lang="en-US" sz="2800" b="1" dirty="0" smtClean="0"/>
              <a:t>u,</a:t>
            </a:r>
            <a:r>
              <a:rPr lang="ru-RU" sz="2800" b="1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)</a:t>
            </a:r>
            <a:r>
              <a:rPr lang="en-US" sz="2800" b="1" dirty="0" smtClean="0"/>
              <a:t>!=0</a:t>
            </a:r>
            <a:r>
              <a:rPr lang="en-US" sz="2800" dirty="0" smtClean="0"/>
              <a:t>) =&gt;</a:t>
            </a: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это не так, то существует дуга 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 (</a:t>
            </a:r>
            <a:r>
              <a:rPr lang="en-US" sz="2800" b="1" dirty="0" smtClean="0"/>
              <a:t>u</a:t>
            </a:r>
            <a:r>
              <a:rPr lang="ru-RU" sz="2800" b="1" dirty="0" smtClean="0"/>
              <a:t> ∈!A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∈A</a:t>
            </a:r>
            <a:r>
              <a:rPr lang="en-US" sz="2800" dirty="0" smtClean="0"/>
              <a:t>,</a:t>
            </a:r>
            <a:r>
              <a:rPr lang="ru-RU" sz="2800" b="1" dirty="0" smtClean="0"/>
              <a:t> </a:t>
            </a:r>
            <a:r>
              <a:rPr lang="en-US" sz="2800" b="1" dirty="0" smtClean="0"/>
              <a:t>f</a:t>
            </a:r>
            <a:r>
              <a:rPr lang="ru-RU" sz="2800" b="1" dirty="0" smtClean="0"/>
              <a:t>(</a:t>
            </a:r>
            <a:r>
              <a:rPr lang="en-US" sz="2800" b="1" dirty="0" smtClean="0"/>
              <a:t>u,</a:t>
            </a:r>
            <a:r>
              <a:rPr lang="ru-RU" sz="2800" b="1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)</a:t>
            </a:r>
            <a:r>
              <a:rPr lang="en-US" sz="2800" b="1" dirty="0" smtClean="0"/>
              <a:t>!=0</a:t>
            </a:r>
            <a:r>
              <a:rPr lang="en-US" sz="2800" dirty="0" smtClean="0"/>
              <a:t>) =&gt;</a:t>
            </a:r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	</a:t>
            </a:r>
            <a:r>
              <a:rPr lang="ru-RU" sz="2800" dirty="0" smtClean="0"/>
              <a:t>существует путь увеличивающий поток из </a:t>
            </a:r>
            <a:r>
              <a:rPr lang="ru-RU" sz="2800" b="1" dirty="0" err="1" smtClean="0"/>
              <a:t>s</a:t>
            </a:r>
            <a:r>
              <a:rPr lang="ru-RU" sz="2800" dirty="0" smtClean="0"/>
              <a:t> в </a:t>
            </a:r>
            <a:r>
              <a:rPr lang="en-US" sz="2800" b="1" dirty="0" smtClean="0"/>
              <a:t>u</a:t>
            </a:r>
            <a:r>
              <a:rPr lang="ru-RU" sz="2800" dirty="0" smtClean="0"/>
              <a:t> через </a:t>
            </a:r>
            <a:r>
              <a:rPr lang="en-US" sz="2800" b="1" dirty="0" smtClean="0"/>
              <a:t>v</a:t>
            </a: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Разбиение на слои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это не так, то существует дуга 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 (</a:t>
            </a:r>
            <a:r>
              <a:rPr lang="en-US" sz="2800" b="1" dirty="0" smtClean="0"/>
              <a:t>u</a:t>
            </a:r>
            <a:r>
              <a:rPr lang="ru-RU" sz="2800" b="1" dirty="0" smtClean="0"/>
              <a:t> ∈!A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∈A</a:t>
            </a:r>
            <a:r>
              <a:rPr lang="en-US" sz="2800" dirty="0" smtClean="0"/>
              <a:t>,</a:t>
            </a:r>
            <a:r>
              <a:rPr lang="ru-RU" sz="2800" b="1" dirty="0" smtClean="0"/>
              <a:t> </a:t>
            </a:r>
            <a:r>
              <a:rPr lang="en-US" sz="2800" b="1" dirty="0" smtClean="0"/>
              <a:t>f</a:t>
            </a:r>
            <a:r>
              <a:rPr lang="ru-RU" sz="2800" b="1" dirty="0" smtClean="0"/>
              <a:t>(</a:t>
            </a:r>
            <a:r>
              <a:rPr lang="en-US" sz="2800" b="1" dirty="0" smtClean="0"/>
              <a:t>u,</a:t>
            </a:r>
            <a:r>
              <a:rPr lang="ru-RU" sz="2800" b="1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)</a:t>
            </a:r>
            <a:r>
              <a:rPr lang="en-US" sz="2800" b="1" dirty="0" smtClean="0"/>
              <a:t>!=0</a:t>
            </a:r>
            <a:r>
              <a:rPr lang="en-US" sz="2800" dirty="0" smtClean="0"/>
              <a:t>) =&gt;</a:t>
            </a:r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	</a:t>
            </a:r>
            <a:r>
              <a:rPr lang="ru-RU" sz="2800" dirty="0" smtClean="0"/>
              <a:t>существует путь увеличивающий поток из </a:t>
            </a:r>
            <a:r>
              <a:rPr lang="ru-RU" sz="2800" b="1" dirty="0" err="1" smtClean="0"/>
              <a:t>s</a:t>
            </a:r>
            <a:r>
              <a:rPr lang="ru-RU" sz="2800" dirty="0" smtClean="0"/>
              <a:t> в </a:t>
            </a:r>
            <a:r>
              <a:rPr lang="en-US" sz="2800" b="1" dirty="0" smtClean="0"/>
              <a:t>u</a:t>
            </a:r>
            <a:r>
              <a:rPr lang="ru-RU" sz="2800" dirty="0" smtClean="0"/>
              <a:t> через </a:t>
            </a:r>
            <a:r>
              <a:rPr lang="en-US" sz="2800" b="1" dirty="0" smtClean="0"/>
              <a:t>v</a:t>
            </a:r>
            <a:r>
              <a:rPr lang="ru-RU" sz="2800" dirty="0" smtClean="0"/>
              <a:t> (из </a:t>
            </a:r>
            <a:r>
              <a:rPr lang="ru-RU" sz="2800" b="1" dirty="0" err="1" smtClean="0"/>
              <a:t>s</a:t>
            </a:r>
            <a:r>
              <a:rPr lang="ru-RU" sz="2800" dirty="0" smtClean="0"/>
              <a:t> в </a:t>
            </a:r>
            <a:r>
              <a:rPr lang="en-US" sz="2800" b="1" dirty="0" smtClean="0"/>
              <a:t>v</a:t>
            </a:r>
            <a:r>
              <a:rPr lang="ru-RU" sz="2800" dirty="0" smtClean="0"/>
              <a:t> такой путь есть, поскольку </a:t>
            </a:r>
            <a:r>
              <a:rPr lang="en-US" sz="2800" b="1" dirty="0" smtClean="0"/>
              <a:t>v</a:t>
            </a:r>
            <a:r>
              <a:rPr lang="ru-RU" sz="2800" dirty="0" smtClean="0"/>
              <a:t> принадлежит </a:t>
            </a:r>
            <a:r>
              <a:rPr lang="ru-RU" sz="2800" b="1" dirty="0" smtClean="0"/>
              <a:t>A</a:t>
            </a:r>
            <a:r>
              <a:rPr lang="ru-RU" sz="2800" dirty="0" smtClean="0"/>
              <a:t>)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это не так, то существует дуга </a:t>
            </a:r>
            <a:r>
              <a:rPr lang="ru-RU" sz="2800" b="1" dirty="0" smtClean="0"/>
              <a:t>(</a:t>
            </a:r>
            <a:r>
              <a:rPr lang="en-US" sz="2800" b="1" dirty="0" smtClean="0"/>
              <a:t>u</a:t>
            </a:r>
            <a:r>
              <a:rPr lang="ru-RU" sz="2800" b="1" dirty="0" smtClean="0"/>
              <a:t>,</a:t>
            </a:r>
            <a:r>
              <a:rPr lang="en-US" sz="2800" b="1" dirty="0" smtClean="0"/>
              <a:t> v</a:t>
            </a:r>
            <a:r>
              <a:rPr lang="ru-RU" sz="2800" b="1" dirty="0" smtClean="0"/>
              <a:t>)</a:t>
            </a:r>
            <a:r>
              <a:rPr lang="ru-RU" sz="2800" dirty="0" smtClean="0"/>
              <a:t> (</a:t>
            </a:r>
            <a:r>
              <a:rPr lang="en-US" sz="2800" b="1" dirty="0" smtClean="0"/>
              <a:t>u</a:t>
            </a:r>
            <a:r>
              <a:rPr lang="ru-RU" sz="2800" b="1" dirty="0" smtClean="0"/>
              <a:t> ∈!A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∈A</a:t>
            </a:r>
            <a:r>
              <a:rPr lang="en-US" sz="2800" dirty="0" smtClean="0"/>
              <a:t>,</a:t>
            </a:r>
            <a:r>
              <a:rPr lang="ru-RU" sz="2800" b="1" dirty="0" smtClean="0"/>
              <a:t> </a:t>
            </a:r>
            <a:r>
              <a:rPr lang="en-US" sz="2800" b="1" dirty="0" smtClean="0"/>
              <a:t>f</a:t>
            </a:r>
            <a:r>
              <a:rPr lang="ru-RU" sz="2800" b="1" dirty="0" smtClean="0"/>
              <a:t>(</a:t>
            </a:r>
            <a:r>
              <a:rPr lang="en-US" sz="2800" b="1" dirty="0" smtClean="0"/>
              <a:t>u,</a:t>
            </a:r>
            <a:r>
              <a:rPr lang="ru-RU" sz="2800" b="1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dirty="0" smtClean="0"/>
              <a:t>)</a:t>
            </a:r>
            <a:r>
              <a:rPr lang="en-US" sz="2800" b="1" dirty="0" smtClean="0"/>
              <a:t>!=0</a:t>
            </a:r>
            <a:r>
              <a:rPr lang="en-US" sz="2800" dirty="0" smtClean="0"/>
              <a:t>) =&gt;</a:t>
            </a:r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	</a:t>
            </a:r>
            <a:r>
              <a:rPr lang="ru-RU" sz="2800" dirty="0" smtClean="0"/>
              <a:t>существует путь увеличивающий поток из </a:t>
            </a:r>
            <a:r>
              <a:rPr lang="ru-RU" sz="2800" b="1" dirty="0" err="1" smtClean="0"/>
              <a:t>s</a:t>
            </a:r>
            <a:r>
              <a:rPr lang="ru-RU" sz="2800" dirty="0" smtClean="0"/>
              <a:t> в </a:t>
            </a:r>
            <a:r>
              <a:rPr lang="en-US" sz="2800" b="1" dirty="0" smtClean="0"/>
              <a:t>u</a:t>
            </a:r>
            <a:r>
              <a:rPr lang="ru-RU" sz="2800" dirty="0" smtClean="0"/>
              <a:t> через </a:t>
            </a:r>
            <a:r>
              <a:rPr lang="en-US" sz="2800" b="1" dirty="0" smtClean="0"/>
              <a:t>v</a:t>
            </a:r>
            <a:r>
              <a:rPr lang="ru-RU" sz="2800" dirty="0" smtClean="0"/>
              <a:t> (из </a:t>
            </a:r>
            <a:r>
              <a:rPr lang="ru-RU" sz="2800" b="1" dirty="0" err="1" smtClean="0"/>
              <a:t>s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такой путь есть, поскольку </a:t>
            </a:r>
            <a:r>
              <a:rPr lang="en-US" sz="2800" b="1" dirty="0" smtClean="0"/>
              <a:t>v</a:t>
            </a:r>
            <a:r>
              <a:rPr lang="ru-RU" sz="2800" dirty="0" smtClean="0"/>
              <a:t> принадлежит </a:t>
            </a:r>
            <a:r>
              <a:rPr lang="ru-RU" sz="2800" b="1" dirty="0" smtClean="0"/>
              <a:t>A</a:t>
            </a:r>
            <a:r>
              <a:rPr lang="ru-RU" sz="2800" dirty="0" smtClean="0"/>
              <a:t>), а по дуге (</a:t>
            </a:r>
            <a:r>
              <a:rPr lang="en-US" sz="2800" dirty="0" smtClean="0"/>
              <a:t>u</a:t>
            </a:r>
            <a:r>
              <a:rPr lang="ru-RU" sz="2800" dirty="0" smtClean="0"/>
              <a:t>,</a:t>
            </a:r>
            <a:r>
              <a:rPr lang="en-US" sz="2800" dirty="0" smtClean="0"/>
              <a:t> v</a:t>
            </a:r>
            <a:r>
              <a:rPr lang="ru-RU" sz="2800" dirty="0" smtClean="0"/>
              <a:t>) (против ее направления можно двигаться, поскольку поток по ней больше нуля).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Таким образом, </a:t>
            </a:r>
            <a:r>
              <a:rPr lang="en-US" sz="2800" b="1" dirty="0" smtClean="0"/>
              <a:t>flow</a:t>
            </a:r>
            <a:r>
              <a:rPr lang="ru-RU" sz="2800" b="1" dirty="0" smtClean="0"/>
              <a:t> = F(A,!A) = C(A,!A)</a:t>
            </a:r>
            <a:r>
              <a:rPr lang="ru-RU" sz="2800" dirty="0" smtClean="0"/>
              <a:t>.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FF0000"/>
                </a:solidFill>
              </a:rPr>
              <a:t>Теорема доказана.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Паросочетания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solidFill>
                  <a:srgbClr val="FF0000"/>
                </a:solidFill>
              </a:rPr>
              <a:t>Паросочетание</a:t>
            </a:r>
            <a:r>
              <a:rPr lang="ru-RU" sz="2800" dirty="0" smtClean="0">
                <a:solidFill>
                  <a:srgbClr val="FF0000"/>
                </a:solidFill>
              </a:rPr>
              <a:t> – это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 о назначениях</a:t>
            </a:r>
            <a:br>
              <a:rPr lang="ru-RU" dirty="0" smtClean="0"/>
            </a:br>
            <a:r>
              <a:rPr lang="ru-RU" dirty="0" smtClean="0"/>
              <a:t>(венгерский алгоритм)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smtClean="0"/>
              <a:t>алгоритм Куна)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Постановка задачи о назначениях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50" idx="0"/>
            <a:endCxn id="19" idx="6"/>
          </p:cNvCxnSpPr>
          <p:nvPr/>
        </p:nvCxnSpPr>
        <p:spPr>
          <a:xfrm flipH="1">
            <a:off x="6741212" y="3316796"/>
            <a:ext cx="1123992" cy="86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50" idx="0"/>
            <a:endCxn id="17" idx="6"/>
          </p:cNvCxnSpPr>
          <p:nvPr/>
        </p:nvCxnSpPr>
        <p:spPr>
          <a:xfrm flipH="1">
            <a:off x="6741212" y="3316796"/>
            <a:ext cx="1123992" cy="11608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267744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42838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cxnSp>
        <p:nvCxnSpPr>
          <p:cNvPr id="10" name="Прямая со стрелкой 9"/>
          <p:cNvCxnSpPr>
            <a:stCxn id="8" idx="2"/>
            <a:endCxn id="44" idx="2"/>
          </p:cNvCxnSpPr>
          <p:nvPr/>
        </p:nvCxnSpPr>
        <p:spPr>
          <a:xfrm flipH="1" flipV="1">
            <a:off x="990764" y="3316797"/>
            <a:ext cx="1276980" cy="115631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2"/>
            <a:endCxn id="44" idx="2"/>
          </p:cNvCxnSpPr>
          <p:nvPr/>
        </p:nvCxnSpPr>
        <p:spPr>
          <a:xfrm flipH="1" flipV="1">
            <a:off x="990764" y="3316797"/>
            <a:ext cx="1276980" cy="4191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2267744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1316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4" name="Овал 13"/>
          <p:cNvSpPr/>
          <p:nvPr/>
        </p:nvSpPr>
        <p:spPr>
          <a:xfrm>
            <a:off x="226774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24115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16" name="Прямая со стрелкой 15"/>
          <p:cNvCxnSpPr>
            <a:stCxn id="14" idx="2"/>
            <a:endCxn id="44" idx="2"/>
          </p:cNvCxnSpPr>
          <p:nvPr/>
        </p:nvCxnSpPr>
        <p:spPr>
          <a:xfrm flipH="1">
            <a:off x="990764" y="2600908"/>
            <a:ext cx="1276980" cy="71588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6372200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930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6372200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21" name="Овал 20"/>
          <p:cNvSpPr/>
          <p:nvPr/>
        </p:nvSpPr>
        <p:spPr>
          <a:xfrm>
            <a:off x="6372200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411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6" name="Прямая со стрелкой 25"/>
          <p:cNvCxnSpPr>
            <a:stCxn id="50" idx="0"/>
            <a:endCxn id="21" idx="6"/>
          </p:cNvCxnSpPr>
          <p:nvPr/>
        </p:nvCxnSpPr>
        <p:spPr>
          <a:xfrm flipH="1" flipV="1">
            <a:off x="6741212" y="2605394"/>
            <a:ext cx="1123992" cy="7114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226774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-598802" y="3055187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70C0"/>
                </a:solidFill>
              </a:rPr>
              <a:t>Работники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6798858" y="3055186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Задачи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37666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67544" y="5127327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 smtClean="0"/>
              <a:t>Имеется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70C0"/>
                </a:solidFill>
              </a:rPr>
              <a:t>работников </a:t>
            </a:r>
            <a:r>
              <a:rPr lang="ru-RU" sz="2800" dirty="0" smtClean="0"/>
              <a:t>и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B050"/>
                </a:solidFill>
              </a:rPr>
              <a:t>задач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Постановка задачи о назначениях</a:t>
            </a:r>
            <a:endParaRPr lang="ru-RU" sz="2800" b="1" dirty="0" smtClean="0"/>
          </a:p>
        </p:txBody>
      </p:sp>
      <p:sp>
        <p:nvSpPr>
          <p:cNvPr id="8" name="Овал 7"/>
          <p:cNvSpPr/>
          <p:nvPr/>
        </p:nvSpPr>
        <p:spPr>
          <a:xfrm>
            <a:off x="2267744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42838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2" name="Овал 11"/>
          <p:cNvSpPr/>
          <p:nvPr/>
        </p:nvSpPr>
        <p:spPr>
          <a:xfrm>
            <a:off x="2267744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1316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4" name="Овал 13"/>
          <p:cNvSpPr/>
          <p:nvPr/>
        </p:nvSpPr>
        <p:spPr>
          <a:xfrm>
            <a:off x="226774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24115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6372200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930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6372200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21" name="Овал 20"/>
          <p:cNvSpPr/>
          <p:nvPr/>
        </p:nvSpPr>
        <p:spPr>
          <a:xfrm>
            <a:off x="6372200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411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226774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-598802" y="3055187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70C0"/>
                </a:solidFill>
              </a:rPr>
              <a:t>Работники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6798858" y="3055186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Задачи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37666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67544" y="5127327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 smtClean="0"/>
              <a:t>Нужно </a:t>
            </a:r>
            <a:r>
              <a:rPr lang="ru-RU" sz="2800" b="1" dirty="0" smtClean="0"/>
              <a:t>распределить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B050"/>
                </a:solidFill>
              </a:rPr>
              <a:t>задач</a:t>
            </a:r>
            <a:r>
              <a:rPr lang="ru-RU" sz="2800" dirty="0" smtClean="0"/>
              <a:t> между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70C0"/>
                </a:solidFill>
              </a:rPr>
              <a:t>работниками</a:t>
            </a:r>
            <a:r>
              <a:rPr lang="ru-RU" sz="2800" dirty="0" smtClean="0"/>
              <a:t>, </a:t>
            </a:r>
            <a:r>
              <a:rPr lang="ru-RU" sz="2800" dirty="0" err="1" smtClean="0"/>
              <a:t>минимизируя</a:t>
            </a:r>
            <a:r>
              <a:rPr lang="ru-RU" sz="2800" dirty="0" smtClean="0"/>
              <a:t> расходы на выполнение задач.</a:t>
            </a:r>
          </a:p>
        </p:txBody>
      </p:sp>
      <p:cxnSp>
        <p:nvCxnSpPr>
          <p:cNvPr id="28" name="Прямая со стрелкой 27"/>
          <p:cNvCxnSpPr>
            <a:stCxn id="20" idx="1"/>
            <a:endCxn id="15" idx="3"/>
          </p:cNvCxnSpPr>
          <p:nvPr/>
        </p:nvCxnSpPr>
        <p:spPr>
          <a:xfrm flipH="1" flipV="1">
            <a:off x="2649580" y="2596262"/>
            <a:ext cx="3722620" cy="72008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58" idx="1"/>
            <a:endCxn id="13" idx="3"/>
          </p:cNvCxnSpPr>
          <p:nvPr/>
        </p:nvCxnSpPr>
        <p:spPr>
          <a:xfrm flipH="1" flipV="1">
            <a:off x="2649580" y="3316342"/>
            <a:ext cx="3727084" cy="54470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2" idx="1"/>
            <a:endCxn id="9" idx="3"/>
          </p:cNvCxnSpPr>
          <p:nvPr/>
        </p:nvCxnSpPr>
        <p:spPr>
          <a:xfrm flipH="1">
            <a:off x="2641564" y="2596262"/>
            <a:ext cx="3730636" cy="187220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1"/>
            <a:endCxn id="27" idx="3"/>
          </p:cNvCxnSpPr>
          <p:nvPr/>
        </p:nvCxnSpPr>
        <p:spPr>
          <a:xfrm flipH="1" flipV="1">
            <a:off x="2623320" y="3861048"/>
            <a:ext cx="3748880" cy="61671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1) Количество работников   ≠   количество задач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1) Количество работников   ≠   количество задач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8337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2) Одной задаче может быть назначено более одного работника.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1) Количество работников   ≠   количество задач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8337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2) Одной задаче может быть назначено более одного работника.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915053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3) Одному работнику может быть назначено более одной задачи.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340769"/>
            <a:ext cx="7772400" cy="18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Слой</a:t>
            </a:r>
            <a:r>
              <a:rPr lang="ru-RU" sz="2000" dirty="0" smtClean="0"/>
              <a:t> – это множество попарно не достижимых вершин орграфа.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21" name="Овал 20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6" idx="4"/>
            <a:endCxn id="27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29" idx="4"/>
            <a:endCxn id="30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539552" y="1412776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Максимальное </a:t>
            </a:r>
            <a:r>
              <a:rPr lang="ru-RU" sz="2800" dirty="0" err="1" smtClean="0">
                <a:solidFill>
                  <a:srgbClr val="FF0000"/>
                </a:solidFill>
              </a:rPr>
              <a:t>паросочетание</a:t>
            </a:r>
            <a:r>
              <a:rPr lang="ru-RU" sz="2800" dirty="0" smtClean="0">
                <a:solidFill>
                  <a:srgbClr val="FF0000"/>
                </a:solidFill>
              </a:rPr>
              <a:t> – это </a:t>
            </a:r>
            <a:r>
              <a:rPr lang="ru-RU" sz="2800" dirty="0" err="1" smtClean="0">
                <a:solidFill>
                  <a:srgbClr val="FF0000"/>
                </a:solidFill>
              </a:rPr>
              <a:t>паросочетание</a:t>
            </a:r>
            <a:r>
              <a:rPr lang="ru-RU" sz="2800" dirty="0" smtClean="0">
                <a:solidFill>
                  <a:srgbClr val="FF0000"/>
                </a:solidFill>
              </a:rPr>
              <a:t>, при котором нет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ребер </a:t>
            </a:r>
            <a:r>
              <a:rPr lang="en-US" sz="2800" dirty="0" smtClean="0">
                <a:solidFill>
                  <a:srgbClr val="FF0000"/>
                </a:solidFill>
              </a:rPr>
              <a:t>{</a:t>
            </a:r>
            <a:r>
              <a:rPr lang="en-US" sz="2800" dirty="0" err="1" smtClean="0">
                <a:solidFill>
                  <a:srgbClr val="FF0000"/>
                </a:solidFill>
              </a:rPr>
              <a:t>x,y</a:t>
            </a:r>
            <a:r>
              <a:rPr lang="en-US" sz="2800" dirty="0" smtClean="0">
                <a:solidFill>
                  <a:srgbClr val="FF0000"/>
                </a:solidFill>
              </a:rPr>
              <a:t>} (x </a:t>
            </a:r>
            <a:r>
              <a:rPr lang="ru-RU" sz="2800" dirty="0" smtClean="0">
                <a:solidFill>
                  <a:srgbClr val="FF0000"/>
                </a:solidFill>
              </a:rPr>
              <a:t>из </a:t>
            </a:r>
            <a:r>
              <a:rPr lang="en-US" sz="2800" dirty="0" smtClean="0">
                <a:solidFill>
                  <a:srgbClr val="FF0000"/>
                </a:solidFill>
              </a:rPr>
              <a:t>X, y</a:t>
            </a:r>
            <a:r>
              <a:rPr lang="ru-RU" sz="2800" dirty="0" smtClean="0">
                <a:solidFill>
                  <a:srgbClr val="FF0000"/>
                </a:solidFill>
              </a:rPr>
              <a:t> из </a:t>
            </a:r>
            <a:r>
              <a:rPr lang="en-US" sz="2800" dirty="0" smtClean="0">
                <a:solidFill>
                  <a:srgbClr val="FF0000"/>
                </a:solidFill>
              </a:rPr>
              <a:t>Y).</a:t>
            </a:r>
            <a:endParaRPr lang="ru-RU" sz="2800" dirty="0">
              <a:solidFill>
                <a:srgbClr val="FF0000"/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3627880" y="5620598"/>
            <a:ext cx="202424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3635896" y="3757682"/>
            <a:ext cx="201622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14100" y="4333746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3614100" y="4986464"/>
            <a:ext cx="2038020" cy="12822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Стрелка вправо 79"/>
          <p:cNvSpPr/>
          <p:nvPr/>
        </p:nvSpPr>
        <p:spPr>
          <a:xfrm rot="5400000">
            <a:off x="4283968" y="3007239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83" name="Овал 8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85" name="Овал 8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87" name="Овал 8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89" name="Овал 8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91" name="Овал 9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93" name="Овал 9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95" name="Овал 9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97" name="Овал 9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99" name="Овал 9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0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Максимальное </a:t>
            </a:r>
            <a:r>
              <a:rPr lang="ru-RU" sz="2800" dirty="0" err="1" smtClean="0"/>
              <a:t>паросочетание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539552" y="1412776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Наибольшее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– это самое большое по количеству ребер максимальное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(нельзя улучшить; является максимальным)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627880" y="5620598"/>
            <a:ext cx="2024240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635896" y="3757682"/>
            <a:ext cx="201622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3614100" y="4333746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614100" y="4986464"/>
            <a:ext cx="2038020" cy="12822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трелка вправо 36"/>
          <p:cNvSpPr/>
          <p:nvPr/>
        </p:nvSpPr>
        <p:spPr>
          <a:xfrm rot="5400000">
            <a:off x="4283968" y="3007239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46" name="Овал 4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48" name="Овал 4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50" name="Овал 4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2" name="Овал 5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4" name="Овал 5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56" name="Овал 5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Наибольшее </a:t>
            </a:r>
            <a:r>
              <a:rPr lang="ru-RU" sz="2800" dirty="0" err="1" smtClean="0"/>
              <a:t>паросочетание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539552" y="1412776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Совершенное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– это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, при котором множества </a:t>
            </a:r>
            <a:r>
              <a:rPr lang="en-US" sz="2800" dirty="0" smtClean="0"/>
              <a:t>X </a:t>
            </a:r>
            <a:r>
              <a:rPr lang="ru-RU" sz="2800" dirty="0" smtClean="0"/>
              <a:t>и </a:t>
            </a:r>
            <a:r>
              <a:rPr lang="en-US" sz="2800" dirty="0" smtClean="0"/>
              <a:t>Y </a:t>
            </a:r>
            <a:r>
              <a:rPr lang="ru-RU" sz="2800" dirty="0" smtClean="0"/>
              <a:t>пусты (все назначены)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627880" y="5620598"/>
            <a:ext cx="2024240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635896" y="3757682"/>
            <a:ext cx="201622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3614100" y="4333746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614100" y="4986464"/>
            <a:ext cx="2038020" cy="12822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635896" y="4986464"/>
            <a:ext cx="2016224" cy="6341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42" name="Овал 41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6" name="Овал 4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48" name="Овал 47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50" name="Овал 49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52" name="Овал 51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4" name="Овал 53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6" name="Овал 55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58" name="Овал 57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Совершенное </a:t>
            </a:r>
            <a:r>
              <a:rPr lang="ru-RU" sz="2800" dirty="0" err="1" smtClean="0"/>
              <a:t>паросочетание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141277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1,2,3,4,5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683568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Работники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Задачи</a:t>
            </a:r>
          </a:p>
        </p:txBody>
      </p:sp>
      <p:graphicFrame>
        <p:nvGraphicFramePr>
          <p:cNvPr id="52" name="Таблица 51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3347864" y="141277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1,2,3,4,5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Овал 4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1" name="Овал 50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4" name="Овал 5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7" name="Овал 5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3" name="Овал 62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66" name="Овал 65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9" name="Овал 68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1" name="Овал 70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7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31" name="Стрелка вправо 30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Стрелка вправо 3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347864" y="141277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1,2,3,4,5</a:t>
            </a:r>
            <a:endParaRPr lang="ru-RU" dirty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3568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Работники</a:t>
            </a: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0" name="Овал 49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53" name="Овал 5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6" name="Овал 5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9" name="Овал 58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62" name="Овал 61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65" name="Овал 64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8" name="Овал 67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70" name="Овал 69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5" name="Стрелка вправо 34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Стрелка вправо 36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3347864" y="141277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1,2,3,4,5</a:t>
            </a:r>
            <a:endParaRPr lang="ru-RU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3568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Работники</a:t>
            </a: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78" name="Овал 7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80" name="Овал 79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82" name="Овал 81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683568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Работники</a:t>
            </a:r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Задачи</a:t>
            </a:r>
          </a:p>
        </p:txBody>
      </p:sp>
      <p:sp>
        <p:nvSpPr>
          <p:cNvPr id="39" name="Стрелка вправо 38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Стрелка вправо 40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3347864" y="141277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1,2,3,4,5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72" name="Овал 71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6" name="Овал 7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78" name="Овал 77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80" name="Овал 79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82" name="Овал 81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84" name="Овал 83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86" name="Овал 85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88" name="Овал 87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39" name="Стрелка вправо 38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1" name="Стрелка вправо 40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3347864" y="141277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1,2,3,4,5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683568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Работники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фактор-граф по слоям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32" name="Овал 31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4" idx="4"/>
            <a:endCxn id="35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37" idx="4"/>
            <a:endCxn id="38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7" name="Овал 56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9" name="Овал 6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1" name="Овал 7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5" name="Овал 7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7" name="Овал 7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9" name="Овал 7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39" name="Таблица 38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7" name="Овал 56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9" name="Овал 6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1" name="Овал 7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5" name="Овал 7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7" name="Овал 7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9" name="Овал 7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39" name="Таблица 38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5" name="Овал 6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8" name="Овал 67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70" name="Овал 69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2" name="Овал 7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4" name="Овал 7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6" name="Овал 7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8" name="Овал 7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80" name="Овал 7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39" name="Таблица 38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23" name="Овал 12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25" name="Овал 12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27" name="Овал 12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29" name="Овал 12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36" name="Овал 13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38" name="Овал 13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{}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23" name="Овал 12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25" name="Овал 12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27" name="Овал 12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29" name="Овал 12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36" name="Овал 13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38" name="Овал 13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23" name="Овал 12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25" name="Овал 12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27" name="Овал 12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29" name="Овал 12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36" name="Овал 13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38" name="Овал 13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,</a:t>
            </a:r>
            <a:r>
              <a:rPr lang="ru-RU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P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23" name="Овал 12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25" name="Овал 12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27" name="Овал 12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29" name="Овал 12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36" name="Овал 13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38" name="Овал 13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23" name="Овал 12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25" name="Овал 12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27" name="Овал 12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29" name="Овал 12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36" name="Овал 13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38" name="Овал 13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4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ru-RU" sz="2800" baseline="-25000" dirty="0" smtClean="0">
                <a:solidFill>
                  <a:srgbClr val="00B0F0"/>
                </a:solidFill>
              </a:rPr>
              <a:t>5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23" name="Овал 12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25" name="Овал 12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27" name="Овал 12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29" name="Овал 12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36" name="Овал 13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38" name="Овал 13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4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ru-RU" sz="2800" baseline="-25000" dirty="0" smtClean="0">
                <a:solidFill>
                  <a:srgbClr val="00B0F0"/>
                </a:solidFill>
              </a:rPr>
              <a:t>5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ru-RU" sz="28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868144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70128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" name="Стрелка вправо 43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2" name="Овал 61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8" name="Овал 67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2" name="Овал 71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6" name="Овал 75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8" name="Овал 77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0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4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ru-RU" sz="2800" baseline="-25000" dirty="0" smtClean="0">
                <a:solidFill>
                  <a:srgbClr val="00B0F0"/>
                </a:solidFill>
              </a:rPr>
              <a:t>5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ru-RU" sz="28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</a:t>
            </a:r>
            <a:r>
              <a:rPr lang="ru-RU" sz="2000" dirty="0" smtClean="0">
                <a:solidFill>
                  <a:srgbClr val="00B050"/>
                </a:solidFill>
              </a:rPr>
              <a:t>фактор-граф по слоям является </a:t>
            </a:r>
            <a:r>
              <a:rPr lang="ru-RU" sz="2000" dirty="0" err="1" smtClean="0">
                <a:solidFill>
                  <a:srgbClr val="00B050"/>
                </a:solidFill>
              </a:rPr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 rot="18728354">
            <a:off x="2960651" y="4024214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 rot="2806145">
            <a:off x="3268658" y="3997863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7" idx="4"/>
            <a:endCxn id="8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923928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4"/>
            <a:endCxn id="11" idx="0"/>
          </p:cNvCxnSpPr>
          <p:nvPr/>
        </p:nvCxnSpPr>
        <p:spPr>
          <a:xfrm flipH="1">
            <a:off x="3707904" y="3571513"/>
            <a:ext cx="3600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868144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70128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" name="Заголовок 1"/>
          <p:cNvSpPr txBox="1">
            <a:spLocks/>
          </p:cNvSpPr>
          <p:nvPr/>
        </p:nvSpPr>
        <p:spPr>
          <a:xfrm>
            <a:off x="7092280" y="3284984"/>
            <a:ext cx="1296144" cy="67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/>
              <a:t>min = 9</a:t>
            </a:r>
            <a:endParaRPr lang="ru-RU" sz="2800" dirty="0" smtClean="0"/>
          </a:p>
        </p:txBody>
      </p:sp>
      <p:sp>
        <p:nvSpPr>
          <p:cNvPr id="45" name="Стрелка вправо 44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3" name="Овал 6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5" name="Овал 6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7" name="Овал 6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9" name="Овал 6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1" name="Овал 7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5" name="Овал 7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7" name="Овал 7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9" name="Овал 7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82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4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ru-RU" sz="2800" baseline="-25000" dirty="0" smtClean="0">
                <a:solidFill>
                  <a:srgbClr val="00B0F0"/>
                </a:solidFill>
              </a:rPr>
              <a:t>5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ru-RU" sz="28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868144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70128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/>
        </p:nvGraphicFramePr>
        <p:xfrm>
          <a:off x="3491880" y="4365104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Заголовок 1"/>
          <p:cNvSpPr txBox="1">
            <a:spLocks/>
          </p:cNvSpPr>
          <p:nvPr/>
        </p:nvSpPr>
        <p:spPr>
          <a:xfrm>
            <a:off x="7092280" y="3284984"/>
            <a:ext cx="1296144" cy="67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/>
              <a:t>min = 9</a:t>
            </a:r>
            <a:endParaRPr lang="ru-RU" sz="2800" dirty="0" smtClean="0"/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/>
        </p:nvGraphicFramePr>
        <p:xfrm>
          <a:off x="3491880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4283968" y="6211669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Column[3]+=9</a:t>
            </a:r>
          </a:p>
          <a:p>
            <a:r>
              <a:rPr lang="en-US" dirty="0" smtClean="0"/>
              <a:t>Column[5]+=9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2195736" y="4437112"/>
            <a:ext cx="1224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Line[1]-=9</a:t>
            </a:r>
          </a:p>
          <a:p>
            <a:r>
              <a:rPr lang="en-US" dirty="0" smtClean="0"/>
              <a:t>Line[2]-=9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Line[4]-=9</a:t>
            </a:r>
          </a:p>
          <a:p>
            <a:r>
              <a:rPr lang="en-US" dirty="0" smtClean="0"/>
              <a:t>Line[5]-=9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</a:t>
            </a:r>
            <a:r>
              <a:rPr lang="en-US" dirty="0" smtClean="0"/>
              <a:t>]-=4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</a:t>
            </a:r>
            <a:r>
              <a:rPr lang="en-US" dirty="0" smtClean="0"/>
              <a:t>]-=4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  <p:cxnSp>
        <p:nvCxnSpPr>
          <p:cNvPr id="58" name="Прямая со стрелкой 57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4" name="Овал 63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8" name="Овал 67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70" name="Овал 69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2" name="Овал 7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4" name="Овал 7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6" name="Овал 7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8" name="Овал 7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80" name="Овал 7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</a:t>
            </a:r>
            <a:r>
              <a:rPr lang="en-US" dirty="0" smtClean="0"/>
              <a:t>]-=4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  <p:sp>
        <p:nvSpPr>
          <p:cNvPr id="35" name="Овал 3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7" name="Овал 3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39" name="Прямая со стрелкой 38"/>
          <p:cNvCxnSpPr>
            <a:endCxn id="3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3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3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55" name="Овал 54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83" name="Овал 82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85" name="Овал 84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87" name="Овал 86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9" name="Овал 88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1" name="Овал 90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93" name="Овал 92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</a:t>
            </a:r>
            <a:r>
              <a:rPr lang="en-US" dirty="0" smtClean="0"/>
              <a:t>]-=4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  <p:sp>
        <p:nvSpPr>
          <p:cNvPr id="58" name="Овал 57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0" name="Овал 59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62" name="Прямая со стрелкой 61"/>
          <p:cNvCxnSpPr>
            <a:endCxn id="61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61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59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59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4" name="Овал 7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6" name="Овал 7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8" name="Овал 7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80" name="Овал 7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95" name="Овал 94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7" name="Овал 9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99" name="Овал 9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</a:t>
            </a:r>
            <a:r>
              <a:rPr lang="en-US" dirty="0" smtClean="0"/>
              <a:t>]-=4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  <p:cxnSp>
        <p:nvCxnSpPr>
          <p:cNvPr id="41" name="Прямая со стрелкой 40"/>
          <p:cNvCxnSpPr>
            <a:stCxn id="111" idx="1"/>
            <a:endCxn id="8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0" name="Овал 8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92" name="Овал 9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94" name="Овал 9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08" name="Овал 107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10" name="Овал 109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</a:t>
            </a:r>
            <a:r>
              <a:rPr lang="en-US" dirty="0" smtClean="0"/>
              <a:t>]-=4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  <p:cxnSp>
        <p:nvCxnSpPr>
          <p:cNvPr id="41" name="Прямая со стрелкой 40"/>
          <p:cNvCxnSpPr>
            <a:stCxn id="111" idx="1"/>
            <a:endCxn id="8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0" name="Овал 8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92" name="Овал 9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94" name="Овал 9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08" name="Овал 107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10" name="Овал 109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Line[3]-=</a:t>
            </a:r>
            <a:r>
              <a:rPr lang="en-US" dirty="0" smtClean="0"/>
              <a:t>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  <p:cxnSp>
        <p:nvCxnSpPr>
          <p:cNvPr id="41" name="Прямая со стрелкой 40"/>
          <p:cNvCxnSpPr>
            <a:stCxn id="111" idx="1"/>
            <a:endCxn id="8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0" name="Овал 8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92" name="Овал 9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94" name="Овал 9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08" name="Овал 107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10" name="Овал 109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Line[3]-=</a:t>
            </a:r>
            <a:r>
              <a:rPr lang="en-US" dirty="0" smtClean="0"/>
              <a:t>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  <p:cxnSp>
        <p:nvCxnSpPr>
          <p:cNvPr id="41" name="Прямая со стрелкой 40"/>
          <p:cNvCxnSpPr>
            <a:stCxn id="111" idx="1"/>
            <a:endCxn id="8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0" name="Овал 8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92" name="Овал 9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94" name="Овал 9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08" name="Овал 107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10" name="Овал 109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Теорема:</a:t>
            </a:r>
            <a:r>
              <a:rPr lang="ru-RU" sz="2000" dirty="0" smtClean="0"/>
              <a:t> бесконтурный граф имеет разбиение на слои.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Line[3]-=</a:t>
            </a:r>
            <a:r>
              <a:rPr lang="en-US" dirty="0" smtClean="0"/>
              <a:t>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  <p:cxnSp>
        <p:nvCxnSpPr>
          <p:cNvPr id="41" name="Прямая со стрелкой 40"/>
          <p:cNvCxnSpPr>
            <a:stCxn id="111" idx="1"/>
            <a:endCxn id="8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0" name="Овал 8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92" name="Овал 9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94" name="Овал 9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08" name="Овал 107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10" name="Овал 109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4</a:t>
            </a:r>
            <a:r>
              <a:rPr lang="ru-RU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1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ru-RU" sz="2800" baseline="-25000" dirty="0" smtClean="0">
                <a:solidFill>
                  <a:srgbClr val="00B0F0"/>
                </a:solidFill>
              </a:rPr>
              <a:t>5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3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ru-RU" sz="28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0" y="298766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Применяется алгоритм нахождения наибольшего </a:t>
            </a:r>
            <a:r>
              <a:rPr lang="ru-RU" dirty="0" err="1" smtClean="0"/>
              <a:t>паросочетания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412776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]-=4+9       </a:t>
            </a:r>
            <a:r>
              <a:rPr lang="en-US" dirty="0" err="1" smtClean="0"/>
              <a:t>i</a:t>
            </a:r>
            <a:r>
              <a:rPr lang="en-US" dirty="0" smtClean="0"/>
              <a:t> = 1,2,4,5</a:t>
            </a:r>
          </a:p>
          <a:p>
            <a:r>
              <a:rPr lang="en-US" dirty="0" smtClean="0"/>
              <a:t>Line[3]-=</a:t>
            </a:r>
            <a:r>
              <a:rPr lang="en-US" dirty="0" smtClean="0"/>
              <a:t>4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  <a:p>
            <a:r>
              <a:rPr lang="en-US" dirty="0" smtClean="0"/>
              <a:t>Column[5</a:t>
            </a:r>
            <a:r>
              <a:rPr lang="en-US" dirty="0" smtClean="0"/>
              <a:t>]+=</a:t>
            </a:r>
            <a:r>
              <a:rPr lang="en-US" dirty="0" smtClean="0"/>
              <a:t>9</a:t>
            </a:r>
          </a:p>
        </p:txBody>
      </p:sp>
      <p:cxnSp>
        <p:nvCxnSpPr>
          <p:cNvPr id="41" name="Прямая со стрелкой 40"/>
          <p:cNvCxnSpPr>
            <a:stCxn id="111" idx="1"/>
            <a:endCxn id="8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0" name="Овал 8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92" name="Овал 9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94" name="Овал 9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08" name="Овал 107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10" name="Овал 109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3" name="Прямая со стрелкой 42"/>
          <p:cNvCxnSpPr>
            <a:stCxn id="75" idx="1"/>
            <a:endCxn id="5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6" name="Овал 6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3" name="Прямая со стрелкой 42"/>
          <p:cNvCxnSpPr>
            <a:stCxn id="75" idx="1"/>
            <a:endCxn id="5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6" name="Овал 6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3" name="Прямая со стрелкой 42"/>
          <p:cNvCxnSpPr>
            <a:stCxn id="75" idx="1"/>
            <a:endCxn id="5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6" name="Овал 6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en-US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3" name="Прямая со стрелкой 42"/>
          <p:cNvCxnSpPr>
            <a:stCxn id="75" idx="1"/>
            <a:endCxn id="5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6" name="Овал 6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en-US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3" name="Прямая со стрелкой 42"/>
          <p:cNvCxnSpPr>
            <a:stCxn id="75" idx="1"/>
            <a:endCxn id="5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6" name="Овал 6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en-US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3" name="Прямая со стрелкой 42"/>
          <p:cNvCxnSpPr>
            <a:stCxn id="75" idx="1"/>
            <a:endCxn id="5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6" name="Овал 6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en-US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3" name="Прямая со стрелкой 42"/>
          <p:cNvCxnSpPr>
            <a:stCxn id="75" idx="1"/>
            <a:endCxn id="5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6" name="Овал 6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2780928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r>
              <a:rPr lang="ru-RU" sz="2000" dirty="0" smtClean="0"/>
              <a:t> бесконтурный граф имеет правильную нумерацию (каждую вершину можно назвать отдельным слоем).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Теорема:</a:t>
            </a:r>
            <a:r>
              <a:rPr lang="ru-RU" sz="2000" dirty="0" smtClean="0"/>
              <a:t> бесконтурный граф имеет разбиение на слои.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en-US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3" name="Прямая со стрелкой 42"/>
          <p:cNvCxnSpPr>
            <a:stCxn id="75" idx="1"/>
            <a:endCxn id="5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6" name="Овал 6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en-US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3" name="Прямая со стрелкой 42"/>
          <p:cNvCxnSpPr>
            <a:stCxn id="75" idx="1"/>
            <a:endCxn id="58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4" name="Овал 6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6" name="Овал 6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2" name="Овал 7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6" name="Овал 7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868144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70128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8" name="Стрелка вправо 4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en-US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cxnSp>
        <p:nvCxnSpPr>
          <p:cNvPr id="84" name="Прямая со стрелкой 83"/>
          <p:cNvCxnSpPr>
            <a:stCxn id="113" idx="1"/>
            <a:endCxn id="96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Овал 95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8" name="Овал 97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00" name="Овал 99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02" name="Овал 10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04" name="Овал 10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08" name="Овал 10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10" name="Овал 10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12" name="Овал 11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14" name="Овал 11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868144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70128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Заголовок 1"/>
          <p:cNvSpPr txBox="1">
            <a:spLocks/>
          </p:cNvSpPr>
          <p:nvPr/>
        </p:nvSpPr>
        <p:spPr>
          <a:xfrm>
            <a:off x="7092280" y="3284984"/>
            <a:ext cx="1296144" cy="67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/>
              <a:t>min = </a:t>
            </a:r>
            <a:r>
              <a:rPr lang="en-US" sz="2800" dirty="0" smtClean="0"/>
              <a:t>1</a:t>
            </a:r>
            <a:endParaRPr lang="ru-RU" sz="2800" dirty="0" smtClean="0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8" name="Стрелка вправо 4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755576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X = {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ru-RU" sz="2800" baseline="-25000" dirty="0" smtClean="0">
                <a:solidFill>
                  <a:srgbClr val="00B0F0"/>
                </a:solidFill>
              </a:rPr>
              <a:t>2</a:t>
            </a:r>
            <a:r>
              <a:rPr lang="ru-RU" sz="2800" dirty="0" smtClean="0">
                <a:solidFill>
                  <a:srgbClr val="00B0F0"/>
                </a:solidFill>
              </a:rPr>
              <a:t>, Р</a:t>
            </a:r>
            <a:r>
              <a:rPr lang="en-US" sz="2800" baseline="-25000" dirty="0" smtClean="0">
                <a:solidFill>
                  <a:srgbClr val="00B0F0"/>
                </a:solidFill>
              </a:rPr>
              <a:t>4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ru-RU" sz="2800" dirty="0" smtClean="0">
                <a:solidFill>
                  <a:srgbClr val="00B0F0"/>
                </a:solidFill>
              </a:rPr>
              <a:t>Р</a:t>
            </a:r>
            <a:r>
              <a:rPr lang="en-US" sz="2800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84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Y = {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ru-RU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</a:rPr>
              <a:t>З</a:t>
            </a:r>
            <a:r>
              <a:rPr lang="en-US" sz="2800" baseline="-25000" dirty="0" smtClean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</p:txBody>
      </p:sp>
      <p:cxnSp>
        <p:nvCxnSpPr>
          <p:cNvPr id="85" name="Прямая со стрелкой 84"/>
          <p:cNvCxnSpPr>
            <a:stCxn id="114" idx="1"/>
            <a:endCxn id="97" idx="6"/>
          </p:cNvCxnSpPr>
          <p:nvPr/>
        </p:nvCxnSpPr>
        <p:spPr>
          <a:xfrm flipH="1">
            <a:off x="3614100" y="5620598"/>
            <a:ext cx="2038020" cy="6527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99" name="Овал 98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01" name="Овал 100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03" name="Овал 102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05" name="Овал 104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07" name="Овал 106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09" name="Овал 108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11" name="Овал 110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13" name="Овал 112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868144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43" name="Таблица 42"/>
          <p:cNvGraphicFramePr>
            <a:graphicFrameLocks noGrp="1"/>
          </p:cNvGraphicFramePr>
          <p:nvPr/>
        </p:nvGraphicFramePr>
        <p:xfrm>
          <a:off x="3491880" y="4365104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4283968" y="6211669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</a:t>
            </a:r>
            <a:endParaRPr lang="en-US" dirty="0" smtClean="0"/>
          </a:p>
        </p:txBody>
      </p:sp>
      <p:sp>
        <p:nvSpPr>
          <p:cNvPr id="51" name="Прямоугольник 50"/>
          <p:cNvSpPr/>
          <p:nvPr/>
        </p:nvSpPr>
        <p:spPr>
          <a:xfrm>
            <a:off x="2195736" y="4437112"/>
            <a:ext cx="1224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Line[1</a:t>
            </a:r>
            <a:r>
              <a:rPr lang="en-US" dirty="0" smtClean="0"/>
              <a:t>]-=1</a:t>
            </a:r>
            <a:endParaRPr lang="en-US" dirty="0" smtClean="0"/>
          </a:p>
          <a:p>
            <a:r>
              <a:rPr lang="en-US" dirty="0" smtClean="0"/>
              <a:t>Line[2</a:t>
            </a:r>
            <a:r>
              <a:rPr lang="en-US" dirty="0" smtClean="0"/>
              <a:t>]-=1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Line[4]-=1</a:t>
            </a:r>
          </a:p>
          <a:p>
            <a:endParaRPr lang="en-US" dirty="0" smtClean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670128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Заголовок 1"/>
          <p:cNvSpPr txBox="1">
            <a:spLocks/>
          </p:cNvSpPr>
          <p:nvPr/>
        </p:nvSpPr>
        <p:spPr>
          <a:xfrm>
            <a:off x="7092280" y="3284984"/>
            <a:ext cx="1296144" cy="67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 smtClean="0"/>
              <a:t>min = </a:t>
            </a:r>
            <a:r>
              <a:rPr lang="en-US" sz="2800" dirty="0" smtClean="0"/>
              <a:t>1</a:t>
            </a:r>
            <a:endParaRPr lang="ru-RU" sz="2800" dirty="0" smtClean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346092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cxnSp>
        <p:nvCxnSpPr>
          <p:cNvPr id="31" name="Прямая со стрелкой 30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cxnSp>
        <p:nvCxnSpPr>
          <p:cNvPr id="31" name="Прямая со стрелкой 30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2"/>
            <a:endCxn id="35" idx="3"/>
          </p:cNvCxnSpPr>
          <p:nvPr/>
        </p:nvCxnSpPr>
        <p:spPr>
          <a:xfrm flipH="1">
            <a:off x="3635896" y="3762328"/>
            <a:ext cx="2016224" cy="12194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cxnSp>
        <p:nvCxnSpPr>
          <p:cNvPr id="31" name="Прямая со стрелкой 30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2"/>
            <a:endCxn id="35" idx="3"/>
          </p:cNvCxnSpPr>
          <p:nvPr/>
        </p:nvCxnSpPr>
        <p:spPr>
          <a:xfrm flipH="1">
            <a:off x="3635896" y="3762328"/>
            <a:ext cx="2016224" cy="12194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9" idx="1"/>
            <a:endCxn id="33" idx="3"/>
          </p:cNvCxnSpPr>
          <p:nvPr/>
        </p:nvCxnSpPr>
        <p:spPr>
          <a:xfrm flipH="1">
            <a:off x="3635896" y="4333746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1"/>
            <a:endCxn id="33" idx="3"/>
          </p:cNvCxnSpPr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3" idx="3"/>
          </p:cNvCxnSpPr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3" idx="3"/>
          </p:cNvCxnSpPr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cxnSp>
        <p:nvCxnSpPr>
          <p:cNvPr id="31" name="Прямая со стрелкой 30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2"/>
            <a:endCxn id="35" idx="3"/>
          </p:cNvCxnSpPr>
          <p:nvPr/>
        </p:nvCxnSpPr>
        <p:spPr>
          <a:xfrm flipH="1">
            <a:off x="3635896" y="3762328"/>
            <a:ext cx="2016224" cy="12194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9" idx="1"/>
            <a:endCxn id="33" idx="3"/>
          </p:cNvCxnSpPr>
          <p:nvPr/>
        </p:nvCxnSpPr>
        <p:spPr>
          <a:xfrm flipH="1">
            <a:off x="3635896" y="4333746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1"/>
            <a:endCxn id="33" idx="3"/>
          </p:cNvCxnSpPr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3" idx="3"/>
          </p:cNvCxnSpPr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3" idx="3"/>
          </p:cNvCxnSpPr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1"/>
            <a:endCxn id="14" idx="3"/>
          </p:cNvCxnSpPr>
          <p:nvPr/>
        </p:nvCxnSpPr>
        <p:spPr>
          <a:xfrm flipH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Задача поиска наименьшего количества слоев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cxnSp>
        <p:nvCxnSpPr>
          <p:cNvPr id="31" name="Прямая со стрелкой 30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2"/>
            <a:endCxn id="35" idx="3"/>
          </p:cNvCxnSpPr>
          <p:nvPr/>
        </p:nvCxnSpPr>
        <p:spPr>
          <a:xfrm flipH="1">
            <a:off x="3635896" y="3762328"/>
            <a:ext cx="2016224" cy="12194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9" idx="1"/>
            <a:endCxn id="33" idx="3"/>
          </p:cNvCxnSpPr>
          <p:nvPr/>
        </p:nvCxnSpPr>
        <p:spPr>
          <a:xfrm flipH="1">
            <a:off x="3635896" y="4333746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1"/>
            <a:endCxn id="33" idx="3"/>
          </p:cNvCxnSpPr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3" idx="3"/>
          </p:cNvCxnSpPr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3" idx="3"/>
          </p:cNvCxnSpPr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1"/>
            <a:endCxn id="14" idx="3"/>
          </p:cNvCxnSpPr>
          <p:nvPr/>
        </p:nvCxnSpPr>
        <p:spPr>
          <a:xfrm flipH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cxnSp>
        <p:nvCxnSpPr>
          <p:cNvPr id="31" name="Прямая со стрелкой 30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2"/>
            <a:endCxn id="35" idx="3"/>
          </p:cNvCxnSpPr>
          <p:nvPr/>
        </p:nvCxnSpPr>
        <p:spPr>
          <a:xfrm flipH="1">
            <a:off x="3635896" y="3762328"/>
            <a:ext cx="2016224" cy="12194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9" idx="1"/>
            <a:endCxn id="33" idx="3"/>
          </p:cNvCxnSpPr>
          <p:nvPr/>
        </p:nvCxnSpPr>
        <p:spPr>
          <a:xfrm flipH="1">
            <a:off x="3635896" y="4333746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1"/>
            <a:endCxn id="33" idx="3"/>
          </p:cNvCxnSpPr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3" idx="3"/>
          </p:cNvCxnSpPr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3" idx="3"/>
          </p:cNvCxnSpPr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1"/>
            <a:endCxn id="14" idx="3"/>
          </p:cNvCxnSpPr>
          <p:nvPr/>
        </p:nvCxnSpPr>
        <p:spPr>
          <a:xfrm flipH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cxnSp>
        <p:nvCxnSpPr>
          <p:cNvPr id="31" name="Прямая со стрелкой 30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2"/>
            <a:endCxn id="35" idx="3"/>
          </p:cNvCxnSpPr>
          <p:nvPr/>
        </p:nvCxnSpPr>
        <p:spPr>
          <a:xfrm flipH="1">
            <a:off x="3635896" y="3762328"/>
            <a:ext cx="2016224" cy="12194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9" idx="1"/>
            <a:endCxn id="33" idx="3"/>
          </p:cNvCxnSpPr>
          <p:nvPr/>
        </p:nvCxnSpPr>
        <p:spPr>
          <a:xfrm flipH="1">
            <a:off x="3635896" y="4333746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1"/>
            <a:endCxn id="33" idx="3"/>
          </p:cNvCxnSpPr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3" idx="3"/>
          </p:cNvCxnSpPr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3" idx="3"/>
          </p:cNvCxnSpPr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1"/>
            <a:endCxn id="14" idx="3"/>
          </p:cNvCxnSpPr>
          <p:nvPr/>
        </p:nvCxnSpPr>
        <p:spPr>
          <a:xfrm flipH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cxnSp>
        <p:nvCxnSpPr>
          <p:cNvPr id="31" name="Прямая со стрелкой 30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2"/>
            <a:endCxn id="35" idx="3"/>
          </p:cNvCxnSpPr>
          <p:nvPr/>
        </p:nvCxnSpPr>
        <p:spPr>
          <a:xfrm flipH="1">
            <a:off x="3635896" y="3762328"/>
            <a:ext cx="2016224" cy="12194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9" idx="1"/>
            <a:endCxn id="33" idx="3"/>
          </p:cNvCxnSpPr>
          <p:nvPr/>
        </p:nvCxnSpPr>
        <p:spPr>
          <a:xfrm flipH="1">
            <a:off x="3635896" y="4333746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1"/>
            <a:endCxn id="33" idx="3"/>
          </p:cNvCxnSpPr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3" idx="3"/>
          </p:cNvCxnSpPr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3" idx="3"/>
          </p:cNvCxnSpPr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1"/>
            <a:endCxn id="14" idx="3"/>
          </p:cNvCxnSpPr>
          <p:nvPr/>
        </p:nvCxnSpPr>
        <p:spPr>
          <a:xfrm flipH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cxnSp>
        <p:nvCxnSpPr>
          <p:cNvPr id="31" name="Прямая со стрелкой 30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2"/>
            <a:endCxn id="35" idx="3"/>
          </p:cNvCxnSpPr>
          <p:nvPr/>
        </p:nvCxnSpPr>
        <p:spPr>
          <a:xfrm flipH="1">
            <a:off x="3635896" y="3762328"/>
            <a:ext cx="2016224" cy="12194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9" idx="1"/>
            <a:endCxn id="33" idx="3"/>
          </p:cNvCxnSpPr>
          <p:nvPr/>
        </p:nvCxnSpPr>
        <p:spPr>
          <a:xfrm flipH="1">
            <a:off x="3635896" y="4333746"/>
            <a:ext cx="2016224" cy="12868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5" idx="1"/>
            <a:endCxn id="33" idx="3"/>
          </p:cNvCxnSpPr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3" idx="3"/>
          </p:cNvCxnSpPr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3" idx="3"/>
          </p:cNvCxnSpPr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1"/>
            <a:endCxn id="14" idx="3"/>
          </p:cNvCxnSpPr>
          <p:nvPr/>
        </p:nvCxnSpPr>
        <p:spPr>
          <a:xfrm flipH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7822923">
            <a:off x="6289905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3" name="Стрелка вправо 52"/>
          <p:cNvSpPr/>
          <p:nvPr/>
        </p:nvSpPr>
        <p:spPr>
          <a:xfrm>
            <a:off x="2555776" y="2060848"/>
            <a:ext cx="3096344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6" name="Таблица 55"/>
          <p:cNvGraphicFramePr>
            <a:graphicFrameLocks noGrp="1"/>
          </p:cNvGraphicFramePr>
          <p:nvPr/>
        </p:nvGraphicFramePr>
        <p:xfrm>
          <a:off x="5837185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3275856" y="2492896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Column[3</a:t>
            </a:r>
            <a:r>
              <a:rPr lang="en-US" dirty="0" smtClean="0"/>
              <a:t>]+=10</a:t>
            </a:r>
            <a:endParaRPr lang="en-US" dirty="0" smtClean="0"/>
          </a:p>
          <a:p>
            <a:r>
              <a:rPr lang="en-US" dirty="0" smtClean="0"/>
              <a:t>Column[5</a:t>
            </a:r>
            <a:r>
              <a:rPr lang="en-US" dirty="0" smtClean="0"/>
              <a:t>]+=10</a:t>
            </a:r>
            <a:endParaRPr lang="en-US" dirty="0" smtClean="0"/>
          </a:p>
        </p:txBody>
      </p:sp>
      <p:sp>
        <p:nvSpPr>
          <p:cNvPr id="59" name="Прямоугольник 58"/>
          <p:cNvSpPr/>
          <p:nvPr/>
        </p:nvSpPr>
        <p:spPr>
          <a:xfrm>
            <a:off x="971600" y="4293096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Получено </a:t>
            </a:r>
            <a:r>
              <a:rPr lang="ru-RU" b="1" dirty="0" smtClean="0"/>
              <a:t>совершенное </a:t>
            </a:r>
            <a:r>
              <a:rPr lang="ru-RU" b="1" dirty="0" err="1" smtClean="0"/>
              <a:t>паросочетание</a:t>
            </a:r>
            <a:r>
              <a:rPr lang="ru-RU" dirty="0" smtClean="0"/>
              <a:t> веса:  4 + 4 + 4 + 14 + 13 = 39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62" name="Прямоугольник 61"/>
          <p:cNvSpPr/>
          <p:nvPr/>
        </p:nvSpPr>
        <p:spPr>
          <a:xfrm>
            <a:off x="2627784" y="1209526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Line[</a:t>
            </a:r>
            <a:r>
              <a:rPr lang="en-US" dirty="0" err="1" smtClean="0"/>
              <a:t>i</a:t>
            </a:r>
            <a:r>
              <a:rPr lang="en-US" dirty="0" smtClean="0"/>
              <a:t>]-=</a:t>
            </a:r>
            <a:r>
              <a:rPr lang="en-US" dirty="0" smtClean="0"/>
              <a:t>4+9+1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1,2,4</a:t>
            </a:r>
            <a:endParaRPr lang="en-US" dirty="0" smtClean="0"/>
          </a:p>
          <a:p>
            <a:r>
              <a:rPr lang="en-US" dirty="0" smtClean="0"/>
              <a:t>Line[3</a:t>
            </a:r>
            <a:r>
              <a:rPr lang="en-US" dirty="0" smtClean="0"/>
              <a:t>]-=</a:t>
            </a:r>
            <a:r>
              <a:rPr lang="ru-RU" dirty="0" smtClean="0"/>
              <a:t>4</a:t>
            </a:r>
            <a:endParaRPr lang="en-US" dirty="0" smtClean="0"/>
          </a:p>
          <a:p>
            <a:r>
              <a:rPr lang="en-US" dirty="0" smtClean="0"/>
              <a:t>Line[5]-=</a:t>
            </a:r>
            <a:r>
              <a:rPr lang="ru-RU" dirty="0" smtClean="0"/>
              <a:t>4+9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83568" y="1454919"/>
            <a:ext cx="7772400" cy="334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  <a:buFontTx/>
              <a:buAutoNum type="arabicParenR"/>
            </a:pPr>
            <a:r>
              <a:rPr lang="ru-RU" sz="2800" dirty="0" smtClean="0"/>
              <a:t>Алгоритм </a:t>
            </a:r>
            <a:r>
              <a:rPr lang="ru-RU" sz="2800" dirty="0" smtClean="0"/>
              <a:t>получени</a:t>
            </a:r>
            <a:r>
              <a:rPr lang="ru-RU" sz="2800" dirty="0" smtClean="0"/>
              <a:t>я</a:t>
            </a:r>
            <a:r>
              <a:rPr lang="ru-RU" sz="2800" dirty="0" smtClean="0"/>
              <a:t> </a:t>
            </a:r>
            <a:r>
              <a:rPr lang="ru-RU" sz="2800" dirty="0" smtClean="0"/>
              <a:t>наибольшего </a:t>
            </a:r>
            <a:r>
              <a:rPr lang="ru-RU" sz="2800" dirty="0" err="1" smtClean="0"/>
              <a:t>паросочетания</a:t>
            </a:r>
            <a:endParaRPr lang="ru-RU" sz="2800" dirty="0" smtClean="0"/>
          </a:p>
          <a:p>
            <a:pPr marL="514350" lvl="0" indent="-514350" algn="ctr">
              <a:spcBef>
                <a:spcPct val="0"/>
              </a:spcBef>
              <a:buAutoNum type="arabicParenR"/>
            </a:pPr>
            <a:r>
              <a:rPr lang="ru-RU" sz="2800" dirty="0" smtClean="0"/>
              <a:t>Обоснование того что не может быть 0 на пересечении…</a:t>
            </a:r>
          </a:p>
          <a:p>
            <a:pPr marL="514350" lvl="0" indent="-514350" algn="ctr">
              <a:spcBef>
                <a:spcPct val="0"/>
              </a:spcBef>
              <a:buAutoNum type="arabicParenR"/>
            </a:pPr>
            <a:r>
              <a:rPr lang="ru-RU" sz="2800" dirty="0" smtClean="0"/>
              <a:t>Обоснование того что новый граф будет иметь наибольшее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</a:t>
            </a:r>
            <a:r>
              <a:rPr lang="ru-RU" sz="2800" dirty="0" smtClean="0"/>
              <a:t>большего </a:t>
            </a:r>
            <a:r>
              <a:rPr lang="ru-RU" sz="2800" dirty="0" smtClean="0"/>
              <a:t>размера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Кристофидиса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573017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Поместили все источники (стоки) в очередной слой.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Выкинули их из графа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Задача поиска наименьшего количества слоев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</a:t>
            </a:r>
            <a:r>
              <a:rPr lang="ru-RU" dirty="0" smtClean="0"/>
              <a:t> граф, путь, цикл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573017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Наименьшее количество слоев = количеству вершин в самом длинном пути.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Задача поиска наименьшего количества слоев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573017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Наименьшее количество слоев = количеству вершин в самом длинном пути.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Задача поиска наименьшего количества слоев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573017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Наименьшее количество слоев = количеству вершин в самом длинном пути.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Меньше не может быть: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573017"/>
            <a:ext cx="7772400" cy="244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Через мат индукцию: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3 шаг: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Найдем все источники. Выбросим их из графа. Длина самого длинного пути стала </a:t>
            </a:r>
            <a:r>
              <a:rPr lang="en-US" sz="2000" dirty="0" smtClean="0"/>
              <a:t>N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Доказывается от противного (иначе самый длинный путь был длины </a:t>
            </a:r>
            <a:r>
              <a:rPr lang="en-US" sz="2000" dirty="0" smtClean="0"/>
              <a:t>N+2)</a:t>
            </a:r>
            <a:endParaRPr lang="ru-RU" sz="2000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Больше не может быть: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573017"/>
            <a:ext cx="7772400" cy="244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Граф вычислений. За какое наименьше количество шагов можно выполнить выражение.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Пример: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04056" y="2636912"/>
            <a:ext cx="7772400" cy="244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На </a:t>
            </a:r>
            <a:r>
              <a:rPr lang="en-US" sz="2000" dirty="0" smtClean="0"/>
              <a:t>SIMD</a:t>
            </a:r>
            <a:r>
              <a:rPr lang="ru-RU" sz="2000" dirty="0" smtClean="0"/>
              <a:t>. Задача меняется. Нужно получить наименьшее количество шагов С ОДИНАКОВЫМИ ОПЕРАЦИЯМИ.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На </a:t>
            </a:r>
            <a:r>
              <a:rPr lang="en-US" sz="2000" dirty="0" smtClean="0"/>
              <a:t>WLIV</a:t>
            </a:r>
            <a:r>
              <a:rPr lang="ru-RU" sz="2000" dirty="0" smtClean="0"/>
              <a:t>. (несколько операций можно выполнять одновременно). 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Пример: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ПРО БЕСКОНТУРНЫЕ ГРАФЫ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04056" y="2636912"/>
            <a:ext cx="7772400" cy="244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Теорема:</a:t>
            </a:r>
            <a:r>
              <a:rPr lang="ru-RU" sz="2000" dirty="0" smtClean="0"/>
              <a:t> Наименьшее количество путей покрывающее все вершины бесконтурного графа = количеству вершин самого большого слоя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Доказывается как и теорема о минимальном количестве слоев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Остовные</a:t>
            </a:r>
            <a:r>
              <a:rPr lang="ru-RU" dirty="0" smtClean="0"/>
              <a:t> 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564904"/>
            <a:ext cx="77724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ветки (ребра минимального веса) и добавляя к нему на каждом этапе новую ветку (ребро минимального веса, добавление которого, не создает цикла). В процессе построения может возникнуть лес, но в конечном итоге он объединится в одно дерево.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3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14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Прима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ветки (ребра минимального веса), добавляя к нему на каждом этапе новую ветку (ребро минимального веса, смежное с уже существующим деревом, добавление которого, не создает цикла).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04056" y="2636912"/>
            <a:ext cx="7772400" cy="244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Теорема:</a:t>
            </a:r>
            <a:r>
              <a:rPr lang="ru-RU" sz="2000" dirty="0" smtClean="0"/>
              <a:t> Наименьшее количество путей покрывающее все вершины бесконтурного графа = количеству вершин самого большого слоя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Доказывается как и теорема о минимальном количестве слоев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</a:t>
            </a:r>
            <a:r>
              <a:rPr lang="ru-RU" dirty="0" err="1" smtClean="0"/>
              <a:t>остовных</a:t>
            </a:r>
            <a:r>
              <a:rPr lang="ru-RU" dirty="0" smtClean="0"/>
              <a:t> деревьев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04056" y="2636912"/>
            <a:ext cx="7772400" cy="244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Матрица </a:t>
            </a:r>
            <a:r>
              <a:rPr lang="ru-RU" sz="2000" dirty="0" err="1" smtClean="0"/>
              <a:t>киргофа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</a:t>
            </a:r>
            <a:r>
              <a:rPr lang="ru-RU" dirty="0" err="1" smtClean="0"/>
              <a:t>остовных</a:t>
            </a:r>
            <a:r>
              <a:rPr lang="ru-RU" dirty="0" smtClean="0"/>
              <a:t> деревьев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04056" y="2636912"/>
            <a:ext cx="7772400" cy="244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Матрица </a:t>
            </a:r>
            <a:r>
              <a:rPr lang="ru-RU" sz="2000" dirty="0" err="1" smtClean="0"/>
              <a:t>киргофа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Потоки в сетях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Сетью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граф в котором выделяется две вершины, одна из которых называется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источником</a:t>
            </a:r>
            <a:r>
              <a:rPr lang="ru-RU" sz="2000" dirty="0" smtClean="0"/>
              <a:t>, а другая </a:t>
            </a:r>
            <a:r>
              <a:rPr lang="ru-RU" sz="2000" b="1" dirty="0" smtClean="0">
                <a:solidFill>
                  <a:srgbClr val="0070C0"/>
                </a:solidFill>
              </a:rPr>
              <a:t>стоком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сети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98884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источником</a:t>
            </a:r>
            <a:r>
              <a:rPr lang="ru-RU" sz="2000" dirty="0" smtClean="0"/>
              <a:t> не обязана являться источником (т.е. в нее могут входить дуги).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Особенности вершин «источник» и «сток»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386104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>
                <a:solidFill>
                  <a:srgbClr val="0070C0"/>
                </a:solidFill>
              </a:rPr>
              <a:t>стоком</a:t>
            </a:r>
            <a:r>
              <a:rPr lang="ru-RU" sz="2000" dirty="0" smtClean="0"/>
              <a:t> не обязана являться стоком (т.е. из нее могут выходить дуги).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7687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расстановка весов графа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(отображение из множества дуг в множество чисел) </a:t>
            </a:r>
            <a:r>
              <a:rPr lang="ru-RU" sz="2000" dirty="0" smtClean="0"/>
              <a:t>такая что для каждой вершины, кроме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источника</a:t>
            </a:r>
            <a:r>
              <a:rPr lang="ru-RU" sz="2000" dirty="0" smtClean="0"/>
              <a:t> и </a:t>
            </a:r>
            <a:r>
              <a:rPr lang="ru-RU" sz="2000" b="1" dirty="0" smtClean="0">
                <a:solidFill>
                  <a:srgbClr val="0070C0"/>
                </a:solidFill>
              </a:rPr>
              <a:t>стока</a:t>
            </a:r>
            <a:r>
              <a:rPr lang="ru-RU" sz="2000" dirty="0" smtClean="0"/>
              <a:t>, сумма весов входящих дуг равна сумме весов выходящих дуг.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0050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3200" b="1" dirty="0" smtClean="0"/>
              <a:t>Сумма по </a:t>
            </a:r>
            <a:r>
              <a:rPr lang="en-US" sz="3200" b="1" dirty="0" smtClean="0"/>
              <a:t>u f(</a:t>
            </a:r>
            <a:r>
              <a:rPr lang="en-US" sz="3200" b="1" dirty="0" err="1" smtClean="0"/>
              <a:t>u,x</a:t>
            </a:r>
            <a:r>
              <a:rPr lang="en-US" sz="3200" b="1" dirty="0" smtClean="0"/>
              <a:t>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v f(</a:t>
            </a:r>
            <a:r>
              <a:rPr lang="en-US" sz="3200" b="1" dirty="0" err="1" smtClean="0"/>
              <a:t>x,v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Второй 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</a:t>
            </a:r>
            <a:r>
              <a:rPr lang="en-US" sz="2000" dirty="0" smtClean="0"/>
              <a:t> (f:E</a:t>
            </a:r>
            <a:r>
              <a:rPr lang="ru-RU" sz="2000" dirty="0" smtClean="0"/>
              <a:t> → </a:t>
            </a:r>
            <a:r>
              <a:rPr lang="en-US" sz="2000" dirty="0" smtClean="0"/>
              <a:t>Z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5576" y="335699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</a:t>
            </a:r>
            <a:r>
              <a:rPr lang="en-US" sz="2000" dirty="0" smtClean="0"/>
              <a:t> (f:E</a:t>
            </a:r>
            <a:r>
              <a:rPr lang="ru-RU" sz="2000" dirty="0" smtClean="0"/>
              <a:t> → </a:t>
            </a:r>
            <a:r>
              <a:rPr lang="en-US" sz="2000" dirty="0" smtClean="0"/>
              <a:t>Z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Величиной потока в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число равное сумме весов </a:t>
            </a:r>
            <a:r>
              <a:rPr lang="ru-RU" sz="2000" b="1" dirty="0" smtClean="0">
                <a:solidFill>
                  <a:schemeClr val="tx2"/>
                </a:solidFill>
              </a:rPr>
              <a:t>выходящих</a:t>
            </a:r>
            <a:r>
              <a:rPr lang="ru-RU" sz="2000" dirty="0" smtClean="0"/>
              <a:t> дуг из вершины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источника</a:t>
            </a:r>
            <a:r>
              <a:rPr lang="ru-RU" sz="2000" b="1" dirty="0" smtClean="0"/>
              <a:t> </a:t>
            </a:r>
            <a:r>
              <a:rPr lang="ru-RU" sz="2000" dirty="0" smtClean="0"/>
              <a:t>минус сумма весов дуг </a:t>
            </a:r>
            <a:r>
              <a:rPr lang="ru-RU" sz="2000" b="1" dirty="0" smtClean="0">
                <a:solidFill>
                  <a:schemeClr val="tx2"/>
                </a:solidFill>
              </a:rPr>
              <a:t>входящих</a:t>
            </a:r>
            <a:r>
              <a:rPr lang="ru-RU" sz="2000" dirty="0" smtClean="0"/>
              <a:t> в вершину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</a:t>
            </a:r>
            <a:r>
              <a:rPr lang="en-US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r>
              <a:rPr lang="en-US" sz="2800" dirty="0" smtClean="0"/>
              <a:t> </a:t>
            </a:r>
            <a:r>
              <a:rPr lang="ru-RU" sz="2800" dirty="0" smtClean="0"/>
              <a:t>сети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43711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s,y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y,s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s,y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y,s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99592" y="422108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b="1" dirty="0" smtClean="0"/>
              <a:t>-</a:t>
            </a: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t,y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y,t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величины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сети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29" idx="6"/>
            <a:endCxn id="37" idx="2"/>
          </p:cNvCxnSpPr>
          <p:nvPr/>
        </p:nvCxnSpPr>
        <p:spPr>
          <a:xfrm>
            <a:off x="6363228" y="3325474"/>
            <a:ext cx="585036" cy="675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691680" y="31409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6724" y="32315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10" name="Прямая со стрелкой 9"/>
          <p:cNvCxnSpPr>
            <a:endCxn id="37" idx="3"/>
          </p:cNvCxnSpPr>
          <p:nvPr/>
        </p:nvCxnSpPr>
        <p:spPr>
          <a:xfrm flipV="1">
            <a:off x="6219212" y="3622124"/>
            <a:ext cx="823960" cy="74298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8" idx="5"/>
          </p:cNvCxnSpPr>
          <p:nvPr/>
        </p:nvCxnSpPr>
        <p:spPr>
          <a:xfrm flipH="1" flipV="1">
            <a:off x="2244844" y="3694132"/>
            <a:ext cx="589992" cy="7116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  <a:endCxn id="8" idx="6"/>
          </p:cNvCxnSpPr>
          <p:nvPr/>
        </p:nvCxnSpPr>
        <p:spPr>
          <a:xfrm flipH="1">
            <a:off x="2339752" y="3253626"/>
            <a:ext cx="495084" cy="2113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8" idx="7"/>
          </p:cNvCxnSpPr>
          <p:nvPr/>
        </p:nvCxnSpPr>
        <p:spPr>
          <a:xfrm flipH="1">
            <a:off x="2244844" y="2728201"/>
            <a:ext cx="642719" cy="507675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37" name="Овал 36"/>
          <p:cNvSpPr/>
          <p:nvPr/>
        </p:nvSpPr>
        <p:spPr>
          <a:xfrm>
            <a:off x="6948264" y="3068960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76896" y="321297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43" name="Прямая со стрелкой 42"/>
          <p:cNvCxnSpPr>
            <a:stCxn id="32" idx="3"/>
            <a:endCxn id="37" idx="1"/>
          </p:cNvCxnSpPr>
          <p:nvPr/>
        </p:nvCxnSpPr>
        <p:spPr>
          <a:xfrm>
            <a:off x="6369640" y="2533546"/>
            <a:ext cx="673532" cy="6303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неориентированным графом к случаю с </a:t>
            </a:r>
            <a:r>
              <a:rPr lang="ru-RU" sz="2800" dirty="0" err="1" smtClean="0"/>
              <a:t>ориентированым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402788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2788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26" idx="5"/>
          </p:cNvCxnSpPr>
          <p:nvPr/>
        </p:nvCxnSpPr>
        <p:spPr>
          <a:xfrm flipH="1" flipV="1">
            <a:off x="1566945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</p:cNvCxnSpPr>
          <p:nvPr/>
        </p:nvCxnSpPr>
        <p:spPr>
          <a:xfrm flipH="1" flipV="1">
            <a:off x="2699792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266884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6884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402788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2788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26" idx="7"/>
          </p:cNvCxnSpPr>
          <p:nvPr/>
        </p:nvCxnSpPr>
        <p:spPr>
          <a:xfrm flipH="1">
            <a:off x="1566945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259632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9632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40" name="Прямая со стрелкой 39"/>
          <p:cNvCxnSpPr>
            <a:stCxn id="12" idx="3"/>
            <a:endCxn id="17" idx="4"/>
          </p:cNvCxnSpPr>
          <p:nvPr/>
        </p:nvCxnSpPr>
        <p:spPr>
          <a:xfrm flipV="1">
            <a:off x="2763784" y="3573016"/>
            <a:ext cx="683120" cy="83273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651260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1260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47" name="Прямая со стрелкой 46"/>
          <p:cNvCxnSpPr>
            <a:stCxn id="46" idx="1"/>
            <a:endCxn id="54" idx="5"/>
          </p:cNvCxnSpPr>
          <p:nvPr/>
        </p:nvCxnSpPr>
        <p:spPr>
          <a:xfrm flipH="1" flipV="1">
            <a:off x="5815417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0" idx="1"/>
          </p:cNvCxnSpPr>
          <p:nvPr/>
        </p:nvCxnSpPr>
        <p:spPr>
          <a:xfrm flipH="1" flipV="1">
            <a:off x="6948264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5356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6651260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51260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5815417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508104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08104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6948264" y="3501008"/>
            <a:ext cx="576064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5" idx="0"/>
            <a:endCxn id="51" idx="2"/>
          </p:cNvCxnSpPr>
          <p:nvPr/>
        </p:nvCxnSpPr>
        <p:spPr>
          <a:xfrm flipV="1">
            <a:off x="5692610" y="2600908"/>
            <a:ext cx="958650" cy="61206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1" idx="6"/>
            <a:endCxn id="50" idx="0"/>
          </p:cNvCxnSpPr>
          <p:nvPr/>
        </p:nvCxnSpPr>
        <p:spPr>
          <a:xfrm>
            <a:off x="7011300" y="2600908"/>
            <a:ext cx="688562" cy="5400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46" idx="0"/>
          </p:cNvCxnSpPr>
          <p:nvPr/>
        </p:nvCxnSpPr>
        <p:spPr>
          <a:xfrm>
            <a:off x="5940152" y="3501008"/>
            <a:ext cx="891606" cy="7200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7092280" y="3573016"/>
            <a:ext cx="648072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9" idx="4"/>
            <a:endCxn id="12" idx="0"/>
          </p:cNvCxnSpPr>
          <p:nvPr/>
        </p:nvCxnSpPr>
        <p:spPr>
          <a:xfrm>
            <a:off x="2582808" y="2780928"/>
            <a:ext cx="478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V="1">
            <a:off x="6876256" y="2852936"/>
            <a:ext cx="44498" cy="136815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732240" y="2852936"/>
            <a:ext cx="1" cy="122413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683568" y="46232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r>
              <a:rPr lang="en-US" sz="2800" dirty="0" smtClean="0"/>
              <a:t> </a:t>
            </a:r>
            <a:r>
              <a:rPr lang="ru-RU" sz="2800" dirty="0" smtClean="0"/>
              <a:t>является цепью (не обязательно является путем).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683568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из данной вершины точно есть выходящая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cxnSp>
        <p:nvCxnSpPr>
          <p:cNvPr id="34" name="Прямая со стрелкой 33"/>
          <p:cNvCxnSpPr>
            <a:endCxn id="64" idx="4"/>
          </p:cNvCxnSpPr>
          <p:nvPr/>
        </p:nvCxnSpPr>
        <p:spPr>
          <a:xfrm flipH="1" flipV="1">
            <a:off x="3743908" y="3717032"/>
            <a:ext cx="612068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7" idx="4"/>
          </p:cNvCxnSpPr>
          <p:nvPr/>
        </p:nvCxnSpPr>
        <p:spPr>
          <a:xfrm flipH="1">
            <a:off x="6228184" y="3717032"/>
            <a:ext cx="46805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0032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в данную вершину точно есть входящая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2987824" y="1484784"/>
            <a:ext cx="26630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Пропускная способность</a:t>
            </a:r>
          </a:p>
        </p:txBody>
      </p:sp>
      <p:cxnSp>
        <p:nvCxnSpPr>
          <p:cNvPr id="122" name="Прямая со стрелкой 121"/>
          <p:cNvCxnSpPr>
            <a:stCxn id="41" idx="0"/>
            <a:endCxn id="121" idx="1"/>
          </p:cNvCxnSpPr>
          <p:nvPr/>
        </p:nvCxnSpPr>
        <p:spPr>
          <a:xfrm flipV="1">
            <a:off x="1468829" y="1669450"/>
            <a:ext cx="1518995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46" idx="0"/>
            <a:endCxn id="121" idx="3"/>
          </p:cNvCxnSpPr>
          <p:nvPr/>
        </p:nvCxnSpPr>
        <p:spPr>
          <a:xfrm flipH="1" flipV="1">
            <a:off x="5650861" y="1669450"/>
            <a:ext cx="1578608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42" idx="0"/>
            <a:endCxn id="121" idx="2"/>
          </p:cNvCxnSpPr>
          <p:nvPr/>
        </p:nvCxnSpPr>
        <p:spPr>
          <a:xfrm flipV="1">
            <a:off x="2836981" y="1854116"/>
            <a:ext cx="1482362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44" idx="0"/>
            <a:endCxn id="121" idx="2"/>
          </p:cNvCxnSpPr>
          <p:nvPr/>
        </p:nvCxnSpPr>
        <p:spPr>
          <a:xfrm flipH="1" flipV="1">
            <a:off x="4319343" y="1854116"/>
            <a:ext cx="1699644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43" idx="0"/>
            <a:endCxn id="121" idx="2"/>
          </p:cNvCxnSpPr>
          <p:nvPr/>
        </p:nvCxnSpPr>
        <p:spPr>
          <a:xfrm flipH="1" flipV="1">
            <a:off x="4319343" y="1854116"/>
            <a:ext cx="2980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4248457" y="1484784"/>
            <a:ext cx="755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поток</a:t>
            </a:r>
            <a:endParaRPr lang="ru-RU" b="1" dirty="0"/>
          </a:p>
        </p:txBody>
      </p:sp>
      <p:cxnSp>
        <p:nvCxnSpPr>
          <p:cNvPr id="122" name="Прямая со стрелкой 121"/>
          <p:cNvCxnSpPr>
            <a:stCxn id="52" idx="0"/>
            <a:endCxn id="121" idx="1"/>
          </p:cNvCxnSpPr>
          <p:nvPr/>
        </p:nvCxnSpPr>
        <p:spPr>
          <a:xfrm flipV="1">
            <a:off x="1770515" y="1669450"/>
            <a:ext cx="2477942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68" idx="0"/>
            <a:endCxn id="121" idx="3"/>
          </p:cNvCxnSpPr>
          <p:nvPr/>
        </p:nvCxnSpPr>
        <p:spPr>
          <a:xfrm flipH="1" flipV="1">
            <a:off x="5004048" y="1669450"/>
            <a:ext cx="2513453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60" idx="0"/>
            <a:endCxn id="121" idx="2"/>
          </p:cNvCxnSpPr>
          <p:nvPr/>
        </p:nvCxnSpPr>
        <p:spPr>
          <a:xfrm flipV="1">
            <a:off x="3138667" y="1854116"/>
            <a:ext cx="148758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66" idx="0"/>
            <a:endCxn id="121" idx="2"/>
          </p:cNvCxnSpPr>
          <p:nvPr/>
        </p:nvCxnSpPr>
        <p:spPr>
          <a:xfrm flipH="1" flipV="1">
            <a:off x="4626253" y="1854116"/>
            <a:ext cx="168076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63" idx="0"/>
            <a:endCxn id="121" idx="2"/>
          </p:cNvCxnSpPr>
          <p:nvPr/>
        </p:nvCxnSpPr>
        <p:spPr>
          <a:xfrm flipH="1" flipV="1">
            <a:off x="4626253" y="1854116"/>
            <a:ext cx="10928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58040" y="5075892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3-0=3</a:t>
            </a:r>
            <a:endParaRPr lang="ru-RU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1619672" y="4662428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26192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5-1=4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>
            <a:off x="2987824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48264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3-1=2</a:t>
            </a:r>
            <a:endParaRPr lang="ru-RU" dirty="0"/>
          </a:p>
        </p:txBody>
      </p:sp>
      <p:cxnSp>
        <p:nvCxnSpPr>
          <p:cNvPr id="110" name="Прямая со стрелкой 109"/>
          <p:cNvCxnSpPr/>
          <p:nvPr/>
        </p:nvCxnSpPr>
        <p:spPr>
          <a:xfrm>
            <a:off x="7309896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88091" y="6021288"/>
            <a:ext cx="1668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обратные дуги</a:t>
            </a:r>
            <a:endParaRPr lang="ru-RU" b="1" dirty="0"/>
          </a:p>
        </p:txBody>
      </p:sp>
      <p:cxnSp>
        <p:nvCxnSpPr>
          <p:cNvPr id="113" name="Прямая со стрелкой 112"/>
          <p:cNvCxnSpPr>
            <a:stCxn id="71" idx="2"/>
          </p:cNvCxnSpPr>
          <p:nvPr/>
        </p:nvCxnSpPr>
        <p:spPr>
          <a:xfrm>
            <a:off x="4565173" y="4446404"/>
            <a:ext cx="726907" cy="16376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72" idx="2"/>
          </p:cNvCxnSpPr>
          <p:nvPr/>
        </p:nvCxnSpPr>
        <p:spPr>
          <a:xfrm flipH="1">
            <a:off x="5343116" y="4446404"/>
            <a:ext cx="590209" cy="164689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2277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Осталось ли полученное потоком?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332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увеличилась на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4088" y="5013176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31" idx="0"/>
          </p:cNvCxnSpPr>
          <p:nvPr/>
        </p:nvCxnSpPr>
        <p:spPr>
          <a:xfrm>
            <a:off x="4644008" y="3789040"/>
            <a:ext cx="1133816" cy="122413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72200" y="191683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endCxn id="34" idx="2"/>
          </p:cNvCxnSpPr>
          <p:nvPr/>
        </p:nvCxnSpPr>
        <p:spPr>
          <a:xfrm flipV="1">
            <a:off x="5004048" y="2286164"/>
            <a:ext cx="1781888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936" y="227687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2"/>
          </p:cNvCxnSpPr>
          <p:nvPr/>
        </p:nvCxnSpPr>
        <p:spPr>
          <a:xfrm flipH="1" flipV="1">
            <a:off x="1619672" y="2646204"/>
            <a:ext cx="1872208" cy="6387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00192" y="191683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endCxn id="30" idx="2"/>
          </p:cNvCxnSpPr>
          <p:nvPr/>
        </p:nvCxnSpPr>
        <p:spPr>
          <a:xfrm flipV="1">
            <a:off x="5004048" y="2286164"/>
            <a:ext cx="1709880" cy="3507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3097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Увеличение потока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936" y="227687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2"/>
          </p:cNvCxnSpPr>
          <p:nvPr/>
        </p:nvCxnSpPr>
        <p:spPr>
          <a:xfrm flipH="1" flipV="1">
            <a:off x="1619672" y="2646204"/>
            <a:ext cx="1872208" cy="6387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76256" y="392376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endCxn id="30" idx="1"/>
          </p:cNvCxnSpPr>
          <p:nvPr/>
        </p:nvCxnSpPr>
        <p:spPr>
          <a:xfrm>
            <a:off x="5724128" y="3861048"/>
            <a:ext cx="1152128" cy="24738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4088" y="4571836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 = 1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68" idx="2"/>
            <a:endCxn id="33" idx="1"/>
          </p:cNvCxnSpPr>
          <p:nvPr/>
        </p:nvCxnSpPr>
        <p:spPr>
          <a:xfrm>
            <a:off x="4722843" y="3726324"/>
            <a:ext cx="641245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716016" y="2204864"/>
            <a:ext cx="151216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870923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4171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29" idx="1"/>
          </p:cNvCxnSpPr>
          <p:nvPr/>
        </p:nvCxnSpPr>
        <p:spPr>
          <a:xfrm>
            <a:off x="4716016" y="3212976"/>
            <a:ext cx="1512168" cy="154352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928631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8184" y="4571836"/>
            <a:ext cx="37221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1+1 =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разреза</a:t>
            </a:r>
            <a:r>
              <a:rPr lang="en-US" sz="2800" dirty="0" smtClean="0"/>
              <a:t> (</a:t>
            </a:r>
            <a:r>
              <a:rPr lang="ru-RU" sz="2800" dirty="0" smtClean="0"/>
              <a:t>общее)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1988840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Разрез</a:t>
            </a:r>
            <a:r>
              <a:rPr lang="ru-RU" sz="2800" dirty="0" smtClean="0"/>
              <a:t> – это</a:t>
            </a:r>
            <a:r>
              <a:rPr lang="en-US" sz="2800" dirty="0" smtClean="0"/>
              <a:t> </a:t>
            </a:r>
            <a:r>
              <a:rPr lang="ru-RU" sz="2800" dirty="0" smtClean="0"/>
              <a:t>разбиение множества </a:t>
            </a:r>
            <a:r>
              <a:rPr lang="en-US" sz="2800" b="1" dirty="0" smtClean="0"/>
              <a:t>V</a:t>
            </a:r>
            <a:r>
              <a:rPr lang="en-US" sz="2800" dirty="0" smtClean="0"/>
              <a:t> </a:t>
            </a:r>
            <a:r>
              <a:rPr lang="ru-RU" sz="2800" dirty="0" smtClean="0"/>
              <a:t>на два множества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 (</a:t>
            </a:r>
            <a:r>
              <a:rPr lang="ru-RU" sz="2800" dirty="0" smtClean="0"/>
              <a:t>не пересекающихся, а в объединении дающих </a:t>
            </a:r>
            <a:r>
              <a:rPr lang="en-US" sz="2800" b="1" dirty="0" smtClean="0"/>
              <a:t>V</a:t>
            </a:r>
            <a:r>
              <a:rPr lang="ru-RU" sz="2800" dirty="0" smtClean="0"/>
              <a:t>)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разреза (для сети)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1988840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Разрез сети</a:t>
            </a:r>
            <a:r>
              <a:rPr lang="ru-RU" sz="2800" dirty="0" smtClean="0"/>
              <a:t> – это</a:t>
            </a:r>
            <a:r>
              <a:rPr lang="en-US" sz="2800" dirty="0" smtClean="0"/>
              <a:t> </a:t>
            </a:r>
            <a:r>
              <a:rPr lang="ru-RU" sz="2800" dirty="0" smtClean="0"/>
              <a:t>разбиение множества вершин </a:t>
            </a:r>
            <a:r>
              <a:rPr lang="en-US" sz="2800" b="1" dirty="0" smtClean="0"/>
              <a:t>V</a:t>
            </a:r>
            <a:r>
              <a:rPr lang="en-US" sz="2800" dirty="0" smtClean="0"/>
              <a:t> </a:t>
            </a:r>
            <a:r>
              <a:rPr lang="ru-RU" sz="2800" dirty="0" smtClean="0"/>
              <a:t>на два множества </a:t>
            </a:r>
            <a:r>
              <a:rPr lang="en-US" sz="2800" b="1" dirty="0" smtClean="0"/>
              <a:t>A</a:t>
            </a:r>
            <a:r>
              <a:rPr lang="en-US" sz="2800" dirty="0" smtClean="0"/>
              <a:t>, </a:t>
            </a:r>
            <a:r>
              <a:rPr lang="en-US" sz="2800" b="1" dirty="0" smtClean="0"/>
              <a:t>!A</a:t>
            </a:r>
            <a:r>
              <a:rPr lang="en-US" sz="2800" dirty="0" smtClean="0"/>
              <a:t> </a:t>
            </a:r>
            <a:r>
              <a:rPr lang="ru-RU" sz="2800" dirty="0" smtClean="0"/>
              <a:t>таких что </a:t>
            </a:r>
            <a:r>
              <a:rPr lang="en-US" sz="2800" b="1" dirty="0" smtClean="0"/>
              <a:t>s</a:t>
            </a:r>
            <a:r>
              <a:rPr lang="ru-RU" sz="2800" b="1" dirty="0" smtClean="0"/>
              <a:t>∈</a:t>
            </a:r>
            <a:r>
              <a:rPr lang="en-US" sz="2800" b="1" dirty="0" smtClean="0"/>
              <a:t>A</a:t>
            </a:r>
            <a:r>
              <a:rPr lang="ru-RU" sz="2800" dirty="0" smtClean="0"/>
              <a:t>, а </a:t>
            </a:r>
            <a:r>
              <a:rPr lang="en-US" sz="2800" b="1" dirty="0" smtClean="0"/>
              <a:t>t</a:t>
            </a:r>
            <a:r>
              <a:rPr lang="ru-RU" sz="2800" b="1" dirty="0" smtClean="0"/>
              <a:t>∈</a:t>
            </a:r>
            <a:r>
              <a:rPr lang="en-US" sz="2800" b="1" dirty="0" smtClean="0"/>
              <a:t>!A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разреза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1772816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Величина разреза сети </a:t>
            </a:r>
            <a:r>
              <a:rPr lang="ru-RU" sz="2800" dirty="0" smtClean="0"/>
              <a:t>– это</a:t>
            </a:r>
            <a:r>
              <a:rPr lang="en-US" sz="2800" dirty="0" smtClean="0"/>
              <a:t> </a:t>
            </a:r>
            <a:r>
              <a:rPr lang="ru-RU" sz="2800" dirty="0" smtClean="0"/>
              <a:t>число равное сумме весов дуг начало которых в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,</a:t>
            </a:r>
            <a:r>
              <a:rPr lang="ru-RU" sz="2800" dirty="0" smtClean="0"/>
              <a:t> а конец в</a:t>
            </a:r>
            <a:r>
              <a:rPr lang="en-US" sz="2800" dirty="0" smtClean="0"/>
              <a:t> 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2</a:t>
            </a:r>
            <a:r>
              <a:rPr lang="ru-RU" sz="2800" dirty="0" smtClean="0"/>
              <a:t> минус сумма весов дуг начало которых в </a:t>
            </a:r>
            <a:r>
              <a:rPr lang="en-US" sz="2800" b="1" dirty="0" smtClean="0"/>
              <a:t>V</a:t>
            </a:r>
            <a:r>
              <a:rPr lang="ru-RU" sz="2800" b="1" baseline="-25000" dirty="0" smtClean="0"/>
              <a:t>2</a:t>
            </a:r>
            <a:r>
              <a:rPr lang="en-US" sz="2800" dirty="0" smtClean="0"/>
              <a:t>,</a:t>
            </a:r>
            <a:r>
              <a:rPr lang="ru-RU" sz="2800" dirty="0" smtClean="0"/>
              <a:t> а конец в</a:t>
            </a:r>
            <a:r>
              <a:rPr lang="en-US" sz="2800" dirty="0" smtClean="0"/>
              <a:t> </a:t>
            </a:r>
            <a:r>
              <a:rPr lang="en-US" sz="2800" b="1" dirty="0" smtClean="0"/>
              <a:t>V</a:t>
            </a:r>
            <a:r>
              <a:rPr lang="ru-RU" sz="2800" b="1" baseline="-25000" dirty="0" smtClean="0"/>
              <a:t>1</a:t>
            </a:r>
            <a:r>
              <a:rPr lang="ru-RU" sz="2800" dirty="0" smtClean="0"/>
              <a:t>.</a:t>
            </a:r>
          </a:p>
        </p:txBody>
      </p:sp>
      <p:sp>
        <p:nvSpPr>
          <p:cNvPr id="4" name="Овал 3"/>
          <p:cNvSpPr/>
          <p:nvPr/>
        </p:nvSpPr>
        <p:spPr>
          <a:xfrm>
            <a:off x="2123728" y="551723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123728" y="458144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23728" y="36450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228184" y="5517232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228184" y="458144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228184" y="3645024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8" name="Прямая со стрелкой 17"/>
          <p:cNvCxnSpPr>
            <a:stCxn id="12" idx="2"/>
            <a:endCxn id="8" idx="6"/>
          </p:cNvCxnSpPr>
          <p:nvPr/>
        </p:nvCxnSpPr>
        <p:spPr>
          <a:xfrm flipH="1" flipV="1">
            <a:off x="2483768" y="3825044"/>
            <a:ext cx="3744416" cy="940910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497548" y="3820398"/>
            <a:ext cx="3730636" cy="1872208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6"/>
            <a:endCxn id="14" idx="2"/>
          </p:cNvCxnSpPr>
          <p:nvPr/>
        </p:nvCxnSpPr>
        <p:spPr>
          <a:xfrm>
            <a:off x="2483768" y="3825044"/>
            <a:ext cx="3744416" cy="448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6"/>
            <a:endCxn id="10" idx="2"/>
          </p:cNvCxnSpPr>
          <p:nvPr/>
        </p:nvCxnSpPr>
        <p:spPr>
          <a:xfrm>
            <a:off x="2483768" y="4761468"/>
            <a:ext cx="3744416" cy="94027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5896" y="3942348"/>
            <a:ext cx="30168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2040" y="365431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3968" y="4518412"/>
            <a:ext cx="30168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0032" y="516648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0" y="609329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F0"/>
                </a:solidFill>
              </a:rPr>
              <a:t>5</a:t>
            </a:r>
            <a:r>
              <a:rPr lang="ru-RU" sz="2800" b="1" dirty="0" smtClean="0"/>
              <a:t>+</a:t>
            </a:r>
            <a:r>
              <a:rPr lang="ru-RU" sz="2800" b="1" dirty="0" smtClean="0">
                <a:solidFill>
                  <a:srgbClr val="00B0F0"/>
                </a:solidFill>
              </a:rPr>
              <a:t>1</a:t>
            </a:r>
            <a:r>
              <a:rPr lang="ru-RU" sz="2800" b="1" dirty="0" smtClean="0"/>
              <a:t>–</a:t>
            </a:r>
            <a:r>
              <a:rPr lang="ru-RU" sz="2800" b="1" dirty="0" smtClean="0">
                <a:solidFill>
                  <a:srgbClr val="FF0000"/>
                </a:solidFill>
              </a:rPr>
              <a:t>3</a:t>
            </a:r>
            <a:r>
              <a:rPr lang="ru-RU" sz="2800" b="1" dirty="0" smtClean="0"/>
              <a:t>–</a:t>
            </a:r>
            <a:r>
              <a:rPr lang="ru-RU" sz="2800" b="1" dirty="0" smtClean="0">
                <a:solidFill>
                  <a:srgbClr val="FF0000"/>
                </a:solidFill>
              </a:rPr>
              <a:t>1</a:t>
            </a:r>
            <a:r>
              <a:rPr lang="ru-RU" sz="2800" b="1" dirty="0" smtClean="0"/>
              <a:t> = 2</a:t>
            </a:r>
            <a:endParaRPr lang="ru-RU" sz="2800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1331640" y="4437112"/>
            <a:ext cx="612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V</a:t>
            </a:r>
            <a:r>
              <a:rPr lang="en-US" sz="3600" b="1" baseline="-25000" dirty="0" smtClean="0"/>
              <a:t>1</a:t>
            </a:r>
            <a:endParaRPr lang="ru-RU" sz="36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948264" y="4581128"/>
            <a:ext cx="612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V</a:t>
            </a:r>
            <a:r>
              <a:rPr lang="ru-RU" sz="3600" b="1" baseline="-25000" dirty="0" smtClean="0"/>
              <a:t>2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Теорема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весов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пропускных способностей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F(A,B)</a:t>
            </a:r>
            <a:r>
              <a:rPr lang="ru-RU" sz="2800" dirty="0" smtClean="0"/>
              <a:t> сумма значений потока на всех дугах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весов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F(A,B)</a:t>
            </a:r>
            <a:r>
              <a:rPr lang="ru-RU" sz="2800" dirty="0" smtClean="0"/>
              <a:t> сумма значений потока на всех дугах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!A</a:t>
            </a:r>
            <a:r>
              <a:rPr lang="ru-RU" sz="2800" dirty="0" smtClean="0"/>
              <a:t> = X\A – дополнение к множеству A.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(A, !A)</a:t>
            </a:r>
            <a:r>
              <a:rPr lang="ru-RU" sz="2800" dirty="0" smtClean="0"/>
              <a:t> – разрез сети (</a:t>
            </a:r>
            <a:r>
              <a:rPr lang="ru-RU" sz="2800" dirty="0" err="1" smtClean="0"/>
              <a:t>s</a:t>
            </a:r>
            <a:r>
              <a:rPr lang="ru-RU" sz="2800" b="1" dirty="0" err="1" smtClean="0"/>
              <a:t>∈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t</a:t>
            </a:r>
            <a:r>
              <a:rPr lang="ru-RU" sz="2800" b="1" dirty="0" err="1" smtClean="0"/>
              <a:t>∈</a:t>
            </a:r>
            <a:r>
              <a:rPr lang="ru-RU" sz="2800" dirty="0" err="1" smtClean="0"/>
              <a:t>!A</a:t>
            </a:r>
            <a:r>
              <a:rPr lang="ru-RU" sz="2800" dirty="0" smtClean="0"/>
              <a:t>).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весов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F(A,B)</a:t>
            </a:r>
            <a:r>
              <a:rPr lang="ru-RU" sz="2800" dirty="0" smtClean="0"/>
              <a:t> сумма значений потока на всех дугах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!A</a:t>
            </a:r>
            <a:r>
              <a:rPr lang="ru-RU" sz="2800" dirty="0" smtClean="0"/>
              <a:t> = X\A – дополнение к множеству A.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(A, !A)</a:t>
            </a:r>
            <a:r>
              <a:rPr lang="ru-RU" sz="2800" dirty="0" smtClean="0"/>
              <a:t> – разрез сети (</a:t>
            </a:r>
            <a:r>
              <a:rPr lang="ru-RU" sz="2800" dirty="0" err="1" smtClean="0"/>
              <a:t>s</a:t>
            </a:r>
            <a:r>
              <a:rPr lang="ru-RU" sz="2800" b="1" dirty="0" err="1" smtClean="0"/>
              <a:t>∈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t</a:t>
            </a:r>
            <a:r>
              <a:rPr lang="ru-RU" sz="2800" b="1" dirty="0" err="1" smtClean="0"/>
              <a:t>∈</a:t>
            </a:r>
            <a:r>
              <a:rPr lang="ru-RU" sz="2800" dirty="0" err="1" smtClean="0"/>
              <a:t>!A</a:t>
            </a:r>
            <a:r>
              <a:rPr lang="ru-RU" sz="2800" dirty="0" smtClean="0"/>
              <a:t>).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F(A, !A) – F(!A, A)</a:t>
            </a:r>
            <a:r>
              <a:rPr lang="ru-RU" sz="2800" dirty="0" smtClean="0"/>
              <a:t> - величина потока, проходящего через разрез сети (</a:t>
            </a:r>
            <a:r>
              <a:rPr lang="ru-RU" sz="2800" dirty="0" err="1" smtClean="0"/>
              <a:t>s</a:t>
            </a:r>
            <a:r>
              <a:rPr lang="ru-RU" sz="2800" b="1" dirty="0" err="1" smtClean="0"/>
              <a:t>∈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t</a:t>
            </a:r>
            <a:r>
              <a:rPr lang="ru-RU" sz="2800" b="1" dirty="0" err="1" smtClean="0"/>
              <a:t>∈</a:t>
            </a:r>
            <a:r>
              <a:rPr lang="ru-RU" sz="2800" dirty="0" err="1" smtClean="0"/>
              <a:t>!A</a:t>
            </a:r>
            <a:r>
              <a:rPr lang="ru-RU" sz="2800" dirty="0" smtClean="0"/>
              <a:t>).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2339752" y="2348880"/>
            <a:ext cx="3744416" cy="259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2483768" y="2132856"/>
            <a:ext cx="1584176" cy="82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b="1" dirty="0" smtClean="0"/>
              <a:t>A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4932040" y="4077072"/>
            <a:ext cx="1584176" cy="82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b="1" dirty="0" smtClean="0"/>
              <a:t>!A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0" y="548680"/>
            <a:ext cx="5328592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Для разреза </a:t>
            </a:r>
            <a:r>
              <a:rPr lang="en-US" sz="2800" b="1" dirty="0" smtClean="0"/>
              <a:t>(A,!A)</a:t>
            </a:r>
          </a:p>
          <a:p>
            <a:pPr marL="514350" indent="-514350" algn="ctr">
              <a:spcBef>
                <a:spcPct val="0"/>
              </a:spcBef>
            </a:pPr>
            <a:r>
              <a:rPr lang="en-US" sz="2800" b="1" dirty="0" smtClean="0"/>
              <a:t>C(A,!A) - C(!A,A) = (1+1)-(1)=1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Величина </a:t>
            </a:r>
            <a:r>
              <a:rPr lang="en-US" sz="2800" b="1" dirty="0" smtClean="0"/>
              <a:t>flow</a:t>
            </a:r>
            <a:r>
              <a:rPr lang="ru-RU" sz="2800" dirty="0" smtClean="0"/>
              <a:t> = F(</a:t>
            </a:r>
            <a:r>
              <a:rPr lang="ru-RU" sz="2800" dirty="0" err="1" smtClean="0"/>
              <a:t>s</a:t>
            </a:r>
            <a:r>
              <a:rPr lang="ru-RU" sz="2800" dirty="0" smtClean="0"/>
              <a:t>,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ru-RU" sz="2800" dirty="0" err="1" smtClean="0"/>
              <a:t>s</a:t>
            </a:r>
            <a:r>
              <a:rPr lang="ru-RU" sz="2800" dirty="0" smtClean="0"/>
              <a:t>) называется величиной потока F.</a:t>
            </a:r>
            <a:endParaRPr lang="ru-RU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Будем считать, что F(</a:t>
            </a:r>
            <a:r>
              <a:rPr lang="ru-RU" sz="2800" dirty="0" err="1" smtClean="0"/>
              <a:t>s</a:t>
            </a:r>
            <a:r>
              <a:rPr lang="ru-RU" sz="2800" dirty="0" smtClean="0"/>
              <a:t>,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ru-RU" sz="2800" dirty="0" err="1" smtClean="0"/>
              <a:t>s</a:t>
            </a:r>
            <a:r>
              <a:rPr lang="ru-RU" sz="2800" dirty="0" smtClean="0"/>
              <a:t>) </a:t>
            </a:r>
            <a:r>
              <a:rPr lang="en-US" sz="2800" dirty="0" smtClean="0"/>
              <a:t>&gt;= </a:t>
            </a:r>
            <a:r>
              <a:rPr lang="ru-RU" sz="2800" dirty="0" smtClean="0"/>
              <a:t>0.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Тогда F(</a:t>
            </a:r>
            <a:r>
              <a:rPr lang="ru-RU" sz="2800" dirty="0" err="1" smtClean="0"/>
              <a:t>t</a:t>
            </a:r>
            <a:r>
              <a:rPr lang="ru-RU" sz="2800" dirty="0" smtClean="0"/>
              <a:t>,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ru-RU" sz="2800" dirty="0" err="1" smtClean="0"/>
              <a:t>t</a:t>
            </a:r>
            <a:r>
              <a:rPr lang="ru-RU" sz="2800" dirty="0" smtClean="0"/>
              <a:t>) </a:t>
            </a:r>
            <a:r>
              <a:rPr lang="en-US" sz="2800" dirty="0" smtClean="0"/>
              <a:t>&lt;= </a:t>
            </a:r>
            <a:r>
              <a:rPr lang="ru-RU" sz="2800" dirty="0" smtClean="0"/>
              <a:t>0.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Лемма. Для любого разреза (A, A!)</a:t>
            </a:r>
            <a:r>
              <a:rPr lang="en-US" sz="2800" dirty="0" smtClean="0"/>
              <a:t> (</a:t>
            </a:r>
            <a:r>
              <a:rPr lang="ru-RU" sz="2800" dirty="0" err="1" smtClean="0"/>
              <a:t>s</a:t>
            </a:r>
            <a:r>
              <a:rPr lang="ru-RU" sz="2800" b="1" dirty="0" err="1" smtClean="0"/>
              <a:t>∈</a:t>
            </a:r>
            <a:r>
              <a:rPr lang="ru-RU" sz="2800" dirty="0" err="1" smtClean="0"/>
              <a:t>A</a:t>
            </a:r>
            <a:r>
              <a:rPr lang="ru-RU" sz="2800" dirty="0" smtClean="0"/>
              <a:t>, </a:t>
            </a:r>
            <a:r>
              <a:rPr lang="ru-RU" sz="2800" dirty="0" err="1" smtClean="0"/>
              <a:t>t</a:t>
            </a:r>
            <a:r>
              <a:rPr lang="ru-RU" sz="2800" b="1" dirty="0" err="1" smtClean="0"/>
              <a:t>∈</a:t>
            </a:r>
            <a:r>
              <a:rPr lang="ru-RU" sz="2800" dirty="0" err="1" smtClean="0"/>
              <a:t>!A</a:t>
            </a:r>
            <a:r>
              <a:rPr lang="en-US" sz="2800" dirty="0" smtClean="0"/>
              <a:t>)</a:t>
            </a:r>
            <a:r>
              <a:rPr lang="ru-RU" sz="2800" dirty="0" smtClean="0"/>
              <a:t> выполняется</a:t>
            </a:r>
            <a:endParaRPr lang="en-US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F(A, A!) – F(!A, A).</a:t>
            </a:r>
            <a:endParaRPr lang="en-US" sz="2800" dirty="0" smtClean="0"/>
          </a:p>
          <a:p>
            <a:pPr marL="51435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</a:t>
            </a:r>
            <a:r>
              <a:rPr lang="ru-RU" sz="2800" dirty="0" smtClean="0">
                <a:solidFill>
                  <a:srgbClr val="0070C0"/>
                </a:solidFill>
              </a:rPr>
              <a:t>по определению </a:t>
            </a: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s</a:t>
            </a:r>
            <a:r>
              <a:rPr lang="ru-RU" sz="2800" dirty="0" smtClean="0"/>
              <a:t>)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</a:t>
            </a:r>
            <a:r>
              <a:rPr lang="ru-RU" sz="2800" b="1" dirty="0" smtClean="0">
                <a:solidFill>
                  <a:srgbClr val="0070C0"/>
                </a:solidFill>
              </a:rPr>
              <a:t>+ 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) </a:t>
            </a:r>
            <a:r>
              <a:rPr lang="ru-RU" sz="2800" dirty="0" smtClean="0"/>
              <a:t>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</a:t>
            </a:r>
            <a:r>
              <a:rPr lang="ru-RU" sz="2800" b="1" dirty="0" smtClean="0">
                <a:solidFill>
                  <a:srgbClr val="0070C0"/>
                </a:solidFill>
              </a:rPr>
              <a:t>– 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F(</a:t>
            </a:r>
            <a:r>
              <a:rPr lang="ru-RU" sz="2800" b="1" dirty="0" err="1" smtClean="0">
                <a:solidFill>
                  <a:srgbClr val="0070C0"/>
                </a:solidFill>
              </a:rPr>
              <a:t>s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) + 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>
                <a:solidFill>
                  <a:srgbClr val="0070C0"/>
                </a:solidFill>
              </a:rPr>
              <a:t>Все дуги из </a:t>
            </a:r>
            <a:r>
              <a:rPr lang="en-US" sz="2800" dirty="0" smtClean="0">
                <a:solidFill>
                  <a:srgbClr val="0070C0"/>
                </a:solidFill>
              </a:rPr>
              <a:t>s</a:t>
            </a:r>
            <a:r>
              <a:rPr lang="ru-RU" sz="2800" dirty="0" smtClean="0">
                <a:solidFill>
                  <a:srgbClr val="0070C0"/>
                </a:solidFill>
              </a:rPr>
              <a:t> + все дуги из </a:t>
            </a:r>
            <a:r>
              <a:rPr lang="ru-RU" sz="2800" dirty="0" err="1" smtClean="0">
                <a:solidFill>
                  <a:srgbClr val="0070C0"/>
                </a:solidFill>
              </a:rPr>
              <a:t>A\s</a:t>
            </a:r>
            <a:r>
              <a:rPr lang="ru-RU" sz="2800" dirty="0" smtClean="0">
                <a:solidFill>
                  <a:srgbClr val="0070C0"/>
                </a:solidFill>
              </a:rPr>
              <a:t> = все дуги из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endParaRPr lang="ru-RU" sz="2800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F(A,</a:t>
            </a:r>
            <a:r>
              <a:rPr lang="en-US" sz="2800" b="1" dirty="0" smtClean="0">
                <a:solidFill>
                  <a:srgbClr val="0070C0"/>
                </a:solidFill>
              </a:rPr>
              <a:t> V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flow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ru-RU" sz="2800" dirty="0" smtClean="0"/>
              <a:t>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</a:t>
            </a:r>
            <a:r>
              <a:rPr lang="ru-RU" sz="2800" b="1" dirty="0" smtClean="0">
                <a:solidFill>
                  <a:srgbClr val="0070C0"/>
                </a:solidFill>
              </a:rPr>
              <a:t>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>
                <a:solidFill>
                  <a:srgbClr val="0070C0"/>
                </a:solidFill>
              </a:rPr>
              <a:t>сумма входящих дуг = сумме исходящих дуг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</a:t>
            </a:r>
            <a:r>
              <a:rPr lang="en-US" sz="2800" dirty="0" smtClean="0"/>
              <a:t> V</a:t>
            </a:r>
            <a:r>
              <a:rPr lang="ru-RU" sz="2800" dirty="0" smtClean="0"/>
              <a:t>) – F(</a:t>
            </a:r>
            <a:r>
              <a:rPr lang="en-US" sz="2800" dirty="0" smtClean="0"/>
              <a:t>V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err="1" smtClean="0"/>
              <a:t>s</a:t>
            </a:r>
            <a:r>
              <a:rPr lang="ru-RU" sz="2800" dirty="0" smtClean="0"/>
              <a:t>) – </a:t>
            </a:r>
            <a:r>
              <a:rPr lang="ru-RU" sz="2800" b="1" dirty="0" smtClean="0">
                <a:solidFill>
                  <a:srgbClr val="0070C0"/>
                </a:solidFill>
              </a:rPr>
              <a:t>F(</a:t>
            </a:r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13692</TotalTime>
  <Words>8273</Words>
  <Application>Microsoft Office PowerPoint</Application>
  <PresentationFormat>Экран (4:3)</PresentationFormat>
  <Paragraphs>4707</Paragraphs>
  <Slides>187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187</vt:i4>
      </vt:variant>
    </vt:vector>
  </HeadingPairs>
  <TitlesOfParts>
    <vt:vector size="188" baseType="lpstr">
      <vt:lpstr>Тема Office</vt:lpstr>
      <vt:lpstr>Алгоритмы на графах</vt:lpstr>
      <vt:lpstr>Эйлеров граф, путь, цикл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Разбиение на слои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Остовные деревья</vt:lpstr>
      <vt:lpstr>Алгоритм Краскала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Алгоритм Прима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Приложения</vt:lpstr>
      <vt:lpstr>Количество остовных деревьев</vt:lpstr>
      <vt:lpstr>Количество остовных деревьев</vt:lpstr>
      <vt:lpstr>Потоки в сетях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Слайд 104</vt:lpstr>
      <vt:lpstr>Слайд 105</vt:lpstr>
      <vt:lpstr>Слайд 106</vt:lpstr>
      <vt:lpstr>Слайд 107</vt:lpstr>
      <vt:lpstr>Слайд 108</vt:lpstr>
      <vt:lpstr>Слайд 109</vt:lpstr>
      <vt:lpstr>Слайд 110</vt:lpstr>
      <vt:lpstr>Слайд 111</vt:lpstr>
      <vt:lpstr>Слайд 112</vt:lpstr>
      <vt:lpstr>Слайд 113</vt:lpstr>
      <vt:lpstr>Слайд 114</vt:lpstr>
      <vt:lpstr>Слайд 115</vt:lpstr>
      <vt:lpstr>Слайд 116</vt:lpstr>
      <vt:lpstr>Слайд 117</vt:lpstr>
      <vt:lpstr>Слайд 118</vt:lpstr>
      <vt:lpstr>Слайд 119</vt:lpstr>
      <vt:lpstr>Слайд 120</vt:lpstr>
      <vt:lpstr>Слайд 121</vt:lpstr>
      <vt:lpstr>Паросочетания</vt:lpstr>
      <vt:lpstr>Слайд 123</vt:lpstr>
      <vt:lpstr>Задача о назначениях (венгерский алгоритм) (алгоритм Куна)</vt:lpstr>
      <vt:lpstr>Слайд 125</vt:lpstr>
      <vt:lpstr>Слайд 126</vt:lpstr>
      <vt:lpstr>Слайд 127</vt:lpstr>
      <vt:lpstr>Слайд 128</vt:lpstr>
      <vt:lpstr>Слайд 129</vt:lpstr>
      <vt:lpstr>Слайд 130</vt:lpstr>
      <vt:lpstr>Слайд 131</vt:lpstr>
      <vt:lpstr>Слайд 132</vt:lpstr>
      <vt:lpstr>Слайд 133</vt:lpstr>
      <vt:lpstr>Слайд 134</vt:lpstr>
      <vt:lpstr>Слайд 135</vt:lpstr>
      <vt:lpstr>Слайд 136</vt:lpstr>
      <vt:lpstr>Слайд 137</vt:lpstr>
      <vt:lpstr>Слайд 138</vt:lpstr>
      <vt:lpstr>Слайд 139</vt:lpstr>
      <vt:lpstr>Слайд 140</vt:lpstr>
      <vt:lpstr>Слайд 141</vt:lpstr>
      <vt:lpstr>Слайд 142</vt:lpstr>
      <vt:lpstr>Слайд 143</vt:lpstr>
      <vt:lpstr>Слайд 144</vt:lpstr>
      <vt:lpstr>Слайд 145</vt:lpstr>
      <vt:lpstr>Слайд 146</vt:lpstr>
      <vt:lpstr>Слайд 147</vt:lpstr>
      <vt:lpstr>Слайд 148</vt:lpstr>
      <vt:lpstr>Слайд 149</vt:lpstr>
      <vt:lpstr>Слайд 150</vt:lpstr>
      <vt:lpstr>Слайд 151</vt:lpstr>
      <vt:lpstr>Слайд 152</vt:lpstr>
      <vt:lpstr>Слайд 153</vt:lpstr>
      <vt:lpstr>Слайд 154</vt:lpstr>
      <vt:lpstr>Слайд 155</vt:lpstr>
      <vt:lpstr>Слайд 156</vt:lpstr>
      <vt:lpstr>Слайд 157</vt:lpstr>
      <vt:lpstr>Слайд 158</vt:lpstr>
      <vt:lpstr>Слайд 159</vt:lpstr>
      <vt:lpstr>Слайд 160</vt:lpstr>
      <vt:lpstr>Слайд 161</vt:lpstr>
      <vt:lpstr>Слайд 162</vt:lpstr>
      <vt:lpstr>Слайд 163</vt:lpstr>
      <vt:lpstr>Слайд 164</vt:lpstr>
      <vt:lpstr>Слайд 165</vt:lpstr>
      <vt:lpstr>Слайд 166</vt:lpstr>
      <vt:lpstr>Слайд 167</vt:lpstr>
      <vt:lpstr>Слайд 168</vt:lpstr>
      <vt:lpstr>Слайд 169</vt:lpstr>
      <vt:lpstr>Слайд 170</vt:lpstr>
      <vt:lpstr>Слайд 171</vt:lpstr>
      <vt:lpstr>Слайд 172</vt:lpstr>
      <vt:lpstr>Слайд 173</vt:lpstr>
      <vt:lpstr>Слайд 174</vt:lpstr>
      <vt:lpstr>Слайд 175</vt:lpstr>
      <vt:lpstr>Слайд 176</vt:lpstr>
      <vt:lpstr>Слайд 177</vt:lpstr>
      <vt:lpstr>Слайд 178</vt:lpstr>
      <vt:lpstr>Слайд 179</vt:lpstr>
      <vt:lpstr>Слайд 180</vt:lpstr>
      <vt:lpstr>Слайд 181</vt:lpstr>
      <vt:lpstr>Слайд 182</vt:lpstr>
      <vt:lpstr>Слайд 183</vt:lpstr>
      <vt:lpstr>Слайд 184</vt:lpstr>
      <vt:lpstr>Слайд 185</vt:lpstr>
      <vt:lpstr>Слайд 186</vt:lpstr>
      <vt:lpstr>Алгоритм Кристофидиса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466</cp:revision>
  <dcterms:created xsi:type="dcterms:W3CDTF">2020-02-18T13:52:34Z</dcterms:created>
  <dcterms:modified xsi:type="dcterms:W3CDTF">2021-05-21T19:22:18Z</dcterms:modified>
</cp:coreProperties>
</file>