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03" r:id="rId15"/>
    <p:sldId id="304" r:id="rId16"/>
    <p:sldId id="301" r:id="rId17"/>
    <p:sldId id="300" r:id="rId18"/>
    <p:sldId id="279" r:id="rId19"/>
    <p:sldId id="280" r:id="rId20"/>
    <p:sldId id="281" r:id="rId21"/>
    <p:sldId id="282" r:id="rId22"/>
    <p:sldId id="289" r:id="rId23"/>
    <p:sldId id="283" r:id="rId24"/>
    <p:sldId id="284" r:id="rId25"/>
    <p:sldId id="285" r:id="rId26"/>
    <p:sldId id="291" r:id="rId27"/>
    <p:sldId id="292" r:id="rId28"/>
    <p:sldId id="286" r:id="rId29"/>
    <p:sldId id="293" r:id="rId30"/>
    <p:sldId id="294" r:id="rId31"/>
    <p:sldId id="295" r:id="rId32"/>
    <p:sldId id="296" r:id="rId33"/>
    <p:sldId id="287" r:id="rId34"/>
    <p:sldId id="298" r:id="rId35"/>
    <p:sldId id="306" r:id="rId36"/>
    <p:sldId id="305" r:id="rId37"/>
    <p:sldId id="309" r:id="rId38"/>
    <p:sldId id="308" r:id="rId39"/>
    <p:sldId id="310" r:id="rId40"/>
    <p:sldId id="311" r:id="rId41"/>
    <p:sldId id="313" r:id="rId42"/>
    <p:sldId id="312" r:id="rId43"/>
    <p:sldId id="307" r:id="rId44"/>
    <p:sldId id="288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⟵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графа на связность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Определение компонент связности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кротчайшим.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Нахождение кротчайшего цикла 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⟵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f[u] ⟵ time</a:t>
            </a:r>
            <a:endParaRPr lang="ru-RU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start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(_finish)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start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Ребра дерева</a:t>
            </a:r>
            <a:r>
              <a:rPr lang="ru-RU" sz="2000" dirty="0" smtClean="0"/>
              <a:t> – это ребра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Ребро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ребром дерева, если при исследовании этого ребра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непосредственным предком дерева обхода).</a:t>
            </a:r>
            <a:br>
              <a:rPr lang="ru-RU" sz="2000" dirty="0" smtClean="0"/>
            </a:br>
            <a:r>
              <a:rPr lang="ru-RU" sz="2000" b="1" dirty="0" smtClean="0"/>
              <a:t>Прямые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ребрами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Ребра-циклы, которые могут встречаться в орграфах, рассматриваются как обратные ребра.</a:t>
            </a:r>
            <a:br>
              <a:rPr lang="ru-RU" sz="2000" dirty="0" smtClean="0"/>
            </a:br>
            <a:r>
              <a:rPr lang="ru-RU" sz="2000" b="1" dirty="0" smtClean="0"/>
              <a:t>Перекрестные ребра</a:t>
            </a:r>
            <a:r>
              <a:rPr lang="ru-RU" sz="2000" dirty="0" smtClean="0"/>
              <a:t> – </a:t>
            </a:r>
            <a:r>
              <a:rPr lang="ru-RU" sz="2000" dirty="0" err="1" smtClean="0"/>
              <a:t>ребра</a:t>
            </a:r>
            <a:r>
              <a:rPr lang="ru-RU" sz="2000" dirty="0" smtClean="0"/>
              <a:t>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>
                <a:solidFill>
                  <a:srgbClr val="FF0000"/>
                </a:solidFill>
              </a:rPr>
              <a:t>v_start</a:t>
            </a:r>
            <a:r>
              <a:rPr lang="en-US" sz="2000" dirty="0" smtClean="0">
                <a:solidFill>
                  <a:srgbClr val="FF0000"/>
                </a:solidFill>
              </a:rPr>
              <a:t> &lt; </a:t>
            </a:r>
            <a:r>
              <a:rPr lang="en-US" sz="2000" b="1" dirty="0" err="1" smtClean="0">
                <a:solidFill>
                  <a:srgbClr val="FF0000"/>
                </a:solidFill>
              </a:rPr>
              <a:t>u_start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v_finish</a:t>
            </a:r>
            <a:r>
              <a:rPr lang="en-US" sz="2000" dirty="0" smtClean="0">
                <a:solidFill>
                  <a:srgbClr val="FF0000"/>
                </a:solidFill>
              </a:rPr>
              <a:t> &lt; </a:t>
            </a:r>
            <a:r>
              <a:rPr lang="en-US" sz="2000" b="1" dirty="0" err="1" smtClean="0">
                <a:solidFill>
                  <a:srgbClr val="FF0000"/>
                </a:solidFill>
              </a:rPr>
              <a:t>u_finish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Опр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простые циклы имеют чётную длину.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простые циклы.</a:t>
            </a:r>
          </a:p>
          <a:p>
            <a:r>
              <a:rPr lang="ru-RU" sz="2000" dirty="0" smtClean="0"/>
              <a:t> 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FF0000"/>
                </a:solidFill>
              </a:rPr>
              <a:t>Почему обход в ширину, а не глубину</a:t>
            </a:r>
            <a:endParaRPr lang="ru-RU" sz="2000" dirty="0" smtClean="0">
              <a:solidFill>
                <a:srgbClr val="FF0000"/>
              </a:solidFill>
            </a:endParaRPr>
          </a:p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0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во время обхода в глубину очередной вершиной выбирается уже просмотренная или помеченная, то это означает наличие цикла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Ацикличность графа.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else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878</Words>
  <Application>Microsoft Office PowerPoint</Application>
  <PresentationFormat>Экран (4:3)</PresentationFormat>
  <Paragraphs>500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⟵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Обход в глубину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DFS (G) for (для) каждой u ∈ V[G] do  color[u] ⟵ WHITE  π[u] ⟵ NIL time ⟵ 0 for (для) каждой u ∈ V[G] do  if color[u] = WHITE then   DFS_Visit(u)    DFS_Visit (u) color[u] ⟵ GRAY time ⟵ time +1 d[u] ⟵ time for (для) каждой v ∈ Adj[u] do  if color[v] ⟵ WHITE then   π[v] ⟵ u   DFS_Visit(v) color[u] ⟵ BLACK time ⟵time+1 f[u] ⟵ time</vt:lpstr>
      <vt:lpstr>Дерево обхода в глубину. Классификация дуг. </vt:lpstr>
      <vt:lpstr>Введем понятие времени входа (_start) и выхода (_finish).  Теорема о скобках: Возможен только один из трех вариантов: u_start &lt; v_start &lt; v_finish &lt; u_finish v_start &lt; u_start &lt; u_finish &lt; v_finish u_start &lt; u_finish &lt; v_start &lt; v_finish т.е. невозможны случаи: u_start &lt; v_start &lt; u_finish &lt; v_finish v_start &lt; u_start &lt; v_finish &lt; u_finish  Доказательство: Пусть u_start &lt; v_start, значит, если u_finish &lt; v_start – чтд Значит v_start &lt; u_finish.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Ребра дерева – это ребра графа Gπ. Ребро (u, v) является ребром дерева, если при исследовании этого ребра была открыта v (т.е. u является непосредственным предком дерева обхода). Прямые ребра – это ребра (u, v), не являющиеся ребрами дерева обхода и соединяющие вершину u с ее потомком v в дереве обхода. Обратные ребра – это ребра (u, v), соединяющие вершину u с ее предком v в дереве обхода. Ребра-циклы, которые могут встречаться в орграфах, рассматриваются как обратные ребра. Перекрестные ребра – ребра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u_start &lt; v_start, v_finish &lt; u_finish Дуга (u,v) обратная, если v_start &lt; u_start, u_finish &lt; v_finish Дуга (u,v) поперечная, если v_start &lt; u_start, v_finish &lt; u_finish</vt:lpstr>
      <vt:lpstr>Слайд 38</vt:lpstr>
      <vt:lpstr>Слайд 39</vt:lpstr>
      <vt:lpstr>DFS (G) for (для) каждой u ∈ V[G] do  part[u] ⟵ 0 for (для) каждой u ∈ V[G] do  if part[u] = 0 then   part[u] ⟵ 1   DFS_Visit(u)     DFS_Visit (u) for (для) каждой u ∈ Adj[u] do  if part[v] = 0 then   part[v] ⟵ (part[u] +1) mod 2   If !(DFS_Visit(v)) then    return false  else   return false return true </vt:lpstr>
      <vt:lpstr>Слайд 41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else   cycle_start ⟵ v   cycle_end ⟵ u   return true color[u] ⟵ BLACK return false</vt:lpstr>
      <vt:lpstr>Слайд 43</vt:lpstr>
      <vt:lpstr>Слайд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46</cp:revision>
  <dcterms:created xsi:type="dcterms:W3CDTF">2020-02-18T13:52:34Z</dcterms:created>
  <dcterms:modified xsi:type="dcterms:W3CDTF">2020-02-20T19:58:40Z</dcterms:modified>
</cp:coreProperties>
</file>