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95" r:id="rId10"/>
    <p:sldId id="341" r:id="rId11"/>
    <p:sldId id="342" r:id="rId12"/>
    <p:sldId id="258" r:id="rId13"/>
    <p:sldId id="260" r:id="rId14"/>
    <p:sldId id="343" r:id="rId15"/>
    <p:sldId id="344" r:id="rId16"/>
    <p:sldId id="345" r:id="rId17"/>
    <p:sldId id="346" r:id="rId18"/>
    <p:sldId id="349" r:id="rId19"/>
    <p:sldId id="265" r:id="rId20"/>
    <p:sldId id="266" r:id="rId21"/>
    <p:sldId id="273" r:id="rId22"/>
    <p:sldId id="272" r:id="rId23"/>
    <p:sldId id="267" r:id="rId24"/>
    <p:sldId id="268" r:id="rId25"/>
    <p:sldId id="269" r:id="rId26"/>
    <p:sldId id="270" r:id="rId27"/>
    <p:sldId id="380" r:id="rId28"/>
    <p:sldId id="400" r:id="rId29"/>
    <p:sldId id="390" r:id="rId30"/>
    <p:sldId id="382" r:id="rId31"/>
    <p:sldId id="397" r:id="rId32"/>
    <p:sldId id="391" r:id="rId33"/>
    <p:sldId id="383" r:id="rId34"/>
    <p:sldId id="396" r:id="rId35"/>
    <p:sldId id="357" r:id="rId36"/>
    <p:sldId id="356" r:id="rId37"/>
    <p:sldId id="398" r:id="rId38"/>
    <p:sldId id="381" r:id="rId39"/>
    <p:sldId id="274" r:id="rId40"/>
    <p:sldId id="275" r:id="rId41"/>
    <p:sldId id="276" r:id="rId42"/>
    <p:sldId id="277" r:id="rId43"/>
    <p:sldId id="376" r:id="rId44"/>
    <p:sldId id="325" r:id="rId45"/>
    <p:sldId id="329" r:id="rId46"/>
    <p:sldId id="377" r:id="rId47"/>
    <p:sldId id="330" r:id="rId48"/>
    <p:sldId id="372" r:id="rId49"/>
    <p:sldId id="373" r:id="rId50"/>
    <p:sldId id="371" r:id="rId51"/>
    <p:sldId id="328" r:id="rId52"/>
    <p:sldId id="375" r:id="rId53"/>
    <p:sldId id="374" r:id="rId54"/>
    <p:sldId id="378" r:id="rId55"/>
    <p:sldId id="327" r:id="rId56"/>
    <p:sldId id="336" r:id="rId57"/>
    <p:sldId id="379" r:id="rId58"/>
    <p:sldId id="331" r:id="rId59"/>
    <p:sldId id="339" r:id="rId60"/>
    <p:sldId id="333" r:id="rId61"/>
    <p:sldId id="334" r:id="rId62"/>
    <p:sldId id="335" r:id="rId63"/>
    <p:sldId id="293" r:id="rId64"/>
    <p:sldId id="278" r:id="rId65"/>
    <p:sldId id="283" r:id="rId66"/>
    <p:sldId id="289" r:id="rId67"/>
    <p:sldId id="284" r:id="rId68"/>
    <p:sldId id="286" r:id="rId69"/>
    <p:sldId id="290" r:id="rId70"/>
    <p:sldId id="288" r:id="rId71"/>
    <p:sldId id="291" r:id="rId72"/>
    <p:sldId id="282" r:id="rId73"/>
    <p:sldId id="292" r:id="rId74"/>
    <p:sldId id="359" r:id="rId75"/>
    <p:sldId id="360" r:id="rId76"/>
    <p:sldId id="384" r:id="rId77"/>
    <p:sldId id="361" r:id="rId78"/>
    <p:sldId id="363" r:id="rId79"/>
    <p:sldId id="385" r:id="rId80"/>
    <p:sldId id="364" r:id="rId81"/>
    <p:sldId id="365" r:id="rId82"/>
    <p:sldId id="386" r:id="rId83"/>
    <p:sldId id="388" r:id="rId84"/>
    <p:sldId id="389" r:id="rId85"/>
    <p:sldId id="279" r:id="rId86"/>
    <p:sldId id="295" r:id="rId87"/>
    <p:sldId id="296" r:id="rId88"/>
    <p:sldId id="297" r:id="rId89"/>
    <p:sldId id="299" r:id="rId90"/>
    <p:sldId id="298" r:id="rId91"/>
    <p:sldId id="300" r:id="rId92"/>
    <p:sldId id="301" r:id="rId93"/>
    <p:sldId id="302" r:id="rId94"/>
    <p:sldId id="303" r:id="rId95"/>
    <p:sldId id="304" r:id="rId96"/>
    <p:sldId id="305" r:id="rId97"/>
    <p:sldId id="306" r:id="rId98"/>
    <p:sldId id="307" r:id="rId99"/>
    <p:sldId id="308" r:id="rId100"/>
    <p:sldId id="310" r:id="rId101"/>
    <p:sldId id="402" r:id="rId102"/>
    <p:sldId id="393" r:id="rId103"/>
    <p:sldId id="309" r:id="rId104"/>
    <p:sldId id="392" r:id="rId105"/>
    <p:sldId id="315" r:id="rId106"/>
    <p:sldId id="319" r:id="rId107"/>
    <p:sldId id="316" r:id="rId108"/>
    <p:sldId id="317" r:id="rId109"/>
    <p:sldId id="314" r:id="rId110"/>
    <p:sldId id="312" r:id="rId111"/>
    <p:sldId id="313" r:id="rId112"/>
    <p:sldId id="318" r:id="rId113"/>
    <p:sldId id="294" r:id="rId114"/>
    <p:sldId id="311" r:id="rId115"/>
    <p:sldId id="320" r:id="rId116"/>
    <p:sldId id="321" r:id="rId117"/>
    <p:sldId id="322" r:id="rId118"/>
    <p:sldId id="323" r:id="rId119"/>
    <p:sldId id="337" r:id="rId120"/>
    <p:sldId id="338" r:id="rId121"/>
    <p:sldId id="394" r:id="rId122"/>
    <p:sldId id="348" r:id="rId123"/>
    <p:sldId id="401" r:id="rId124"/>
    <p:sldId id="347" r:id="rId125"/>
    <p:sldId id="358" r:id="rId126"/>
    <p:sldId id="399" r:id="rId1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4163-D14E-4EF5-88E4-42501A4A7841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C466-5364-469B-A068-E605D8B82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C466-5364-469B-A068-E605D8B8206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clsviUeUk&amp;t=327s" TargetMode="External"/><Relationship Id="rId7" Type="http://schemas.openxmlformats.org/officeDocument/2006/relationships/hyperlink" Target="https://ru.wikipedia.org/wiki/A*" TargetMode="External"/><Relationship Id="rId2" Type="http://schemas.openxmlformats.org/officeDocument/2006/relationships/hyperlink" Target="https://www.youtube.com/watch?v=xXvNDrF4obQ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erc.ifmo.ru/wiki/index.php?title=%D0%90%D0%BB%D0%B3%D0%BE%D1%80%D0%B8%D1%82%D0%BC_A*" TargetMode="External"/><Relationship Id="rId5" Type="http://schemas.openxmlformats.org/officeDocument/2006/relationships/hyperlink" Target="https://www.youtube.com/watch?v=8Jgn_mB6Yb8&amp;t=2s" TargetMode="External"/><Relationship Id="rId4" Type="http://schemas.openxmlformats.org/officeDocument/2006/relationships/hyperlink" Target="https://www.youtube.com/watch?v=_Ai7mfgxc-4&amp;t=1s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путей, от заданной вершины,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Дуги с отрицательным весом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Рассмотрим случай отрицательных весов дуг и что с этим можно попробовать сделать.</a:t>
            </a:r>
            <a:endParaRPr lang="ru-RU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5536" y="199058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Два разных пути</a:t>
            </a:r>
            <a:endParaRPr lang="ru-RU" b="1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Рассмотрим случай отрицательных весов дуг и что с этим можно попробовать сделать.</a:t>
            </a:r>
            <a:endParaRPr lang="ru-RU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  <a:r>
              <a:rPr lang="ru-RU" sz="2800" dirty="0" smtClean="0"/>
              <a:t>-</a:t>
            </a:r>
            <a:r>
              <a:rPr lang="en-US" sz="2800" dirty="0" smtClean="0"/>
              <a:t>min(Weight(e))</a:t>
            </a:r>
            <a:r>
              <a:rPr lang="ru-RU" sz="2800" dirty="0" smtClean="0"/>
              <a:t>+1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7672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Минус потому что </a:t>
            </a:r>
            <a:r>
              <a:rPr lang="en-US" sz="2800" dirty="0" smtClean="0"/>
              <a:t>min(Weight(e))</a:t>
            </a:r>
            <a:r>
              <a:rPr lang="ru-RU" sz="2800" dirty="0" smtClean="0"/>
              <a:t> </a:t>
            </a:r>
            <a:r>
              <a:rPr lang="en-US" sz="2800" dirty="0" smtClean="0"/>
              <a:t>&lt; 0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+1, чтобы вес получился 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en-US" sz="2800" dirty="0" smtClean="0"/>
              <a:t>0</a:t>
            </a:r>
            <a:r>
              <a:rPr lang="ru-RU" sz="2800" dirty="0" smtClean="0"/>
              <a:t> 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4+1+6=8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b="1" dirty="0" smtClean="0"/>
              <a:t>u</a:t>
            </a:r>
            <a:r>
              <a:rPr lang="ru-RU" sz="2800" dirty="0" smtClean="0"/>
              <a:t> в </a:t>
            </a:r>
            <a:r>
              <a:rPr lang="en-US" sz="2800" b="1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Пути в </a:t>
            </a:r>
            <a:r>
              <a:rPr lang="ru-RU" sz="2800" dirty="0" err="1" smtClean="0"/>
              <a:t>бесконтурных</a:t>
            </a:r>
            <a:r>
              <a:rPr lang="ru-RU" sz="2800" dirty="0" smtClean="0"/>
              <a:t> графах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</a:t>
            </a:r>
            <a:r>
              <a:rPr lang="ru-RU" sz="2400" b="1" dirty="0" smtClean="0"/>
              <a:t>правильная нумерация </a:t>
            </a:r>
            <a:r>
              <a:rPr lang="ru-RU" sz="2400" dirty="0" smtClean="0"/>
              <a:t>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начальном графе останется самым коротким путем в графе, полученном после изменения весов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В качестве </a:t>
            </a:r>
            <a:r>
              <a:rPr lang="en-US" sz="2400" b="1" dirty="0" smtClean="0"/>
              <a:t>f(v)</a:t>
            </a:r>
            <a:r>
              <a:rPr lang="ru-RU" sz="2400" dirty="0" smtClean="0"/>
              <a:t>, для всех вершин </a:t>
            </a:r>
            <a:r>
              <a:rPr lang="en-US" sz="2400" b="1" dirty="0" smtClean="0"/>
              <a:t>v</a:t>
            </a:r>
            <a:r>
              <a:rPr lang="ru-RU" sz="2400" dirty="0" smtClean="0"/>
              <a:t>, можно взять длину самого короткого кути до этой вершины найденную алгоритмом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141277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</a:t>
            </a:r>
            <a:r>
              <a:rPr lang="ru-RU" sz="2400" dirty="0" smtClean="0"/>
              <a:t>):</a:t>
            </a:r>
            <a:endParaRPr lang="en-US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www.youtube.com/watch?v=xXvNDrF4obQ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https://www.youtube.com/watch?v=_Ai7mfgxc-4&amp;t=1s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https://neerc.ifmo.ru/wiki/index.php?title=%D0%90%D0%BB%D0%B3%D0%BE%D1%80%D0%B8%D1%82%D0%BC_A*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7"/>
              </a:rPr>
              <a:t>https://ru.wikipedia.org/wiki/A*</a:t>
            </a:r>
            <a:endParaRPr lang="ru-RU" sz="2400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908720"/>
            <a:ext cx="7486600" cy="5832648"/>
          </a:xfrm>
        </p:spPr>
        <p:txBody>
          <a:bodyPr>
            <a:noAutofit/>
          </a:bodyPr>
          <a:lstStyle/>
          <a:p>
            <a:pPr algn="l"/>
            <a:r>
              <a:rPr lang="en-US" sz="1600" b="1" dirty="0" err="1" smtClean="0"/>
              <a:t>bool</a:t>
            </a:r>
            <a:r>
              <a:rPr lang="en-US" sz="1600" dirty="0" smtClean="0"/>
              <a:t> A*(start, goal)</a:t>
            </a:r>
            <a:r>
              <a:rPr lang="en-US" sz="1600" b="1" dirty="0" smtClean="0"/>
              <a:t>: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U = ∅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Q = ∅</a:t>
            </a:r>
            <a:br>
              <a:rPr lang="en-US" sz="1600" dirty="0" smtClean="0"/>
            </a:br>
            <a:r>
              <a:rPr lang="en-US" sz="1600" dirty="0" err="1" smtClean="0"/>
              <a:t>Q.push</a:t>
            </a:r>
            <a:r>
              <a:rPr lang="en-US" sz="1600" dirty="0" smtClean="0"/>
              <a:t>(start)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g[start] = 0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f[start] = g[start] + h(start)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</a:t>
            </a:r>
            <a:r>
              <a:rPr lang="en-US" sz="1600" dirty="0" err="1" smtClean="0"/>
              <a:t>Q.size</a:t>
            </a:r>
            <a:r>
              <a:rPr lang="en-US" sz="1600" dirty="0" smtClean="0"/>
              <a:t>() != 0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600" dirty="0" err="1" smtClean="0"/>
              <a:t>current</a:t>
            </a:r>
            <a:r>
              <a:rPr lang="ru-RU" sz="1600" dirty="0" smtClean="0"/>
              <a:t> = вершина из QQ с минимальным значением </a:t>
            </a:r>
            <a:r>
              <a:rPr lang="ru-RU" sz="1600" dirty="0" err="1" smtClean="0"/>
              <a:t>f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current == goal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return</a:t>
            </a:r>
            <a:r>
              <a:rPr lang="en-US" sz="1600" dirty="0" smtClean="0"/>
              <a:t> </a:t>
            </a:r>
            <a:r>
              <a:rPr lang="en-US" sz="1600" i="1" dirty="0" smtClean="0"/>
              <a:t>true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err="1" smtClean="0"/>
              <a:t>Q.remove</a:t>
            </a:r>
            <a:r>
              <a:rPr lang="en-US" sz="1600" dirty="0" smtClean="0"/>
              <a:t>(current)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dirty="0" err="1" smtClean="0"/>
              <a:t>U.push</a:t>
            </a:r>
            <a:r>
              <a:rPr lang="en-US" sz="1600" dirty="0" smtClean="0"/>
              <a:t>(current)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ru-RU" sz="1600" b="1" dirty="0" err="1" smtClean="0"/>
              <a:t>for</a:t>
            </a:r>
            <a:r>
              <a:rPr lang="ru-RU" sz="1600" dirty="0" smtClean="0"/>
              <a:t> </a:t>
            </a:r>
            <a:r>
              <a:rPr lang="ru-RU" sz="1600" dirty="0" err="1" smtClean="0"/>
              <a:t>v</a:t>
            </a:r>
            <a:r>
              <a:rPr lang="ru-RU" sz="1600" dirty="0" smtClean="0"/>
              <a:t> : смежные с </a:t>
            </a:r>
            <a:r>
              <a:rPr lang="ru-RU" sz="1600" dirty="0" err="1" smtClean="0"/>
              <a:t>current</a:t>
            </a:r>
            <a:r>
              <a:rPr lang="ru-RU" sz="1600" dirty="0" smtClean="0"/>
              <a:t> вершины </a:t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= g[current] + d(current, v)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v∈U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&gt;= g[v]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b="1" dirty="0" smtClean="0"/>
              <a:t>continue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v∉U</a:t>
            </a:r>
            <a:r>
              <a:rPr lang="ru-RU" sz="1600" dirty="0" smtClean="0"/>
              <a:t> </a:t>
            </a:r>
            <a:r>
              <a:rPr lang="en-US" sz="1600" b="1" dirty="0" smtClean="0"/>
              <a:t>or</a:t>
            </a:r>
            <a:r>
              <a:rPr lang="en-US" sz="1600" dirty="0" smtClean="0"/>
              <a:t> </a:t>
            </a:r>
            <a:r>
              <a:rPr lang="en-US" sz="1600" dirty="0" err="1" smtClean="0"/>
              <a:t>tentativeScore</a:t>
            </a:r>
            <a:r>
              <a:rPr lang="en-US" sz="1600" dirty="0" smtClean="0"/>
              <a:t> &lt; g[v]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dirty="0" smtClean="0"/>
              <a:t>parent[v] = current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dirty="0" smtClean="0"/>
              <a:t>g[v] = </a:t>
            </a:r>
            <a:r>
              <a:rPr lang="en-US" sz="1600" dirty="0" err="1" smtClean="0"/>
              <a:t>tentativeScore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</a:t>
            </a:r>
            <a:r>
              <a:rPr lang="en-US" sz="1600" dirty="0" smtClean="0"/>
              <a:t>f[v] = g[v] + h(v)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 </a:t>
            </a:r>
            <a:r>
              <a:rPr lang="ru-RU" sz="1600" b="1" dirty="0" smtClean="0"/>
              <a:t>	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 smtClean="0"/>
              <a:t>v∉Q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		</a:t>
            </a:r>
            <a:r>
              <a:rPr lang="en-US" sz="1600" dirty="0" smtClean="0"/>
              <a:t> </a:t>
            </a:r>
            <a:r>
              <a:rPr lang="en-US" sz="1600" dirty="0" err="1" smtClean="0"/>
              <a:t>Q.push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</a:t>
            </a:r>
            <a:r>
              <a:rPr lang="en-US" sz="1600" i="1" dirty="0" smtClean="0"/>
              <a:t>false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весов дуг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6444208" y="4399376"/>
          <a:ext cx="1896745" cy="630936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7504" y="116632"/>
            <a:ext cx="8928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Код</a:t>
            </a:r>
            <a:endParaRPr lang="ru-RU" sz="2800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предков кратчайших путей (полученный алгоритмами </a:t>
            </a:r>
            <a:r>
              <a:rPr lang="ru-RU" sz="2000" dirty="0" err="1" smtClean="0"/>
              <a:t>Дейкстры</a:t>
            </a:r>
            <a:r>
              <a:rPr lang="ru-RU" sz="2000" dirty="0" smtClean="0"/>
              <a:t>,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, Джонсона и другими алгоритмами рассматриваемыми в данном курсе) является деревом.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начала докажем связность.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доказательства отсутствия циклов рассмотрим (и докажем) Лемму.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284984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Покажем что в обсуждаемом графе не может быть вершины в которую входит две дуги.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доказательства отсутствия циклов рассмотрим (и докажем) Лемму.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484598" y="35730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115616" y="35637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15616" y="35010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4598" y="3510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980542" y="45184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7"/>
            <a:endCxn id="29" idx="3"/>
          </p:cNvCxnSpPr>
          <p:nvPr/>
        </p:nvCxnSpPr>
        <p:spPr>
          <a:xfrm flipV="1">
            <a:off x="2226393" y="3818867"/>
            <a:ext cx="300386" cy="74172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0542" y="44556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4" idx="1"/>
            <a:endCxn id="30" idx="5"/>
          </p:cNvCxnSpPr>
          <p:nvPr/>
        </p:nvCxnSpPr>
        <p:spPr>
          <a:xfrm flipH="1" flipV="1">
            <a:off x="1361467" y="3809575"/>
            <a:ext cx="661256" cy="75101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леммы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обсуждаемом графе есть вершина в которую входит две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484598" y="35730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115616" y="35637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15616" y="35010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4598" y="3510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980542" y="45184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7"/>
            <a:endCxn id="29" idx="3"/>
          </p:cNvCxnSpPr>
          <p:nvPr/>
        </p:nvCxnSpPr>
        <p:spPr>
          <a:xfrm flipV="1">
            <a:off x="2226393" y="3818867"/>
            <a:ext cx="300386" cy="74172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0542" y="44556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4" idx="1"/>
            <a:endCxn id="30" idx="5"/>
          </p:cNvCxnSpPr>
          <p:nvPr/>
        </p:nvCxnSpPr>
        <p:spPr>
          <a:xfrm flipH="1" flipV="1">
            <a:off x="1361467" y="3809575"/>
            <a:ext cx="661256" cy="75101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леммы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обсуждаемом графе есть вершина в которую входит две дуги.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131840" y="285293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Это противоречит условию назначения предков, используемому всеми рассматриваемыми алгоритмами.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88024" y="4725144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*</a:t>
            </a:r>
            <a:r>
              <a:rPr lang="ru-RU" dirty="0" smtClean="0"/>
              <a:t>условие </a:t>
            </a:r>
            <a:r>
              <a:rPr lang="ru-RU" dirty="0" err="1" smtClean="0"/>
              <a:t>Дейкстры</a:t>
            </a:r>
            <a:r>
              <a:rPr lang="ru-RU" dirty="0" smtClean="0"/>
              <a:t>: 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If  d(v) &gt; d(u) + weight(</a:t>
            </a:r>
            <a:r>
              <a:rPr lang="ru-RU" dirty="0" smtClean="0"/>
              <a:t>(</a:t>
            </a:r>
            <a:r>
              <a:rPr lang="en-US" dirty="0" smtClean="0"/>
              <a:t>u,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     d(v) = d(u) + weight(</a:t>
            </a:r>
            <a:r>
              <a:rPr lang="ru-RU" dirty="0" smtClean="0"/>
              <a:t>(</a:t>
            </a:r>
            <a:r>
              <a:rPr lang="en-US" dirty="0" smtClean="0"/>
              <a:t>u,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     π(v) = u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8" name="Овал 17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22" idx="2"/>
            <a:endCxn id="21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7"/>
            <a:endCxn id="27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4" name="Прямая со стрелкой 33"/>
          <p:cNvCxnSpPr>
            <a:stCxn id="19" idx="1"/>
            <a:endCxn id="21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4067944" y="4437112"/>
            <a:ext cx="6480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или</a:t>
            </a: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3851920" y="3501008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не может быть исходя из рассмотренной Леммы.</a:t>
            </a: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16" name="Овал 15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20" idx="2"/>
            <a:endCxn id="19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7" idx="7"/>
            <a:endCxn id="25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27" name="Прямая со стрелкой 26"/>
          <p:cNvCxnSpPr>
            <a:stCxn id="17" idx="1"/>
            <a:endCxn id="19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323528" y="3501008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не может быть потому что ввиду контура в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можно попасть быстрее </a:t>
            </a: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обсуждаемом графе есть цикл.</a:t>
            </a: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475928" y="4869160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может быть при наличии отрицательных весов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второй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smtClean="0">
                <a:solidFill>
                  <a:schemeClr val="bg1">
                    <a:lumMod val="65000"/>
                  </a:schemeClr>
                </a:solidFill>
              </a:rPr>
              <a:t> ребер.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ru-RU" sz="2000" dirty="0" smtClean="0"/>
              <a:t> ребро.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136815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2195736" y="1988840"/>
            <a:ext cx="1800200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содержит</a:t>
            </a:r>
            <a:r>
              <a:rPr lang="ru-RU" dirty="0" smtClean="0">
                <a:solidFill>
                  <a:srgbClr val="FF0000"/>
                </a:solidFill>
              </a:rPr>
              <a:t> меньше </a:t>
            </a:r>
            <a:r>
              <a:rPr lang="en-US" b="1" dirty="0" smtClean="0"/>
              <a:t>K+1</a:t>
            </a:r>
            <a:r>
              <a:rPr lang="ru-RU" dirty="0" smtClean="0"/>
              <a:t> ребра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ребер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Значение </a:t>
            </a:r>
            <a:r>
              <a:rPr lang="en-US" b="1" dirty="0" smtClean="0"/>
              <a:t>d[j]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ребер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 rot="2235066">
            <a:off x="2216648" y="3584188"/>
            <a:ext cx="230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= 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619672" y="350100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347864" y="4149080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796136" y="3933056"/>
            <a:ext cx="864096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3933056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8" name="TextBox 57"/>
          <p:cNvSpPr txBox="1"/>
          <p:nvPr/>
        </p:nvSpPr>
        <p:spPr>
          <a:xfrm rot="19753481">
            <a:off x="5083281" y="360122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 ребро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1796623"/>
            <a:ext cx="604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</a:t>
            </a:r>
            <a:r>
              <a:rPr lang="ru-RU" dirty="0" smtClean="0">
                <a:solidFill>
                  <a:srgbClr val="00B0F0"/>
                </a:solidFill>
              </a:rPr>
              <a:t>путь,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ребер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путь состоящий из последнего ребро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 rot="2235066">
            <a:off x="2216648" y="3584188"/>
            <a:ext cx="230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= 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619672" y="350100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347864" y="4149080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3933056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5536" y="13314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Первый путь</a:t>
            </a:r>
            <a:r>
              <a:rPr lang="ru-RU" dirty="0" smtClean="0"/>
              <a:t> содержит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ребер, а значит его минимальная длина была найдена после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1700808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5536" y="13314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Первый путь</a:t>
            </a:r>
            <a:r>
              <a:rPr lang="ru-RU" dirty="0" smtClean="0"/>
              <a:t> содержит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ребер, а значит его минимальная длина была найдена после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1700808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95536" y="2001614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алгоритм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выбирает минимальное значение из текущего значения </a:t>
            </a:r>
            <a:r>
              <a:rPr lang="en-US" dirty="0" smtClean="0"/>
              <a:t>d[j] </a:t>
            </a:r>
            <a:r>
              <a:rPr lang="ru-RU" dirty="0" smtClean="0"/>
              <a:t>и </a:t>
            </a:r>
            <a:r>
              <a:rPr lang="en-US" dirty="0" smtClean="0"/>
              <a:t>d[t] + </a:t>
            </a:r>
            <a:r>
              <a:rPr lang="ru-RU" dirty="0" smtClean="0"/>
              <a:t>вес ребра </a:t>
            </a:r>
            <a:r>
              <a:rPr lang="en-US" dirty="0" smtClean="0"/>
              <a:t>(t, j).</a:t>
            </a:r>
            <a:r>
              <a:rPr lang="ru-RU" dirty="0" smtClean="0"/>
              <a:t> А значит, самый короткий путь был найден после этапа с номером </a:t>
            </a:r>
            <a:r>
              <a:rPr lang="en-US" b="1" dirty="0" smtClean="0"/>
              <a:t>K+1</a:t>
            </a:r>
            <a:r>
              <a:rPr lang="ru-RU" dirty="0" smtClean="0"/>
              <a:t> (или еще более короткий, что противоречит тому что мы рассматривали самый короткий)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Граф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988840"/>
            <a:ext cx="849694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Определение: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Графом кратчайших путей из вершины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графа </a:t>
            </a:r>
            <a:r>
              <a:rPr lang="en-US" sz="2000" b="1" dirty="0" smtClean="0"/>
              <a:t>G</a:t>
            </a:r>
            <a:r>
              <a:rPr lang="ru-RU" sz="2000" b="1" dirty="0" smtClean="0"/>
              <a:t>(</a:t>
            </a:r>
            <a:r>
              <a:rPr lang="en-US" sz="2000" b="1" dirty="0" smtClean="0"/>
              <a:t>V,</a:t>
            </a:r>
            <a:r>
              <a:rPr lang="ru-RU" sz="2000" b="1" dirty="0" smtClean="0"/>
              <a:t> </a:t>
            </a:r>
            <a:r>
              <a:rPr lang="en-US" sz="2000" b="1" dirty="0" smtClean="0"/>
              <a:t>E</a:t>
            </a:r>
            <a:r>
              <a:rPr lang="ru-RU" sz="2000" b="1" dirty="0" smtClean="0"/>
              <a:t>)</a:t>
            </a:r>
            <a:r>
              <a:rPr lang="ru-RU" sz="2000" dirty="0" smtClean="0"/>
              <a:t> называется орграф </a:t>
            </a:r>
            <a:r>
              <a:rPr lang="en-US" sz="2000" b="1" dirty="0" smtClean="0"/>
              <a:t>G’(V,</a:t>
            </a:r>
            <a:r>
              <a:rPr lang="ru-RU" sz="2000" b="1" dirty="0" smtClean="0"/>
              <a:t> </a:t>
            </a:r>
            <a:r>
              <a:rPr lang="en-US" sz="2000" b="1" dirty="0" smtClean="0"/>
              <a:t>E’)</a:t>
            </a:r>
            <a:r>
              <a:rPr lang="ru-RU" sz="2000" dirty="0" smtClean="0"/>
              <a:t>, в котором дуга </a:t>
            </a:r>
            <a:r>
              <a:rPr lang="ru-RU" sz="2000" b="1" dirty="0" smtClean="0"/>
              <a:t>(</a:t>
            </a:r>
            <a:r>
              <a:rPr lang="en-US" sz="2000" b="1" dirty="0" smtClean="0"/>
              <a:t>u, v</a:t>
            </a:r>
            <a:r>
              <a:rPr lang="ru-RU" sz="2000" b="1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принадлежит </a:t>
            </a:r>
            <a:r>
              <a:rPr lang="en-US" sz="2000" b="1" dirty="0" smtClean="0"/>
              <a:t>E’</a:t>
            </a:r>
            <a:r>
              <a:rPr lang="en-US" sz="2000" dirty="0" smtClean="0"/>
              <a:t> </a:t>
            </a:r>
            <a:r>
              <a:rPr lang="ru-RU" sz="2000" dirty="0" smtClean="0"/>
              <a:t>тогда и только тогда когда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{u, v}</a:t>
            </a:r>
            <a:r>
              <a:rPr lang="ru-RU" sz="2000" dirty="0" smtClean="0"/>
              <a:t> или </a:t>
            </a:r>
            <a:r>
              <a:rPr lang="en-US" sz="2000" b="1" dirty="0" smtClean="0"/>
              <a:t>(u,</a:t>
            </a:r>
            <a:r>
              <a:rPr lang="ru-RU" sz="2000" b="1" dirty="0" smtClean="0"/>
              <a:t> </a:t>
            </a:r>
            <a:r>
              <a:rPr lang="en-US" sz="2000" b="1" dirty="0" smtClean="0"/>
              <a:t>v)</a:t>
            </a:r>
            <a:r>
              <a:rPr lang="en-US" sz="2000" dirty="0" smtClean="0"/>
              <a:t> </a:t>
            </a:r>
            <a:r>
              <a:rPr lang="ru-RU" sz="2000" dirty="0" smtClean="0"/>
              <a:t>принадлежит </a:t>
            </a:r>
            <a:r>
              <a:rPr lang="en-US" sz="2000" b="1" dirty="0" smtClean="0"/>
              <a:t>E</a:t>
            </a:r>
            <a:r>
              <a:rPr lang="en-US" sz="2000" dirty="0" smtClean="0"/>
              <a:t> </a:t>
            </a:r>
            <a:r>
              <a:rPr lang="ru-RU" sz="2000" dirty="0" smtClean="0"/>
              <a:t>и верно равенство </a:t>
            </a:r>
            <a:r>
              <a:rPr lang="en-US" sz="2000" b="1" dirty="0" smtClean="0"/>
              <a:t>d(u) + weight(</a:t>
            </a:r>
            <a:r>
              <a:rPr lang="ru-RU" sz="2000" b="1" dirty="0" smtClean="0"/>
              <a:t>(</a:t>
            </a:r>
            <a:r>
              <a:rPr lang="en-US" sz="2000" b="1" dirty="0" smtClean="0"/>
              <a:t>u,</a:t>
            </a:r>
            <a:r>
              <a:rPr lang="ru-RU" sz="2000" b="1" dirty="0" smtClean="0"/>
              <a:t> </a:t>
            </a:r>
            <a:r>
              <a:rPr lang="en-US" sz="2000" b="1" dirty="0" smtClean="0"/>
              <a:t>v</a:t>
            </a:r>
            <a:r>
              <a:rPr lang="ru-RU" sz="2000" b="1" dirty="0" smtClean="0"/>
              <a:t>)</a:t>
            </a:r>
            <a:r>
              <a:rPr lang="en-US" sz="2000" b="1" dirty="0" smtClean="0"/>
              <a:t>) = d(v)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где </a:t>
            </a:r>
            <a:r>
              <a:rPr lang="en-US" sz="2000" b="1" dirty="0" smtClean="0"/>
              <a:t>d</a:t>
            </a:r>
            <a:r>
              <a:rPr lang="ru-RU" sz="2000" b="1" dirty="0" smtClean="0"/>
              <a:t>(</a:t>
            </a:r>
            <a:r>
              <a:rPr lang="en-US" sz="2000" b="1" dirty="0" smtClean="0"/>
              <a:t>t)</a:t>
            </a:r>
            <a:r>
              <a:rPr lang="en-US" sz="2000" dirty="0" smtClean="0"/>
              <a:t> </a:t>
            </a:r>
            <a:r>
              <a:rPr lang="ru-RU" sz="2000" dirty="0" smtClean="0"/>
              <a:t>длина кратчайшего пути от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к </a:t>
            </a:r>
            <a:r>
              <a:rPr lang="en-US" sz="2000" b="1" dirty="0" smtClean="0"/>
              <a:t>t</a:t>
            </a:r>
            <a:r>
              <a:rPr lang="ru-RU" sz="2000" dirty="0" smtClean="0"/>
              <a:t> (для всех вершин </a:t>
            </a:r>
            <a:r>
              <a:rPr lang="en-US" sz="2000" b="1" dirty="0" smtClean="0"/>
              <a:t>t</a:t>
            </a:r>
            <a:r>
              <a:rPr lang="en-US" sz="2000" dirty="0" smtClean="0"/>
              <a:t>)</a:t>
            </a:r>
            <a:r>
              <a:rPr lang="ru-RU" sz="2000" dirty="0" smtClean="0"/>
              <a:t> в графе </a:t>
            </a:r>
            <a:r>
              <a:rPr lang="en-US" sz="2000" b="1" dirty="0" smtClean="0"/>
              <a:t>G</a:t>
            </a:r>
            <a:endParaRPr lang="ru-RU" sz="2000" b="1" dirty="0" smtClean="0"/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weight(edge)</a:t>
            </a:r>
            <a:r>
              <a:rPr lang="ru-RU" sz="2000" dirty="0" smtClean="0"/>
              <a:t> – вес дуги </a:t>
            </a:r>
            <a:r>
              <a:rPr lang="en-US" sz="2000" dirty="0" smtClean="0"/>
              <a:t>edge</a:t>
            </a:r>
            <a:r>
              <a:rPr lang="ru-RU" sz="2000" dirty="0" smtClean="0"/>
              <a:t> 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12049</TotalTime>
  <Words>5377</Words>
  <Application>Microsoft Office PowerPoint</Application>
  <PresentationFormat>Экран (4:3)</PresentationFormat>
  <Paragraphs>2273</Paragraphs>
  <Slides>126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126</vt:i4>
      </vt:variant>
    </vt:vector>
  </HeadingPairs>
  <TitlesOfParts>
    <vt:vector size="127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Бесконтурные графы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Алгоритм Дейкстры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Алгоритм Флойда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Алгоритм Белмана-Форда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Дуги с отрицательным весом</vt:lpstr>
      <vt:lpstr>Слайд 103</vt:lpstr>
      <vt:lpstr>Слайд 104</vt:lpstr>
      <vt:lpstr>Слайд 105</vt:lpstr>
      <vt:lpstr>Слайд 106</vt:lpstr>
      <vt:lpstr>Слайд 107</vt:lpstr>
      <vt:lpstr>Слайд 108</vt:lpstr>
      <vt:lpstr>Слайд 109</vt:lpstr>
      <vt:lpstr>Слайд 110</vt:lpstr>
      <vt:lpstr>Слайд 111</vt:lpstr>
      <vt:lpstr>Слайд 112</vt:lpstr>
      <vt:lpstr>Алгоритм Джонсона</vt:lpstr>
      <vt:lpstr>Слайд 114</vt:lpstr>
      <vt:lpstr>Слайд 115</vt:lpstr>
      <vt:lpstr>Слайд 116</vt:lpstr>
      <vt:lpstr>Слайд 117</vt:lpstr>
      <vt:lpstr>Слайд 118</vt:lpstr>
      <vt:lpstr>Слайд 119</vt:lpstr>
      <vt:lpstr>Слайд 120</vt:lpstr>
      <vt:lpstr>Слайд 121</vt:lpstr>
      <vt:lpstr>Слайд 122</vt:lpstr>
      <vt:lpstr>Слайд 123</vt:lpstr>
      <vt:lpstr>Алгоритм А*</vt:lpstr>
      <vt:lpstr>Слайд 125</vt:lpstr>
      <vt:lpstr>bool A*(start, goal):  U = ∅  Q = ∅ Q.push(start)  g[start] = 0  f[start] = g[start] + h(start)  while Q.size() != 0   current = вершина из QQ с минимальным значением f  if current == goal   return true   Q.remove(current)   U.push(current)   for v : смежные с current вершины    tentativeScore = g[current] + d(current, v)    if v∈U and tentativeScore &gt;= g[v]    continue   if v∉U or tentativeScore &lt; g[v]    parent[v] = current    g[v] = tentativeScore    f[v] = g[v] + h(v)     if v∉Q      Q.push(v) return false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777</cp:lastModifiedBy>
  <cp:revision>285</cp:revision>
  <dcterms:created xsi:type="dcterms:W3CDTF">2020-03-04T19:52:32Z</dcterms:created>
  <dcterms:modified xsi:type="dcterms:W3CDTF">2021-04-05T06:39:34Z</dcterms:modified>
</cp:coreProperties>
</file>