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09" r:id="rId4"/>
    <p:sldId id="305" r:id="rId5"/>
    <p:sldId id="308" r:id="rId6"/>
    <p:sldId id="304" r:id="rId7"/>
    <p:sldId id="310" r:id="rId8"/>
    <p:sldId id="311" r:id="rId9"/>
    <p:sldId id="312" r:id="rId10"/>
    <p:sldId id="315" r:id="rId11"/>
    <p:sldId id="316" r:id="rId12"/>
    <p:sldId id="331" r:id="rId13"/>
    <p:sldId id="317" r:id="rId14"/>
    <p:sldId id="333" r:id="rId15"/>
    <p:sldId id="318" r:id="rId16"/>
    <p:sldId id="320" r:id="rId17"/>
    <p:sldId id="321" r:id="rId18"/>
    <p:sldId id="322" r:id="rId19"/>
    <p:sldId id="323" r:id="rId20"/>
    <p:sldId id="383" r:id="rId21"/>
    <p:sldId id="299" r:id="rId22"/>
    <p:sldId id="324" r:id="rId23"/>
    <p:sldId id="326" r:id="rId24"/>
    <p:sldId id="325" r:id="rId25"/>
    <p:sldId id="369" r:id="rId26"/>
    <p:sldId id="329" r:id="rId27"/>
    <p:sldId id="327" r:id="rId28"/>
    <p:sldId id="328" r:id="rId29"/>
    <p:sldId id="370" r:id="rId30"/>
    <p:sldId id="330" r:id="rId31"/>
    <p:sldId id="350" r:id="rId32"/>
    <p:sldId id="332" r:id="rId33"/>
    <p:sldId id="338" r:id="rId34"/>
    <p:sldId id="375" r:id="rId35"/>
    <p:sldId id="376" r:id="rId36"/>
    <p:sldId id="334" r:id="rId37"/>
    <p:sldId id="377" r:id="rId38"/>
    <p:sldId id="378" r:id="rId39"/>
    <p:sldId id="379" r:id="rId40"/>
    <p:sldId id="372" r:id="rId41"/>
    <p:sldId id="373" r:id="rId42"/>
    <p:sldId id="380" r:id="rId43"/>
    <p:sldId id="339" r:id="rId44"/>
    <p:sldId id="385" r:id="rId45"/>
    <p:sldId id="384" r:id="rId46"/>
    <p:sldId id="340" r:id="rId47"/>
    <p:sldId id="341" r:id="rId48"/>
    <p:sldId id="342" r:id="rId49"/>
    <p:sldId id="382" r:id="rId50"/>
    <p:sldId id="343" r:id="rId51"/>
    <p:sldId id="381" r:id="rId52"/>
    <p:sldId id="352" r:id="rId53"/>
    <p:sldId id="351" r:id="rId54"/>
    <p:sldId id="346" r:id="rId55"/>
    <p:sldId id="355" r:id="rId56"/>
    <p:sldId id="356" r:id="rId57"/>
    <p:sldId id="344" r:id="rId58"/>
    <p:sldId id="357" r:id="rId59"/>
    <p:sldId id="353" r:id="rId60"/>
    <p:sldId id="358" r:id="rId61"/>
    <p:sldId id="360" r:id="rId62"/>
    <p:sldId id="361" r:id="rId63"/>
    <p:sldId id="362" r:id="rId64"/>
    <p:sldId id="363" r:id="rId65"/>
    <p:sldId id="364" r:id="rId66"/>
    <p:sldId id="365" r:id="rId67"/>
    <p:sldId id="366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Vertexes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Edges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73016"/>
            <a:ext cx="129614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364088" y="3501008"/>
            <a:ext cx="79208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Дуга - ориентированное ребро (имеет направление)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endParaRPr lang="ru-RU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1440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420888"/>
            <a:ext cx="1224136" cy="165618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 Дуга - ориентированное ребро (</a:t>
            </a:r>
            <a:r>
              <a:rPr lang="ru-RU" sz="2000" b="1" dirty="0" smtClean="0">
                <a:solidFill>
                  <a:srgbClr val="0070C0"/>
                </a:solidFill>
              </a:rPr>
              <a:t>имеет направление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en-US" sz="8000" b="1" dirty="0" smtClean="0">
                <a:solidFill>
                  <a:srgbClr val="00B050"/>
                </a:solidFill>
              </a:rPr>
              <a:t>E={{</a:t>
            </a:r>
            <a:r>
              <a:rPr lang="en-US" sz="8000" b="1" dirty="0" err="1" smtClean="0">
                <a:solidFill>
                  <a:srgbClr val="00B050"/>
                </a:solidFill>
              </a:rPr>
              <a:t>u,v</a:t>
            </a:r>
            <a:r>
              <a:rPr lang="en-US" sz="8000" b="1" dirty="0" smtClean="0">
                <a:solidFill>
                  <a:srgbClr val="00B050"/>
                </a:solidFill>
              </a:rPr>
              <a:t>} : u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V, v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V}</a:t>
            </a:r>
            <a:r>
              <a:rPr lang="ru-RU" sz="8000" b="1" dirty="0" smtClean="0">
                <a:solidFill>
                  <a:srgbClr val="00B050"/>
                </a:solidFill>
              </a:rPr>
              <a:t/>
            </a:r>
            <a:br>
              <a:rPr lang="ru-RU" sz="8000" b="1" dirty="0" smtClean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00B050"/>
                </a:solidFill>
              </a:rPr>
              <a:t>Звено - </a:t>
            </a:r>
            <a:r>
              <a:rPr lang="ru-RU" sz="4800" b="1" dirty="0" smtClean="0">
                <a:solidFill>
                  <a:srgbClr val="00B050"/>
                </a:solidFill>
              </a:rPr>
              <a:t>не</a:t>
            </a:r>
            <a:r>
              <a:rPr lang="ru-RU" sz="2800" b="1" dirty="0" smtClean="0">
                <a:solidFill>
                  <a:srgbClr val="00B050"/>
                </a:solidFill>
              </a:rPr>
              <a:t>ориентированное ребро (</a:t>
            </a:r>
            <a:r>
              <a:rPr lang="ru-RU" sz="3200" b="1" dirty="0" smtClean="0">
                <a:solidFill>
                  <a:srgbClr val="00B050"/>
                </a:solidFill>
              </a:rPr>
              <a:t>не </a:t>
            </a:r>
            <a:r>
              <a:rPr lang="ru-RU" sz="2000" b="1" dirty="0" smtClean="0">
                <a:solidFill>
                  <a:srgbClr val="00B050"/>
                </a:solidFill>
              </a:rPr>
              <a:t>имеет направления</a:t>
            </a:r>
            <a:r>
              <a:rPr lang="ru-RU" sz="2800" b="1" dirty="0" smtClean="0">
                <a:solidFill>
                  <a:srgbClr val="00B050"/>
                </a:solidFill>
              </a:rPr>
              <a:t>)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3164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hape 18"/>
          <p:cNvCxnSpPr>
            <a:stCxn id="45" idx="6"/>
            <a:endCxn id="45" idx="0"/>
          </p:cNvCxnSpPr>
          <p:nvPr/>
        </p:nvCxnSpPr>
        <p:spPr>
          <a:xfrm flipH="1" flipV="1">
            <a:off x="1691680" y="3356992"/>
            <a:ext cx="360040" cy="360040"/>
          </a:xfrm>
          <a:prstGeom prst="curvedConnector4">
            <a:avLst>
              <a:gd name="adj1" fmla="val -254949"/>
              <a:gd name="adj2" fmla="val 35494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2915816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4860032" y="573325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364088" y="45091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Прямая со стрелкой 67"/>
          <p:cNvCxnSpPr>
            <a:stCxn id="61" idx="7"/>
            <a:endCxn id="65" idx="2"/>
          </p:cNvCxnSpPr>
          <p:nvPr/>
        </p:nvCxnSpPr>
        <p:spPr>
          <a:xfrm flipV="1">
            <a:off x="3530443" y="4869160"/>
            <a:ext cx="1833645" cy="68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63" idx="1"/>
          </p:cNvCxnSpPr>
          <p:nvPr/>
        </p:nvCxnSpPr>
        <p:spPr>
          <a:xfrm>
            <a:off x="4283968" y="5301208"/>
            <a:ext cx="681517" cy="5375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Заголовок 1"/>
          <p:cNvSpPr txBox="1">
            <a:spLocks/>
          </p:cNvSpPr>
          <p:nvPr/>
        </p:nvSpPr>
        <p:spPr>
          <a:xfrm>
            <a:off x="0" y="1412776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Петля</a:t>
            </a:r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84" name="Заголовок 1"/>
          <p:cNvSpPr txBox="1">
            <a:spLocks/>
          </p:cNvSpPr>
          <p:nvPr/>
        </p:nvSpPr>
        <p:spPr>
          <a:xfrm>
            <a:off x="2195736" y="414908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Квазиграф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G(X,U</a:t>
            </a:r>
            <a:r>
              <a:rPr lang="ru-RU" sz="8000" b="1" dirty="0" smtClean="0"/>
              <a:t>,</a:t>
            </a:r>
            <a:r>
              <a:rPr lang="en-US" sz="8000" b="1" dirty="0" smtClean="0"/>
              <a:t>f)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r>
              <a:rPr lang="en-US" sz="6000" dirty="0" smtClean="0"/>
              <a:t> </a:t>
            </a:r>
            <a:r>
              <a:rPr lang="ru-RU" sz="6000" dirty="0" smtClean="0"/>
              <a:t>в лекциях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</a:t>
            </a:r>
            <a:r>
              <a:rPr lang="en-US" sz="8000" b="1" dirty="0" err="1" smtClean="0"/>
              <a:t>X,U,f</a:t>
            </a:r>
            <a:r>
              <a:rPr lang="en-US" sz="8000" b="1" dirty="0" smtClean="0"/>
              <a:t>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4913784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01008"/>
            <a:ext cx="93610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932040" y="3501008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Отображение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652120" y="3429000"/>
            <a:ext cx="50405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f : U</a:t>
            </a:r>
            <a:r>
              <a:rPr lang="ru-RU" sz="8000" dirty="0" smtClean="0">
                <a:solidFill>
                  <a:srgbClr val="0070C0"/>
                </a:solidFill>
              </a:rPr>
              <a:t> → 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5508104" y="429309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123728" y="422108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987824" y="4509120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5726360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339752" y="4293097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59832" y="4005064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A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5301208"/>
            <a:ext cx="5112568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f(A</a:t>
            </a:r>
            <a:r>
              <a:rPr lang="en-US" sz="2800" dirty="0" smtClean="0"/>
              <a:t>)=1  -</a:t>
            </a:r>
            <a:r>
              <a:rPr lang="ru-RU" sz="2800" dirty="0" smtClean="0"/>
              <a:t>  начало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f(A</a:t>
            </a:r>
            <a:r>
              <a:rPr lang="en-US" sz="2800" dirty="0" smtClean="0"/>
              <a:t>)=2</a:t>
            </a:r>
            <a:r>
              <a:rPr lang="ru-RU" sz="2800" dirty="0" smtClean="0"/>
              <a:t>  - конец ребра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f(A)=((p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⁰ f)(A), (p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⁰ f)(A))=(1,2)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теории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Представления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геометрический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3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1, 4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дуг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(1,3), (3,2), (2,1), (2,4), (4,5)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взвешенный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весов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 взвешенного графа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(3,2)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(1,1), (4,1)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(2,3)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(5,2)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707904" y="4941168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Список дуг взвешенного графа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(1,3,2), (3,2,3), (2,1,1), (2,4,1), (4,5,2)</a:t>
            </a:r>
          </a:p>
        </p:txBody>
      </p:sp>
      <p:sp>
        <p:nvSpPr>
          <p:cNvPr id="21" name="Овал 20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Пути / цепи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Дуга	(например</a:t>
            </a:r>
            <a:r>
              <a:rPr lang="ru-RU" sz="2800" dirty="0" smtClean="0"/>
              <a:t>, (1,3))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51720" y="4941168"/>
            <a:ext cx="66602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П</a:t>
            </a:r>
            <a:r>
              <a:rPr lang="ru-RU" sz="2800" dirty="0" smtClean="0"/>
              <a:t>ростой путь – это путь содержащий каждое ребро не более одного раза.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Дуга	(например, (1,3))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Путь	(например, (1,3), (3,2), (2,4))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Контур – замкнутый простой путь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(1,3), (3,2), (2,1))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</a:t>
            </a:r>
            <a:r>
              <a:rPr lang="ru-RU" sz="2800" dirty="0" err="1" smtClean="0"/>
              <a:t>риентированный</a:t>
            </a:r>
            <a:r>
              <a:rPr lang="ru-RU" sz="2800" dirty="0" smtClean="0"/>
              <a:t> </a:t>
            </a:r>
            <a:r>
              <a:rPr lang="ru-RU" sz="2800" dirty="0" smtClean="0"/>
              <a:t>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</a:t>
            </a:r>
            <a:r>
              <a:rPr lang="ru-RU" sz="2800" dirty="0" smtClean="0"/>
              <a:t>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</a:t>
            </a:r>
            <a:r>
              <a:rPr lang="ru-RU" sz="2800" dirty="0" smtClean="0"/>
              <a:t>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2204864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НЕориентированный</a:t>
            </a:r>
            <a:r>
              <a:rPr lang="ru-RU" sz="2800" dirty="0" smtClean="0"/>
              <a:t> </a:t>
            </a:r>
            <a:r>
              <a:rPr lang="ru-RU" sz="2800" dirty="0" smtClean="0"/>
              <a:t>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249289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Звено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Цепь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Цикл – замкнутая</a:t>
            </a:r>
            <a:r>
              <a:rPr lang="en-US" sz="2800" dirty="0" smtClean="0"/>
              <a:t> </a:t>
            </a:r>
            <a:r>
              <a:rPr lang="ru-RU" sz="2800" dirty="0" smtClean="0"/>
              <a:t>простая цепь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	(например,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</a:t>
            </a:r>
            <a:r>
              <a:rPr lang="ru-RU" sz="2800" dirty="0" smtClean="0"/>
              <a:t>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</a:t>
            </a:r>
            <a:r>
              <a:rPr lang="ru-RU" sz="2800" dirty="0" smtClean="0"/>
              <a:t>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Есть цикл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Нет контура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Связность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dirty="0" smtClean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148064" y="2852936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Изолированная вершина</a:t>
            </a:r>
            <a:endParaRPr lang="en-US" sz="2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связности 3</a:t>
            </a:r>
            <a:endParaRPr lang="en-US" sz="2800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dirty="0" smtClean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419872" y="3645024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63589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8</a:t>
            </a:r>
            <a:endParaRPr lang="ru-RU" sz="2800" b="1" dirty="0" smtClean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4211960" y="4221088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2987824" y="4365104"/>
            <a:ext cx="43204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580112" y="5085184"/>
            <a:ext cx="108012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 </a:t>
            </a:r>
            <a:r>
              <a:rPr lang="ru-RU" sz="2800" b="1" dirty="0" err="1" smtClean="0"/>
              <a:t>бесконтурный</a:t>
            </a:r>
            <a:endParaRPr lang="ru-RU" sz="2800" b="1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>
            <a:stCxn id="19" idx="6"/>
          </p:cNvCxnSpPr>
          <p:nvPr/>
        </p:nvCxnSpPr>
        <p:spPr>
          <a:xfrm flipV="1">
            <a:off x="5364088" y="5157192"/>
            <a:ext cx="129614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endCxn id="23" idx="6"/>
          </p:cNvCxnSpPr>
          <p:nvPr/>
        </p:nvCxnSpPr>
        <p:spPr>
          <a:xfrm flipH="1">
            <a:off x="4139952" y="5589240"/>
            <a:ext cx="266429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5508104" y="5517232"/>
            <a:ext cx="936104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508104" y="5373216"/>
            <a:ext cx="648072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Прямая со стрелкой 16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/>
          <p:cNvSpPr txBox="1">
            <a:spLocks/>
          </p:cNvSpPr>
          <p:nvPr/>
        </p:nvSpPr>
        <p:spPr>
          <a:xfrm>
            <a:off x="4499992" y="0"/>
            <a:ext cx="46440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Брат показывает на сестру?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4464496" y="3573016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1 = 1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Степень вершины 2 = 2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3 = 0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4 = 2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5 = 1</a:t>
            </a:r>
            <a:endParaRPr lang="en-US" sz="2800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– количество инцидентных ребер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292494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Сумма степеней всех вершин = 2 * количество ребер</a:t>
            </a:r>
            <a:endParaRPr lang="ru-RU" sz="2800" b="1" dirty="0" smtClean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 – связный граф без циклов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 – вершина степень которой равна 1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V="1">
            <a:off x="1115616" y="4581128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971600" y="2492896"/>
            <a:ext cx="2880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1331640" y="558924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403648" y="5661248"/>
            <a:ext cx="25202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Заголовок 1"/>
          <p:cNvSpPr txBox="1">
            <a:spLocks/>
          </p:cNvSpPr>
          <p:nvPr/>
        </p:nvSpPr>
        <p:spPr>
          <a:xfrm>
            <a:off x="0" y="5373216"/>
            <a:ext cx="18722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Лес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83968" y="4077072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75856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948264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228184" y="37890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6804248" y="2348880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7092280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372200" y="386104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 дереве всегда есть лист!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835696" y="980728"/>
            <a:ext cx="504056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755576" y="1124744"/>
            <a:ext cx="1656184" cy="1368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5004048" y="4077072"/>
            <a:ext cx="4139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После выбрасывания листа </a:t>
            </a:r>
            <a:r>
              <a:rPr lang="ru-RU" sz="2800" dirty="0" smtClean="0"/>
              <a:t>из графа у которого больше 2 вершин, граф </a:t>
            </a:r>
            <a:r>
              <a:rPr lang="ru-RU" sz="2800" dirty="0" smtClean="0"/>
              <a:t>остается деревом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1196752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дереве: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5400" dirty="0" smtClean="0"/>
              <a:t>|E| </a:t>
            </a:r>
            <a:r>
              <a:rPr lang="ru-RU" sz="5400" dirty="0" smtClean="0"/>
              <a:t>=</a:t>
            </a:r>
            <a:r>
              <a:rPr lang="en-US" sz="5400" dirty="0" smtClean="0"/>
              <a:t> |V|-1</a:t>
            </a:r>
            <a:endParaRPr lang="ru-RU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Эйлеровость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– это простой путь содержащий все ребра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03848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699792" y="5733256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08104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5652120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275856" y="1916832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076056" y="2420888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429309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–  это простой цикл содержащий все ребра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059832" y="2348880"/>
            <a:ext cx="864096" cy="30243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30" idx="2"/>
          </p:cNvCxnSpPr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аголовок 1"/>
          <p:cNvSpPr txBox="1">
            <a:spLocks/>
          </p:cNvSpPr>
          <p:nvPr/>
        </p:nvSpPr>
        <p:spPr>
          <a:xfrm>
            <a:off x="4427984" y="0"/>
            <a:ext cx="47160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Кто с кем дружит?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1251</Words>
  <Application>Microsoft Office PowerPoint</Application>
  <PresentationFormat>Экран (4:3)</PresentationFormat>
  <Paragraphs>563</Paragraphs>
  <Slides>67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Алгоритмы на графах</vt:lpstr>
      <vt:lpstr>Основные понятия теории графов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G(V,E)</vt:lpstr>
      <vt:lpstr>G(V,E)</vt:lpstr>
      <vt:lpstr>Слайд 12</vt:lpstr>
      <vt:lpstr>E={(u,v) : u∈V, v∈V} Дуга - ориентированное ребро (имеет направление)   </vt:lpstr>
      <vt:lpstr>Слайд 14</vt:lpstr>
      <vt:lpstr>E={(u,v) : u∈V, v∈V}  Дуга - ориентированное ребро (имеет направление)  E={{u,v} : u∈V, v∈V} Звено - неориентированное ребро (не имеет направления)</vt:lpstr>
      <vt:lpstr>Слайд 16</vt:lpstr>
      <vt:lpstr>G(X,U,f)</vt:lpstr>
      <vt:lpstr>G(X,U,f)</vt:lpstr>
      <vt:lpstr>f : U → XxX ориентированное ребро (имеет направление)</vt:lpstr>
      <vt:lpstr>Слайд 20</vt:lpstr>
      <vt:lpstr>Представления графов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Пути / цепи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Связность</vt:lpstr>
      <vt:lpstr>Слайд 43</vt:lpstr>
      <vt:lpstr>Слайд 44</vt:lpstr>
      <vt:lpstr>Слайд 45</vt:lpstr>
      <vt:lpstr>Слайд 46</vt:lpstr>
      <vt:lpstr>Слайд 47</vt:lpstr>
      <vt:lpstr>Слайд 48</vt:lpstr>
      <vt:lpstr>Деревья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Эйлеровость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117</cp:revision>
  <dcterms:created xsi:type="dcterms:W3CDTF">2020-02-18T13:52:34Z</dcterms:created>
  <dcterms:modified xsi:type="dcterms:W3CDTF">2020-05-15T16:54:11Z</dcterms:modified>
</cp:coreProperties>
</file>