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9.xml" ContentType="application/vnd.openxmlformats-officedocument.presentationml.slide+xml"/>
  <Override PartName="/ppt/slides/slide99.xml" ContentType="application/vnd.openxmlformats-officedocument.presentationml.slide+xml"/>
  <Override PartName="/ppt/slides/slide10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97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05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6" r:id="rId3"/>
    <p:sldId id="257" r:id="rId4"/>
    <p:sldId id="340" r:id="rId5"/>
    <p:sldId id="350" r:id="rId6"/>
    <p:sldId id="353" r:id="rId7"/>
    <p:sldId id="354" r:id="rId8"/>
    <p:sldId id="355" r:id="rId9"/>
    <p:sldId id="341" r:id="rId10"/>
    <p:sldId id="356" r:id="rId11"/>
    <p:sldId id="357" r:id="rId12"/>
    <p:sldId id="342" r:id="rId13"/>
    <p:sldId id="258" r:id="rId14"/>
    <p:sldId id="349" r:id="rId15"/>
    <p:sldId id="260" r:id="rId16"/>
    <p:sldId id="343" r:id="rId17"/>
    <p:sldId id="344" r:id="rId18"/>
    <p:sldId id="345" r:id="rId19"/>
    <p:sldId id="346" r:id="rId20"/>
    <p:sldId id="265" r:id="rId21"/>
    <p:sldId id="266" r:id="rId22"/>
    <p:sldId id="273" r:id="rId23"/>
    <p:sldId id="272" r:id="rId24"/>
    <p:sldId id="267" r:id="rId25"/>
    <p:sldId id="268" r:id="rId26"/>
    <p:sldId id="269" r:id="rId27"/>
    <p:sldId id="270" r:id="rId28"/>
    <p:sldId id="274" r:id="rId29"/>
    <p:sldId id="275" r:id="rId30"/>
    <p:sldId id="276" r:id="rId31"/>
    <p:sldId id="277" r:id="rId32"/>
    <p:sldId id="376" r:id="rId33"/>
    <p:sldId id="325" r:id="rId34"/>
    <p:sldId id="329" r:id="rId35"/>
    <p:sldId id="377" r:id="rId36"/>
    <p:sldId id="330" r:id="rId37"/>
    <p:sldId id="372" r:id="rId38"/>
    <p:sldId id="373" r:id="rId39"/>
    <p:sldId id="371" r:id="rId40"/>
    <p:sldId id="328" r:id="rId41"/>
    <p:sldId id="375" r:id="rId42"/>
    <p:sldId id="374" r:id="rId43"/>
    <p:sldId id="378" r:id="rId44"/>
    <p:sldId id="327" r:id="rId45"/>
    <p:sldId id="336" r:id="rId46"/>
    <p:sldId id="379" r:id="rId47"/>
    <p:sldId id="331" r:id="rId48"/>
    <p:sldId id="339" r:id="rId49"/>
    <p:sldId id="333" r:id="rId50"/>
    <p:sldId id="334" r:id="rId51"/>
    <p:sldId id="335" r:id="rId52"/>
    <p:sldId id="293" r:id="rId53"/>
    <p:sldId id="283" r:id="rId54"/>
    <p:sldId id="289" r:id="rId55"/>
    <p:sldId id="284" r:id="rId56"/>
    <p:sldId id="286" r:id="rId57"/>
    <p:sldId id="290" r:id="rId58"/>
    <p:sldId id="288" r:id="rId59"/>
    <p:sldId id="278" r:id="rId60"/>
    <p:sldId id="282" r:id="rId61"/>
    <p:sldId id="291" r:id="rId62"/>
    <p:sldId id="292" r:id="rId63"/>
    <p:sldId id="359" r:id="rId64"/>
    <p:sldId id="360" r:id="rId65"/>
    <p:sldId id="361" r:id="rId66"/>
    <p:sldId id="362" r:id="rId67"/>
    <p:sldId id="363" r:id="rId68"/>
    <p:sldId id="364" r:id="rId69"/>
    <p:sldId id="365" r:id="rId70"/>
    <p:sldId id="366" r:id="rId71"/>
    <p:sldId id="367" r:id="rId72"/>
    <p:sldId id="368" r:id="rId73"/>
    <p:sldId id="369" r:id="rId74"/>
    <p:sldId id="279" r:id="rId75"/>
    <p:sldId id="295" r:id="rId76"/>
    <p:sldId id="296" r:id="rId77"/>
    <p:sldId id="297" r:id="rId78"/>
    <p:sldId id="299" r:id="rId79"/>
    <p:sldId id="298" r:id="rId80"/>
    <p:sldId id="300" r:id="rId81"/>
    <p:sldId id="301" r:id="rId82"/>
    <p:sldId id="302" r:id="rId83"/>
    <p:sldId id="303" r:id="rId84"/>
    <p:sldId id="304" r:id="rId85"/>
    <p:sldId id="305" r:id="rId86"/>
    <p:sldId id="306" r:id="rId87"/>
    <p:sldId id="307" r:id="rId88"/>
    <p:sldId id="308" r:id="rId89"/>
    <p:sldId id="310" r:id="rId90"/>
    <p:sldId id="294" r:id="rId91"/>
    <p:sldId id="309" r:id="rId92"/>
    <p:sldId id="315" r:id="rId93"/>
    <p:sldId id="319" r:id="rId94"/>
    <p:sldId id="316" r:id="rId95"/>
    <p:sldId id="317" r:id="rId96"/>
    <p:sldId id="314" r:id="rId97"/>
    <p:sldId id="312" r:id="rId98"/>
    <p:sldId id="313" r:id="rId99"/>
    <p:sldId id="318" r:id="rId100"/>
    <p:sldId id="311" r:id="rId101"/>
    <p:sldId id="320" r:id="rId102"/>
    <p:sldId id="321" r:id="rId103"/>
    <p:sldId id="322" r:id="rId104"/>
    <p:sldId id="323" r:id="rId105"/>
    <p:sldId id="337" r:id="rId106"/>
    <p:sldId id="338" r:id="rId107"/>
    <p:sldId id="348" r:id="rId108"/>
    <p:sldId id="347" r:id="rId109"/>
    <p:sldId id="358" r:id="rId1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4660"/>
  </p:normalViewPr>
  <p:slideViewPr>
    <p:cSldViewPr>
      <p:cViewPr varScale="1">
        <p:scale>
          <a:sx n="68" d="100"/>
          <a:sy n="68" d="100"/>
        </p:scale>
        <p:origin x="-14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17.04.2020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17.04.2020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17.04.2020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17.04.2020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_Ai7mfgxc-4&amp;t=1s" TargetMode="External"/><Relationship Id="rId2" Type="http://schemas.openxmlformats.org/officeDocument/2006/relationships/hyperlink" Target="https://www.youtube.com/watch?v=gCclsviUeUk&amp;t=327s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ru.wikipedia.org/wiki/A*" TargetMode="External"/><Relationship Id="rId5" Type="http://schemas.openxmlformats.org/officeDocument/2006/relationships/hyperlink" Target="https://neerc.ifmo.ru/wiki/index.php?title=%D0%90%D0%BB%D0%B3%D0%BE%D1%80%D0%B8%D1%82%D0%BC_A*" TargetMode="External"/><Relationship Id="rId4" Type="http://schemas.openxmlformats.org/officeDocument/2006/relationships/hyperlink" Target="https://www.youtube.com/watch?v=8Jgn_mB6Yb8&amp;t=2s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Алгоритмы на графах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</a:t>
            </a:r>
            <a:r>
              <a:rPr lang="en-US" dirty="0" smtClean="0"/>
              <a:t>3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Особенности кратчайших путей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51520" y="1628800"/>
            <a:ext cx="864096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Доказательство (от противного):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Допустим в</a:t>
            </a:r>
            <a:r>
              <a:rPr lang="en-US" sz="2000" dirty="0" smtClean="0"/>
              <a:t> </a:t>
            </a:r>
            <a:r>
              <a:rPr lang="ru-RU" sz="2000" dirty="0" smtClean="0"/>
              <a:t>графе кратчайший путей есть контур.</a:t>
            </a:r>
          </a:p>
        </p:txBody>
      </p:sp>
      <p:sp>
        <p:nvSpPr>
          <p:cNvPr id="29" name="Овал 28"/>
          <p:cNvSpPr/>
          <p:nvPr/>
        </p:nvSpPr>
        <p:spPr>
          <a:xfrm>
            <a:off x="904400" y="43465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0" name="Овал 29"/>
          <p:cNvSpPr/>
          <p:nvPr/>
        </p:nvSpPr>
        <p:spPr>
          <a:xfrm>
            <a:off x="7740352" y="42745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/>
          <p:cNvSpPr txBox="1"/>
          <p:nvPr/>
        </p:nvSpPr>
        <p:spPr>
          <a:xfrm>
            <a:off x="7740352" y="421179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904400" y="42838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3347864" y="43279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4788024" y="43372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6" name="Прямая со стрелкой 45"/>
          <p:cNvCxnSpPr>
            <a:stCxn id="44" idx="2"/>
            <a:endCxn id="29" idx="6"/>
          </p:cNvCxnSpPr>
          <p:nvPr/>
        </p:nvCxnSpPr>
        <p:spPr>
          <a:xfrm flipH="1">
            <a:off x="1192432" y="4471952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>
            <a:stCxn id="30" idx="2"/>
            <a:endCxn id="45" idx="6"/>
          </p:cNvCxnSpPr>
          <p:nvPr/>
        </p:nvCxnSpPr>
        <p:spPr>
          <a:xfrm flipH="1">
            <a:off x="5076056" y="4418528"/>
            <a:ext cx="2664296" cy="62716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347864" y="426522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4788024" y="426522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50" name="Заголовок 1"/>
          <p:cNvSpPr txBox="1">
            <a:spLocks/>
          </p:cNvSpPr>
          <p:nvPr/>
        </p:nvSpPr>
        <p:spPr>
          <a:xfrm>
            <a:off x="3851920" y="4265220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cxnSp>
        <p:nvCxnSpPr>
          <p:cNvPr id="51" name="Shape 50"/>
          <p:cNvCxnSpPr>
            <a:stCxn id="29" idx="4"/>
            <a:endCxn id="30" idx="3"/>
          </p:cNvCxnSpPr>
          <p:nvPr/>
        </p:nvCxnSpPr>
        <p:spPr>
          <a:xfrm rot="5400000" flipH="1" flipV="1">
            <a:off x="4358379" y="1210399"/>
            <a:ext cx="114189" cy="6734117"/>
          </a:xfrm>
          <a:prstGeom prst="curvedConnector3">
            <a:avLst>
              <a:gd name="adj1" fmla="val -754579"/>
            </a:avLst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683568" y="260704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Weight’(</a:t>
            </a:r>
            <a:r>
              <a:rPr lang="en-US" sz="2800" dirty="0" err="1" smtClean="0"/>
              <a:t>u,v</a:t>
            </a:r>
            <a:r>
              <a:rPr lang="en-US" sz="2800" dirty="0" smtClean="0"/>
              <a:t>)=Weight(</a:t>
            </a:r>
            <a:r>
              <a:rPr lang="en-US" sz="2800" dirty="0" err="1" smtClean="0"/>
              <a:t>u,v</a:t>
            </a:r>
            <a:r>
              <a:rPr lang="en-US" sz="2800" dirty="0" smtClean="0"/>
              <a:t>)+f(u)-f(v)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395536" y="1556793"/>
            <a:ext cx="8280920" cy="4248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Путь из </a:t>
            </a:r>
            <a:r>
              <a:rPr lang="en-US" sz="2800" dirty="0" smtClean="0"/>
              <a:t>u</a:t>
            </a:r>
            <a:r>
              <a:rPr lang="ru-RU" sz="2800" dirty="0" smtClean="0"/>
              <a:t> в </a:t>
            </a:r>
            <a:r>
              <a:rPr lang="en-US" sz="2800" dirty="0" smtClean="0"/>
              <a:t>v</a:t>
            </a:r>
            <a:r>
              <a:rPr lang="ru-RU" sz="2800" dirty="0" smtClean="0"/>
              <a:t> = </a:t>
            </a: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Weight’(u,x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)+Weight’(x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)+…+Weight’(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err="1" smtClean="0"/>
              <a:t>,v</a:t>
            </a:r>
            <a:r>
              <a:rPr lang="en-US" sz="2800" dirty="0" smtClean="0"/>
              <a:t>)=</a:t>
            </a:r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800" b="1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ru-RU" sz="2800" b="1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395536" y="1556793"/>
            <a:ext cx="8280920" cy="4248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Путь из </a:t>
            </a:r>
            <a:r>
              <a:rPr lang="en-US" sz="2800" dirty="0" smtClean="0"/>
              <a:t>u</a:t>
            </a:r>
            <a:r>
              <a:rPr lang="ru-RU" sz="2800" dirty="0" smtClean="0"/>
              <a:t> в </a:t>
            </a:r>
            <a:r>
              <a:rPr lang="en-US" sz="2800" dirty="0" smtClean="0"/>
              <a:t>v</a:t>
            </a:r>
            <a:r>
              <a:rPr lang="ru-RU" sz="2800" dirty="0" smtClean="0"/>
              <a:t> = </a:t>
            </a: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Weight’(u,x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)+Weight’(x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)+…+Weight’(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err="1" smtClean="0"/>
              <a:t>,v</a:t>
            </a:r>
            <a:r>
              <a:rPr lang="en-US" sz="2800" dirty="0" smtClean="0"/>
              <a:t>)=</a:t>
            </a:r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=Weight(u,x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)+Weight(x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)+…+Weight(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err="1" smtClean="0"/>
              <a:t>,v</a:t>
            </a:r>
            <a:r>
              <a:rPr lang="en-US" sz="2800" dirty="0" smtClean="0"/>
              <a:t>)+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  +f(u)-</a:t>
            </a:r>
            <a:r>
              <a:rPr lang="en-US" sz="2800" dirty="0" smtClean="0">
                <a:solidFill>
                  <a:srgbClr val="FF0000"/>
                </a:solidFill>
              </a:rPr>
              <a:t>f(x</a:t>
            </a:r>
            <a:r>
              <a:rPr lang="en-US" sz="2800" baseline="-250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0000"/>
                </a:solidFill>
              </a:rPr>
              <a:t>)</a:t>
            </a:r>
            <a:r>
              <a:rPr lang="en-US" sz="2800" dirty="0" smtClean="0"/>
              <a:t>   +   </a:t>
            </a:r>
            <a:r>
              <a:rPr lang="en-US" sz="2800" dirty="0" smtClean="0">
                <a:solidFill>
                  <a:srgbClr val="FF0000"/>
                </a:solidFill>
              </a:rPr>
              <a:t>f(x</a:t>
            </a:r>
            <a:r>
              <a:rPr lang="en-US" sz="2800" baseline="-250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0000"/>
                </a:solidFill>
              </a:rPr>
              <a:t>)</a:t>
            </a:r>
            <a:r>
              <a:rPr lang="en-US" sz="2800" dirty="0" smtClean="0"/>
              <a:t>-f(x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   +…+   f(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smtClean="0"/>
              <a:t>)-f(v)=</a:t>
            </a:r>
          </a:p>
          <a:p>
            <a:pPr marL="514350" lvl="0" indent="-514350" algn="ctr">
              <a:spcBef>
                <a:spcPct val="0"/>
              </a:spcBef>
            </a:pPr>
            <a:endParaRPr lang="en-US" sz="2800" b="1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ru-RU" sz="2800" b="1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395536" y="1556793"/>
            <a:ext cx="8280920" cy="4248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Путь из </a:t>
            </a:r>
            <a:r>
              <a:rPr lang="en-US" sz="2800" dirty="0" smtClean="0"/>
              <a:t>u</a:t>
            </a:r>
            <a:r>
              <a:rPr lang="ru-RU" sz="2800" dirty="0" smtClean="0"/>
              <a:t> в </a:t>
            </a:r>
            <a:r>
              <a:rPr lang="en-US" sz="2800" dirty="0" smtClean="0"/>
              <a:t>v</a:t>
            </a:r>
            <a:r>
              <a:rPr lang="ru-RU" sz="2800" dirty="0" smtClean="0"/>
              <a:t> = </a:t>
            </a: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Weight’(u,x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)+Weight’(x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)+…+Weight’(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err="1" smtClean="0"/>
              <a:t>,v</a:t>
            </a:r>
            <a:r>
              <a:rPr lang="en-US" sz="2800" dirty="0" smtClean="0"/>
              <a:t>)=</a:t>
            </a:r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=Weight(u,x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)+Weight(x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)+…+Weight(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err="1" smtClean="0"/>
              <a:t>,v</a:t>
            </a:r>
            <a:r>
              <a:rPr lang="en-US" sz="2800" dirty="0" smtClean="0"/>
              <a:t>)+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  +f(u)-</a:t>
            </a:r>
            <a:r>
              <a:rPr lang="en-US" sz="2800" dirty="0" smtClean="0">
                <a:solidFill>
                  <a:srgbClr val="FF0000"/>
                </a:solidFill>
              </a:rPr>
              <a:t>f(x</a:t>
            </a:r>
            <a:r>
              <a:rPr lang="en-US" sz="2800" baseline="-250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0000"/>
                </a:solidFill>
              </a:rPr>
              <a:t>)</a:t>
            </a:r>
            <a:r>
              <a:rPr lang="en-US" sz="2800" dirty="0" smtClean="0"/>
              <a:t>   +   </a:t>
            </a:r>
            <a:r>
              <a:rPr lang="en-US" sz="2800" dirty="0" smtClean="0">
                <a:solidFill>
                  <a:srgbClr val="FF0000"/>
                </a:solidFill>
              </a:rPr>
              <a:t>f(x</a:t>
            </a:r>
            <a:r>
              <a:rPr lang="en-US" sz="2800" baseline="-250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0000"/>
                </a:solidFill>
              </a:rPr>
              <a:t>)</a:t>
            </a:r>
            <a:r>
              <a:rPr lang="en-US" sz="2800" dirty="0" smtClean="0"/>
              <a:t>-f(x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   +…+   f(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smtClean="0"/>
              <a:t>)-f(v)=</a:t>
            </a:r>
          </a:p>
          <a:p>
            <a:pPr marL="514350" lvl="0" indent="-514350" algn="ctr">
              <a:spcBef>
                <a:spcPct val="0"/>
              </a:spcBef>
            </a:pPr>
            <a:endParaRPr lang="en-US" sz="2800" b="1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=Weight(u,x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)+Weight(x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)+…+Weight(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err="1" smtClean="0"/>
              <a:t>,v</a:t>
            </a:r>
            <a:r>
              <a:rPr lang="en-US" sz="2800" dirty="0" smtClean="0"/>
              <a:t>)+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  +</a:t>
            </a:r>
            <a:r>
              <a:rPr lang="en-US" sz="2800" dirty="0" smtClean="0">
                <a:solidFill>
                  <a:srgbClr val="0070C0"/>
                </a:solidFill>
              </a:rPr>
              <a:t>f(u)-f(v)</a:t>
            </a:r>
            <a:endParaRPr lang="ru-RU" sz="2800" b="1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395536" y="1556793"/>
            <a:ext cx="8280920" cy="4248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Путь из </a:t>
            </a:r>
            <a:r>
              <a:rPr lang="en-US" sz="2800" dirty="0" smtClean="0"/>
              <a:t>u</a:t>
            </a:r>
            <a:r>
              <a:rPr lang="ru-RU" sz="2800" dirty="0" smtClean="0"/>
              <a:t> в </a:t>
            </a:r>
            <a:r>
              <a:rPr lang="en-US" sz="2800" dirty="0" smtClean="0"/>
              <a:t>v</a:t>
            </a:r>
            <a:r>
              <a:rPr lang="ru-RU" sz="2800" dirty="0" smtClean="0"/>
              <a:t> = </a:t>
            </a: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Weight’(u,x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)+Weight’(x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)+…+Weight’(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err="1" smtClean="0"/>
              <a:t>,v</a:t>
            </a:r>
            <a:r>
              <a:rPr lang="en-US" sz="2800" dirty="0" smtClean="0"/>
              <a:t>)=</a:t>
            </a:r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=Weight(u,x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)+Weight(x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)+…+Weight(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err="1" smtClean="0"/>
              <a:t>,v</a:t>
            </a:r>
            <a:r>
              <a:rPr lang="en-US" sz="2800" dirty="0" smtClean="0"/>
              <a:t>)+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  +f(u)-</a:t>
            </a:r>
            <a:r>
              <a:rPr lang="en-US" sz="2800" dirty="0" smtClean="0">
                <a:solidFill>
                  <a:srgbClr val="FF0000"/>
                </a:solidFill>
              </a:rPr>
              <a:t>f(x</a:t>
            </a:r>
            <a:r>
              <a:rPr lang="en-US" sz="2800" baseline="-250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0000"/>
                </a:solidFill>
              </a:rPr>
              <a:t>)</a:t>
            </a:r>
            <a:r>
              <a:rPr lang="en-US" sz="2800" dirty="0" smtClean="0"/>
              <a:t>   +   </a:t>
            </a:r>
            <a:r>
              <a:rPr lang="en-US" sz="2800" dirty="0" smtClean="0">
                <a:solidFill>
                  <a:srgbClr val="FF0000"/>
                </a:solidFill>
              </a:rPr>
              <a:t>f(x</a:t>
            </a:r>
            <a:r>
              <a:rPr lang="en-US" sz="2800" baseline="-250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0000"/>
                </a:solidFill>
              </a:rPr>
              <a:t>)</a:t>
            </a:r>
            <a:r>
              <a:rPr lang="en-US" sz="2800" dirty="0" smtClean="0"/>
              <a:t>-f(x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   +…+   f(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smtClean="0"/>
              <a:t>)-f(v)=</a:t>
            </a:r>
          </a:p>
          <a:p>
            <a:pPr marL="514350" lvl="0" indent="-514350" algn="ctr">
              <a:spcBef>
                <a:spcPct val="0"/>
              </a:spcBef>
            </a:pPr>
            <a:endParaRPr lang="en-US" sz="2800" b="1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=Weight(u,x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)+Weight(x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)+…+Weight(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err="1" smtClean="0"/>
              <a:t>,v</a:t>
            </a:r>
            <a:r>
              <a:rPr lang="en-US" sz="2800" dirty="0" smtClean="0"/>
              <a:t>)+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  +</a:t>
            </a:r>
            <a:r>
              <a:rPr lang="en-US" sz="2800" dirty="0" smtClean="0">
                <a:solidFill>
                  <a:srgbClr val="0070C0"/>
                </a:solidFill>
              </a:rPr>
              <a:t>f(u)-f(v)</a:t>
            </a:r>
            <a:endParaRPr lang="ru-RU" sz="2800" b="1" dirty="0" smtClean="0">
              <a:solidFill>
                <a:srgbClr val="0070C0"/>
              </a:solidFill>
            </a:endParaRPr>
          </a:p>
        </p:txBody>
      </p:sp>
      <p:cxnSp>
        <p:nvCxnSpPr>
          <p:cNvPr id="6" name="Прямая со стрелкой 5"/>
          <p:cNvCxnSpPr/>
          <p:nvPr/>
        </p:nvCxnSpPr>
        <p:spPr>
          <a:xfrm flipH="1" flipV="1">
            <a:off x="4644008" y="5661248"/>
            <a:ext cx="1080120" cy="43204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/>
          <p:cNvSpPr txBox="1">
            <a:spLocks/>
          </p:cNvSpPr>
          <p:nvPr/>
        </p:nvSpPr>
        <p:spPr>
          <a:xfrm>
            <a:off x="5652120" y="5877272"/>
            <a:ext cx="144016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>
                <a:solidFill>
                  <a:srgbClr val="FF0000"/>
                </a:solidFill>
              </a:rPr>
              <a:t>CONST</a:t>
            </a:r>
            <a:endParaRPr lang="ru-RU" sz="28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179512" y="2132856"/>
            <a:ext cx="871296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2400" dirty="0" smtClean="0"/>
              <a:t>Получается, что длина всех путей из </a:t>
            </a:r>
            <a:r>
              <a:rPr lang="en-US" sz="2400" b="1" dirty="0" smtClean="0"/>
              <a:t>u</a:t>
            </a:r>
            <a:r>
              <a:rPr lang="en-US" sz="2400" dirty="0" smtClean="0"/>
              <a:t> </a:t>
            </a:r>
            <a:r>
              <a:rPr lang="ru-RU" sz="2400" dirty="0" smtClean="0"/>
              <a:t>в </a:t>
            </a:r>
            <a:r>
              <a:rPr lang="en-US" sz="2400" b="1" dirty="0" smtClean="0"/>
              <a:t>v</a:t>
            </a:r>
            <a:r>
              <a:rPr lang="en-US" sz="2400" dirty="0" smtClean="0"/>
              <a:t> </a:t>
            </a:r>
            <a:r>
              <a:rPr lang="ru-RU" sz="2400" dirty="0" smtClean="0"/>
              <a:t>изменится на константу</a:t>
            </a:r>
          </a:p>
        </p:txBody>
      </p:sp>
      <p:sp>
        <p:nvSpPr>
          <p:cNvPr id="4" name="Стрелка вниз 3"/>
          <p:cNvSpPr/>
          <p:nvPr/>
        </p:nvSpPr>
        <p:spPr>
          <a:xfrm>
            <a:off x="4211960" y="2924944"/>
            <a:ext cx="477767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179512" y="2132856"/>
            <a:ext cx="871296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2400" dirty="0" smtClean="0"/>
              <a:t>Получается, что длина всех путей из </a:t>
            </a:r>
            <a:r>
              <a:rPr lang="en-US" sz="2400" b="1" dirty="0" smtClean="0"/>
              <a:t>u</a:t>
            </a:r>
            <a:r>
              <a:rPr lang="en-US" sz="2400" dirty="0" smtClean="0"/>
              <a:t> </a:t>
            </a:r>
            <a:r>
              <a:rPr lang="ru-RU" sz="2400" dirty="0" smtClean="0"/>
              <a:t>в </a:t>
            </a:r>
            <a:r>
              <a:rPr lang="en-US" sz="2400" b="1" dirty="0" smtClean="0"/>
              <a:t>v</a:t>
            </a:r>
            <a:r>
              <a:rPr lang="en-US" sz="2400" dirty="0" smtClean="0"/>
              <a:t> </a:t>
            </a:r>
            <a:r>
              <a:rPr lang="ru-RU" sz="2400" dirty="0" smtClean="0"/>
              <a:t>изменится на константу</a:t>
            </a:r>
          </a:p>
        </p:txBody>
      </p:sp>
      <p:sp>
        <p:nvSpPr>
          <p:cNvPr id="4" name="Стрелка вниз 3"/>
          <p:cNvSpPr/>
          <p:nvPr/>
        </p:nvSpPr>
        <p:spPr>
          <a:xfrm>
            <a:off x="4211960" y="2924944"/>
            <a:ext cx="477767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395536" y="3933057"/>
            <a:ext cx="8280920" cy="12241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ru-RU" sz="2400" dirty="0" smtClean="0"/>
              <a:t>Самый короткий путь в графе с новыми весами дуг будет самым коротким путем в графе со старыми весами дуг.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cxnSp>
        <p:nvCxnSpPr>
          <p:cNvPr id="42" name="Прямая со стрелкой 41"/>
          <p:cNvCxnSpPr>
            <a:stCxn id="47" idx="3"/>
            <a:endCxn id="60" idx="1"/>
          </p:cNvCxnSpPr>
          <p:nvPr/>
        </p:nvCxnSpPr>
        <p:spPr>
          <a:xfrm>
            <a:off x="1998174" y="4352330"/>
            <a:ext cx="634418" cy="4320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Овал 42"/>
          <p:cNvSpPr/>
          <p:nvPr/>
        </p:nvSpPr>
        <p:spPr>
          <a:xfrm>
            <a:off x="4288776" y="47971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263740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/>
          <p:cNvSpPr/>
          <p:nvPr/>
        </p:nvSpPr>
        <p:spPr>
          <a:xfrm>
            <a:off x="1710142" y="42396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4288776" y="4725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1696488" y="4167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3" name="Овал 52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/>
          <p:cNvSpPr txBox="1"/>
          <p:nvPr/>
        </p:nvSpPr>
        <p:spPr>
          <a:xfrm>
            <a:off x="7726698" y="3150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cxnSp>
        <p:nvCxnSpPr>
          <p:cNvPr id="59" name="Прямая со стрелкой 58"/>
          <p:cNvCxnSpPr>
            <a:stCxn id="67" idx="2"/>
            <a:endCxn id="66" idx="3"/>
          </p:cNvCxnSpPr>
          <p:nvPr/>
        </p:nvCxnSpPr>
        <p:spPr>
          <a:xfrm flipH="1">
            <a:off x="6102630" y="4581128"/>
            <a:ext cx="994458" cy="4006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632592" y="4599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904400" y="32315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62" name="Прямая со стрелкой 61"/>
          <p:cNvCxnSpPr>
            <a:stCxn id="50" idx="6"/>
            <a:endCxn id="45" idx="1"/>
          </p:cNvCxnSpPr>
          <p:nvPr/>
        </p:nvCxnSpPr>
        <p:spPr>
          <a:xfrm>
            <a:off x="1192432" y="3438292"/>
            <a:ext cx="559891" cy="8435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>
            <a:stCxn id="43" idx="2"/>
            <a:endCxn id="60" idx="3"/>
          </p:cNvCxnSpPr>
          <p:nvPr/>
        </p:nvCxnSpPr>
        <p:spPr>
          <a:xfrm flipH="1" flipV="1">
            <a:off x="2934278" y="4784378"/>
            <a:ext cx="1354498" cy="1567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>
            <a:stCxn id="46" idx="3"/>
            <a:endCxn id="66" idx="1"/>
          </p:cNvCxnSpPr>
          <p:nvPr/>
        </p:nvCxnSpPr>
        <p:spPr>
          <a:xfrm>
            <a:off x="4590462" y="4909810"/>
            <a:ext cx="1210482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Овал 64"/>
          <p:cNvSpPr/>
          <p:nvPr/>
        </p:nvSpPr>
        <p:spPr>
          <a:xfrm>
            <a:off x="5800944" y="486916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800944" y="47971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67" name="Овал 66"/>
          <p:cNvSpPr/>
          <p:nvPr/>
        </p:nvSpPr>
        <p:spPr>
          <a:xfrm>
            <a:off x="7097088" y="44371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097088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  <p:sp>
        <p:nvSpPr>
          <p:cNvPr id="70" name="Овал 69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704600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73" name="Овал 72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440904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75" name="Прямая со стрелкой 74"/>
          <p:cNvCxnSpPr>
            <a:stCxn id="56" idx="2"/>
            <a:endCxn id="69" idx="3"/>
          </p:cNvCxnSpPr>
          <p:nvPr/>
        </p:nvCxnSpPr>
        <p:spPr>
          <a:xfrm flipH="1">
            <a:off x="7398774" y="3519592"/>
            <a:ext cx="478767" cy="103017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stCxn id="72" idx="1"/>
            <a:endCxn id="61" idx="3"/>
          </p:cNvCxnSpPr>
          <p:nvPr/>
        </p:nvCxnSpPr>
        <p:spPr>
          <a:xfrm flipH="1">
            <a:off x="1210894" y="2893586"/>
            <a:ext cx="1493706" cy="52264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>
            <a:stCxn id="56" idx="1"/>
            <a:endCxn id="74" idx="3"/>
          </p:cNvCxnSpPr>
          <p:nvPr/>
        </p:nvCxnSpPr>
        <p:spPr>
          <a:xfrm flipH="1" flipV="1">
            <a:off x="5742590" y="2821578"/>
            <a:ext cx="198410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stCxn id="74" idx="1"/>
            <a:endCxn id="72" idx="3"/>
          </p:cNvCxnSpPr>
          <p:nvPr/>
        </p:nvCxnSpPr>
        <p:spPr>
          <a:xfrm flipH="1">
            <a:off x="3006286" y="2821578"/>
            <a:ext cx="2434618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928736" y="2727504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6305000" y="27995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83" name="TextBox 82"/>
          <p:cNvSpPr txBox="1"/>
          <p:nvPr/>
        </p:nvSpPr>
        <p:spPr>
          <a:xfrm>
            <a:off x="5008856" y="481573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84" name="TextBox 83"/>
          <p:cNvSpPr txBox="1"/>
          <p:nvPr/>
        </p:nvSpPr>
        <p:spPr>
          <a:xfrm>
            <a:off x="1619672" y="3015536"/>
            <a:ext cx="1144865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r>
              <a:rPr lang="en-US" dirty="0" smtClean="0"/>
              <a:t>+f(1)-f(2)</a:t>
            </a:r>
            <a:endParaRPr lang="ru-RU" dirty="0"/>
          </a:p>
        </p:txBody>
      </p:sp>
      <p:sp>
        <p:nvSpPr>
          <p:cNvPr id="85" name="TextBox 84"/>
          <p:cNvSpPr txBox="1"/>
          <p:nvPr/>
        </p:nvSpPr>
        <p:spPr>
          <a:xfrm>
            <a:off x="6377008" y="45997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2" name="TextBox 91"/>
          <p:cNvSpPr txBox="1"/>
          <p:nvPr/>
        </p:nvSpPr>
        <p:spPr>
          <a:xfrm>
            <a:off x="7529136" y="38796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3" name="TextBox 92"/>
          <p:cNvSpPr txBox="1"/>
          <p:nvPr/>
        </p:nvSpPr>
        <p:spPr>
          <a:xfrm>
            <a:off x="3424680" y="467172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4" name="TextBox 93"/>
          <p:cNvSpPr txBox="1"/>
          <p:nvPr/>
        </p:nvSpPr>
        <p:spPr>
          <a:xfrm>
            <a:off x="2128536" y="43836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5" name="TextBox 94"/>
          <p:cNvSpPr txBox="1"/>
          <p:nvPr/>
        </p:nvSpPr>
        <p:spPr>
          <a:xfrm>
            <a:off x="1336448" y="366360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899592" y="2852936"/>
            <a:ext cx="51328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f(1)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2627784" y="2348880"/>
            <a:ext cx="51328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f(2)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 А*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А*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179512" y="2132856"/>
            <a:ext cx="8712968" cy="3240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2400" dirty="0" smtClean="0">
                <a:solidFill>
                  <a:srgbClr val="FF0000"/>
                </a:solidFill>
              </a:rPr>
              <a:t>Временные ссылки </a:t>
            </a:r>
            <a:r>
              <a:rPr lang="ru-RU" sz="2400" dirty="0" smtClean="0"/>
              <a:t>(до добавленного описания):</a:t>
            </a:r>
          </a:p>
          <a:p>
            <a:pPr lvl="0" algn="ctr">
              <a:spcBef>
                <a:spcPct val="0"/>
              </a:spcBef>
            </a:pPr>
            <a:r>
              <a:rPr lang="en-US" sz="2400" dirty="0" smtClean="0">
                <a:hlinkClick r:id="rId2"/>
              </a:rPr>
              <a:t>https://www.youtube.com/watch?v=gCclsviUeUk&amp;t=327s</a:t>
            </a:r>
            <a:endParaRPr lang="ru-RU" sz="2400" dirty="0" smtClean="0"/>
          </a:p>
          <a:p>
            <a:pPr lvl="0" algn="ctr">
              <a:spcBef>
                <a:spcPct val="0"/>
              </a:spcBef>
            </a:pPr>
            <a:r>
              <a:rPr lang="en-US" sz="2400" dirty="0" smtClean="0">
                <a:hlinkClick r:id="rId3"/>
              </a:rPr>
              <a:t>https://www.youtube.com/watch?v=_Ai7mfgxc-4&amp;t=1s</a:t>
            </a:r>
            <a:endParaRPr lang="ru-RU" sz="2400" dirty="0" smtClean="0"/>
          </a:p>
          <a:p>
            <a:pPr lvl="0" algn="ctr">
              <a:spcBef>
                <a:spcPct val="0"/>
              </a:spcBef>
            </a:pPr>
            <a:r>
              <a:rPr lang="en-US" sz="2400" dirty="0" smtClean="0">
                <a:hlinkClick r:id="rId4"/>
              </a:rPr>
              <a:t>https://www.youtube.com/watch?v=8Jgn_mB6Yb8&amp;t=2s</a:t>
            </a:r>
            <a:endParaRPr lang="ru-RU" sz="2400" dirty="0" smtClean="0"/>
          </a:p>
          <a:p>
            <a:pPr lvl="0" algn="ctr">
              <a:spcBef>
                <a:spcPct val="0"/>
              </a:spcBef>
            </a:pPr>
            <a:endParaRPr lang="ru-RU" sz="2400" dirty="0" smtClean="0"/>
          </a:p>
          <a:p>
            <a:pPr lvl="0" algn="ctr">
              <a:spcBef>
                <a:spcPct val="0"/>
              </a:spcBef>
            </a:pPr>
            <a:r>
              <a:rPr lang="en-US" sz="2400" dirty="0" smtClean="0">
                <a:hlinkClick r:id="rId5"/>
              </a:rPr>
              <a:t>https://neerc.ifmo.ru/wiki/index.php?title=%D0%90%D0%BB%D0%B3%D0%BE%D1%80%D0%B8%D1%82%D0%BC_A*</a:t>
            </a:r>
            <a:endParaRPr lang="ru-RU" sz="2400" dirty="0" smtClean="0"/>
          </a:p>
          <a:p>
            <a:pPr lvl="0" algn="ctr">
              <a:spcBef>
                <a:spcPct val="0"/>
              </a:spcBef>
            </a:pPr>
            <a:r>
              <a:rPr lang="en-US" sz="2400" dirty="0" smtClean="0">
                <a:hlinkClick r:id="rId6"/>
              </a:rPr>
              <a:t>https://ru.wikipedia.org/wiki/A*</a:t>
            </a:r>
            <a:endParaRPr lang="ru-RU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Особенности кратчайших путей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51520" y="1628800"/>
            <a:ext cx="864096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Доказательство (от противного):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Допустим</a:t>
            </a:r>
            <a:r>
              <a:rPr lang="en-US" sz="2000" dirty="0" smtClean="0"/>
              <a:t> </a:t>
            </a:r>
            <a:r>
              <a:rPr lang="ru-RU" sz="2000" dirty="0" smtClean="0"/>
              <a:t>в графе кратчайший путей есть контур.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539552" y="2771636"/>
            <a:ext cx="1562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</a:pPr>
            <a:r>
              <a:rPr lang="ru-RU" dirty="0" smtClean="0">
                <a:solidFill>
                  <a:srgbClr val="FF0000"/>
                </a:solidFill>
              </a:rPr>
              <a:t>Продолжение</a:t>
            </a:r>
            <a:endParaRPr lang="ru-RU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Бесконтурные</a:t>
            </a:r>
            <a:r>
              <a:rPr lang="ru-RU" dirty="0" smtClean="0"/>
              <a:t> графы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Пути в </a:t>
            </a:r>
            <a:r>
              <a:rPr lang="ru-RU" sz="2800" dirty="0" err="1" smtClean="0"/>
              <a:t>бесконтурных</a:t>
            </a:r>
            <a:r>
              <a:rPr lang="ru-RU" sz="2800" dirty="0" smtClean="0"/>
              <a:t> графах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11560" y="2420888"/>
            <a:ext cx="7920880" cy="2232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400" dirty="0" smtClean="0"/>
              <a:t>Последующие алгоритмы подразумевают что перед их запуском была проведена </a:t>
            </a:r>
            <a:r>
              <a:rPr lang="ru-RU" sz="2400" b="1" dirty="0" smtClean="0"/>
              <a:t>правильная </a:t>
            </a:r>
            <a:r>
              <a:rPr lang="ru-RU" sz="2400" b="1" dirty="0" smtClean="0"/>
              <a:t>нумерация </a:t>
            </a:r>
            <a:r>
              <a:rPr lang="ru-RU" sz="2400" dirty="0" smtClean="0"/>
              <a:t>вершин.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2708920"/>
            <a:ext cx="7772400" cy="194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ru-RU" sz="2000" dirty="0" smtClean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Кратчайшие пути в бесконтурном графе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702296" y="1268761"/>
            <a:ext cx="5606008" cy="338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 smtClean="0"/>
              <a:t>for u ∈ V(G)</a:t>
            </a:r>
          </a:p>
          <a:p>
            <a:endParaRPr lang="ru-RU" sz="2000" dirty="0" smtClean="0"/>
          </a:p>
          <a:p>
            <a:pPr lvl="1"/>
            <a:r>
              <a:rPr lang="en-US" sz="2000" dirty="0" smtClean="0"/>
              <a:t>for v ∈ </a:t>
            </a:r>
            <a:r>
              <a:rPr lang="en-US" sz="2000" dirty="0" err="1" smtClean="0"/>
              <a:t>Adj</a:t>
            </a:r>
            <a:r>
              <a:rPr lang="en-US" sz="2000" dirty="0" smtClean="0"/>
              <a:t>(u)</a:t>
            </a:r>
          </a:p>
          <a:p>
            <a:endParaRPr lang="ru-RU" sz="2000" dirty="0" smtClean="0"/>
          </a:p>
          <a:p>
            <a:r>
              <a:rPr lang="en-US" sz="2000" dirty="0" smtClean="0"/>
              <a:t>	d[v] = min(d[v], d[u] + w(u, v))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2708920"/>
            <a:ext cx="7772400" cy="194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ru-RU" sz="2000" dirty="0" smtClean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Матрица кратчайших путей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051720" y="5733256"/>
            <a:ext cx="475252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dirty="0" smtClean="0"/>
              <a:t>// </a:t>
            </a:r>
            <a:r>
              <a:rPr lang="ru-RU" sz="2000" dirty="0" err="1" smtClean="0"/>
              <a:t>a</a:t>
            </a:r>
            <a:r>
              <a:rPr lang="ru-RU" sz="2000" dirty="0" smtClean="0"/>
              <a:t> - матрица кратчайших расстояний</a:t>
            </a:r>
          </a:p>
          <a:p>
            <a:r>
              <a:rPr lang="ru-RU" sz="2000" dirty="0" smtClean="0"/>
              <a:t>    </a:t>
            </a:r>
            <a:r>
              <a:rPr lang="ru-RU" sz="2000" dirty="0" err="1" smtClean="0"/>
              <a:t>b</a:t>
            </a:r>
            <a:r>
              <a:rPr lang="ru-RU" sz="2000" dirty="0" smtClean="0"/>
              <a:t> - матрица восстановления путей</a:t>
            </a:r>
            <a:endParaRPr lang="ru-RU" sz="2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286000" y="2361654"/>
            <a:ext cx="26460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for</a:t>
            </a:r>
            <a:r>
              <a:rPr lang="ru-RU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ru-RU" dirty="0" smtClean="0"/>
              <a:t>=0; </a:t>
            </a:r>
            <a:r>
              <a:rPr lang="en-US" dirty="0" err="1" smtClean="0"/>
              <a:t>i</a:t>
            </a:r>
            <a:r>
              <a:rPr lang="ru-RU" dirty="0" smtClean="0"/>
              <a:t>&lt;</a:t>
            </a:r>
            <a:r>
              <a:rPr lang="en-US" dirty="0" smtClean="0"/>
              <a:t>N</a:t>
            </a:r>
            <a:r>
              <a:rPr lang="ru-RU" dirty="0" smtClean="0"/>
              <a:t>; ++</a:t>
            </a:r>
            <a:r>
              <a:rPr lang="en-US" dirty="0" err="1" smtClean="0"/>
              <a:t>i</a:t>
            </a:r>
            <a:r>
              <a:rPr lang="ru-RU" dirty="0" smtClean="0"/>
              <a:t>)</a:t>
            </a:r>
          </a:p>
          <a:p>
            <a:r>
              <a:rPr lang="ru-RU" dirty="0" smtClean="0"/>
              <a:t>    </a:t>
            </a: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k=i+1; k&lt;N; ++k)</a:t>
            </a:r>
            <a:endParaRPr lang="ru-RU" dirty="0" smtClean="0"/>
          </a:p>
          <a:p>
            <a:r>
              <a:rPr lang="en-US" dirty="0" smtClean="0"/>
              <a:t>  </a:t>
            </a:r>
            <a:r>
              <a:rPr lang="ru-RU" dirty="0" smtClean="0"/>
              <a:t>      </a:t>
            </a: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j=k+1; j&lt;N; ++j)</a:t>
            </a:r>
            <a:endParaRPr lang="ru-RU" dirty="0" smtClean="0"/>
          </a:p>
        </p:txBody>
      </p:sp>
      <p:sp>
        <p:nvSpPr>
          <p:cNvPr id="8" name="Прямоугольник 7"/>
          <p:cNvSpPr/>
          <p:nvPr/>
        </p:nvSpPr>
        <p:spPr>
          <a:xfrm>
            <a:off x="2915816" y="3380799"/>
            <a:ext cx="25557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if (a[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][j]&gt;a[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][k]+a[k][j]) {</a:t>
            </a:r>
            <a:endParaRPr lang="ru-RU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      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][j] = 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][k]+a[k][j];</a:t>
            </a:r>
            <a:endParaRPr lang="ru-RU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      b[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][j] = k;</a:t>
            </a:r>
            <a:endParaRPr lang="ru-RU" dirty="0" smtClean="0">
              <a:solidFill>
                <a:srgbClr val="00B0F0"/>
              </a:solidFill>
            </a:endParaRPr>
          </a:p>
          <a:p>
            <a:r>
              <a:rPr lang="ru-RU" dirty="0" smtClean="0">
                <a:solidFill>
                  <a:srgbClr val="00B0F0"/>
                </a:solidFill>
              </a:rPr>
              <a:t>}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2267744" y="1628800"/>
            <a:ext cx="4680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//</a:t>
            </a:r>
            <a:r>
              <a:rPr lang="ru-RU" dirty="0" err="1" smtClean="0">
                <a:solidFill>
                  <a:srgbClr val="7030A0"/>
                </a:solidFill>
              </a:rPr>
              <a:t>a</a:t>
            </a:r>
            <a:r>
              <a:rPr lang="ru-RU" dirty="0" smtClean="0">
                <a:solidFill>
                  <a:srgbClr val="7030A0"/>
                </a:solidFill>
              </a:rPr>
              <a:t> - матрица смежностей с INFINITY вместо 0</a:t>
            </a:r>
            <a:endParaRPr lang="en-US" dirty="0" smtClean="0"/>
          </a:p>
          <a:p>
            <a:r>
              <a:rPr lang="ru-RU" dirty="0" smtClean="0">
                <a:solidFill>
                  <a:srgbClr val="7030A0"/>
                </a:solidFill>
              </a:rPr>
              <a:t>//</a:t>
            </a:r>
            <a:r>
              <a:rPr lang="ru-RU" dirty="0" err="1" smtClean="0">
                <a:solidFill>
                  <a:srgbClr val="7030A0"/>
                </a:solidFill>
              </a:rPr>
              <a:t>b</a:t>
            </a:r>
            <a:r>
              <a:rPr lang="ru-RU" dirty="0" smtClean="0">
                <a:solidFill>
                  <a:srgbClr val="7030A0"/>
                </a:solidFill>
              </a:rPr>
              <a:t> - заполнена нулями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Матрица самых длинных путей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051720" y="5733256"/>
            <a:ext cx="475252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dirty="0" smtClean="0"/>
              <a:t>// </a:t>
            </a:r>
            <a:r>
              <a:rPr lang="ru-RU" sz="2000" dirty="0" err="1" smtClean="0"/>
              <a:t>a</a:t>
            </a:r>
            <a:r>
              <a:rPr lang="ru-RU" sz="2000" dirty="0" smtClean="0"/>
              <a:t> - матрица самых длинных расстояний</a:t>
            </a:r>
          </a:p>
          <a:p>
            <a:r>
              <a:rPr lang="ru-RU" sz="2000" dirty="0" smtClean="0"/>
              <a:t>    </a:t>
            </a:r>
            <a:r>
              <a:rPr lang="ru-RU" sz="2000" dirty="0" err="1" smtClean="0"/>
              <a:t>b</a:t>
            </a:r>
            <a:r>
              <a:rPr lang="ru-RU" sz="2000" dirty="0" smtClean="0"/>
              <a:t> - матрица восстановления путей</a:t>
            </a:r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267744" y="1628800"/>
            <a:ext cx="49685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//</a:t>
            </a:r>
            <a:r>
              <a:rPr lang="ru-RU" dirty="0" err="1" smtClean="0">
                <a:solidFill>
                  <a:srgbClr val="7030A0"/>
                </a:solidFill>
              </a:rPr>
              <a:t>a</a:t>
            </a:r>
            <a:r>
              <a:rPr lang="ru-RU" dirty="0" smtClean="0">
                <a:solidFill>
                  <a:srgbClr val="7030A0"/>
                </a:solidFill>
              </a:rPr>
              <a:t> - матрица весов дуг с –INFINITY вместо 0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ru-RU" dirty="0" smtClean="0">
                <a:solidFill>
                  <a:srgbClr val="7030A0"/>
                </a:solidFill>
              </a:rPr>
              <a:t>//</a:t>
            </a:r>
            <a:r>
              <a:rPr lang="ru-RU" dirty="0" err="1" smtClean="0">
                <a:solidFill>
                  <a:srgbClr val="7030A0"/>
                </a:solidFill>
              </a:rPr>
              <a:t>b</a:t>
            </a:r>
            <a:r>
              <a:rPr lang="ru-RU" dirty="0" smtClean="0">
                <a:solidFill>
                  <a:srgbClr val="7030A0"/>
                </a:solidFill>
              </a:rPr>
              <a:t> - заполнена нулями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286000" y="2361654"/>
            <a:ext cx="26460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for</a:t>
            </a:r>
            <a:r>
              <a:rPr lang="ru-RU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ru-RU" dirty="0" smtClean="0"/>
              <a:t>=0; </a:t>
            </a:r>
            <a:r>
              <a:rPr lang="en-US" dirty="0" err="1" smtClean="0"/>
              <a:t>i</a:t>
            </a:r>
            <a:r>
              <a:rPr lang="ru-RU" dirty="0" smtClean="0"/>
              <a:t>&lt;</a:t>
            </a:r>
            <a:r>
              <a:rPr lang="en-US" dirty="0" smtClean="0"/>
              <a:t>N</a:t>
            </a:r>
            <a:r>
              <a:rPr lang="ru-RU" dirty="0" smtClean="0"/>
              <a:t>; ++</a:t>
            </a:r>
            <a:r>
              <a:rPr lang="en-US" dirty="0" err="1" smtClean="0"/>
              <a:t>i</a:t>
            </a:r>
            <a:r>
              <a:rPr lang="ru-RU" dirty="0" smtClean="0"/>
              <a:t>)</a:t>
            </a:r>
          </a:p>
          <a:p>
            <a:r>
              <a:rPr lang="ru-RU" dirty="0" smtClean="0"/>
              <a:t>    </a:t>
            </a: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k=i+1; k&lt;N; ++k)</a:t>
            </a:r>
            <a:endParaRPr lang="ru-RU" dirty="0" smtClean="0"/>
          </a:p>
          <a:p>
            <a:r>
              <a:rPr lang="en-US" dirty="0" smtClean="0"/>
              <a:t>  </a:t>
            </a:r>
            <a:r>
              <a:rPr lang="ru-RU" dirty="0" smtClean="0"/>
              <a:t>      </a:t>
            </a: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j=k+1; j&lt;N; ++j)</a:t>
            </a:r>
            <a:endParaRPr lang="ru-RU" dirty="0" smtClean="0"/>
          </a:p>
        </p:txBody>
      </p:sp>
      <p:sp>
        <p:nvSpPr>
          <p:cNvPr id="8" name="Прямоугольник 7"/>
          <p:cNvSpPr/>
          <p:nvPr/>
        </p:nvSpPr>
        <p:spPr>
          <a:xfrm>
            <a:off x="2915816" y="3380799"/>
            <a:ext cx="25557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if (a[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][j]&lt;a[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][k]+a[k][j]) {</a:t>
            </a:r>
            <a:endParaRPr lang="ru-RU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      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][j] = 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][k]+a[k][j];</a:t>
            </a:r>
            <a:endParaRPr lang="ru-RU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      b[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][j] = k;</a:t>
            </a:r>
            <a:endParaRPr lang="ru-RU" dirty="0" smtClean="0">
              <a:solidFill>
                <a:srgbClr val="00B0F0"/>
              </a:solidFill>
            </a:endParaRPr>
          </a:p>
          <a:p>
            <a:r>
              <a:rPr lang="ru-RU" dirty="0" smtClean="0">
                <a:solidFill>
                  <a:srgbClr val="00B0F0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2708920"/>
            <a:ext cx="7772400" cy="194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ru-RU" sz="2000" dirty="0" smtClean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Матрица количества путей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051720" y="5733256"/>
            <a:ext cx="475252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dirty="0" smtClean="0"/>
              <a:t>//</a:t>
            </a:r>
            <a:r>
              <a:rPr lang="ru-RU" sz="2000" dirty="0" err="1" smtClean="0"/>
              <a:t>b</a:t>
            </a:r>
            <a:r>
              <a:rPr lang="ru-RU" sz="2000" dirty="0" smtClean="0"/>
              <a:t> - матрица количества путей</a:t>
            </a:r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267744" y="1628800"/>
            <a:ext cx="4680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//</a:t>
            </a:r>
            <a:r>
              <a:rPr lang="ru-RU" dirty="0" err="1" smtClean="0">
                <a:solidFill>
                  <a:srgbClr val="7030A0"/>
                </a:solidFill>
              </a:rPr>
              <a:t>a</a:t>
            </a:r>
            <a:r>
              <a:rPr lang="ru-RU" dirty="0" smtClean="0">
                <a:solidFill>
                  <a:srgbClr val="7030A0"/>
                </a:solidFill>
              </a:rPr>
              <a:t> - матрица смежностей с INFINITY вместо 0</a:t>
            </a:r>
            <a:endParaRPr lang="en-US" dirty="0" smtClean="0"/>
          </a:p>
          <a:p>
            <a:r>
              <a:rPr lang="ru-RU" dirty="0" smtClean="0">
                <a:solidFill>
                  <a:srgbClr val="7030A0"/>
                </a:solidFill>
              </a:rPr>
              <a:t>//</a:t>
            </a:r>
            <a:r>
              <a:rPr lang="ru-RU" dirty="0" err="1" smtClean="0">
                <a:solidFill>
                  <a:srgbClr val="7030A0"/>
                </a:solidFill>
              </a:rPr>
              <a:t>b</a:t>
            </a:r>
            <a:r>
              <a:rPr lang="ru-RU" dirty="0" smtClean="0">
                <a:solidFill>
                  <a:srgbClr val="7030A0"/>
                </a:solidFill>
              </a:rPr>
              <a:t> - заполнена нулями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286000" y="2361654"/>
            <a:ext cx="26460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for</a:t>
            </a:r>
            <a:r>
              <a:rPr lang="ru-RU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ru-RU" dirty="0" smtClean="0"/>
              <a:t>=0; </a:t>
            </a:r>
            <a:r>
              <a:rPr lang="en-US" dirty="0" err="1" smtClean="0"/>
              <a:t>i</a:t>
            </a:r>
            <a:r>
              <a:rPr lang="ru-RU" dirty="0" smtClean="0"/>
              <a:t>&lt;</a:t>
            </a:r>
            <a:r>
              <a:rPr lang="en-US" dirty="0" smtClean="0"/>
              <a:t>N</a:t>
            </a:r>
            <a:r>
              <a:rPr lang="ru-RU" dirty="0" smtClean="0"/>
              <a:t>; ++</a:t>
            </a:r>
            <a:r>
              <a:rPr lang="en-US" dirty="0" err="1" smtClean="0"/>
              <a:t>i</a:t>
            </a:r>
            <a:r>
              <a:rPr lang="ru-RU" dirty="0" smtClean="0"/>
              <a:t>)</a:t>
            </a:r>
          </a:p>
          <a:p>
            <a:r>
              <a:rPr lang="ru-RU" dirty="0" smtClean="0"/>
              <a:t>    </a:t>
            </a: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k=i+1; k&lt;N; ++k)</a:t>
            </a:r>
            <a:endParaRPr lang="ru-RU" dirty="0" smtClean="0"/>
          </a:p>
          <a:p>
            <a:r>
              <a:rPr lang="en-US" dirty="0" smtClean="0"/>
              <a:t>  </a:t>
            </a:r>
            <a:r>
              <a:rPr lang="ru-RU" dirty="0" smtClean="0"/>
              <a:t>      </a:t>
            </a: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j=k+1; j&lt;N; ++j)</a:t>
            </a:r>
            <a:endParaRPr lang="ru-RU" dirty="0" smtClean="0"/>
          </a:p>
        </p:txBody>
      </p:sp>
      <p:sp>
        <p:nvSpPr>
          <p:cNvPr id="8" name="Прямоугольник 7"/>
          <p:cNvSpPr/>
          <p:nvPr/>
        </p:nvSpPr>
        <p:spPr>
          <a:xfrm>
            <a:off x="2915816" y="3380799"/>
            <a:ext cx="25557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if (a[k][j]&lt;INFINITY) </a:t>
            </a:r>
            <a:endParaRPr lang="ru-RU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      </a:t>
            </a:r>
            <a:r>
              <a:rPr lang="ru-RU" dirty="0" err="1" smtClean="0">
                <a:solidFill>
                  <a:srgbClr val="00B0F0"/>
                </a:solidFill>
              </a:rPr>
              <a:t>b</a:t>
            </a:r>
            <a:r>
              <a:rPr lang="ru-RU" dirty="0" smtClean="0">
                <a:solidFill>
                  <a:srgbClr val="00B0F0"/>
                </a:solidFill>
              </a:rPr>
              <a:t>[</a:t>
            </a:r>
            <a:r>
              <a:rPr lang="ru-RU" dirty="0" err="1" smtClean="0">
                <a:solidFill>
                  <a:srgbClr val="00B0F0"/>
                </a:solidFill>
              </a:rPr>
              <a:t>i</a:t>
            </a:r>
            <a:r>
              <a:rPr lang="ru-RU" dirty="0" smtClean="0">
                <a:solidFill>
                  <a:srgbClr val="00B0F0"/>
                </a:solidFill>
              </a:rPr>
              <a:t>][</a:t>
            </a:r>
            <a:r>
              <a:rPr lang="ru-RU" dirty="0" err="1" smtClean="0">
                <a:solidFill>
                  <a:srgbClr val="00B0F0"/>
                </a:solidFill>
              </a:rPr>
              <a:t>j</a:t>
            </a:r>
            <a:r>
              <a:rPr lang="ru-RU" dirty="0" smtClean="0">
                <a:solidFill>
                  <a:srgbClr val="00B0F0"/>
                </a:solidFill>
              </a:rPr>
              <a:t>] += </a:t>
            </a:r>
            <a:r>
              <a:rPr lang="ru-RU" dirty="0" err="1" smtClean="0">
                <a:solidFill>
                  <a:srgbClr val="00B0F0"/>
                </a:solidFill>
              </a:rPr>
              <a:t>b</a:t>
            </a:r>
            <a:r>
              <a:rPr lang="ru-RU" dirty="0" smtClean="0">
                <a:solidFill>
                  <a:srgbClr val="00B0F0"/>
                </a:solidFill>
              </a:rPr>
              <a:t>[</a:t>
            </a:r>
            <a:r>
              <a:rPr lang="ru-RU" dirty="0" err="1" smtClean="0">
                <a:solidFill>
                  <a:srgbClr val="00B0F0"/>
                </a:solidFill>
              </a:rPr>
              <a:t>i</a:t>
            </a:r>
            <a:r>
              <a:rPr lang="ru-RU" dirty="0" smtClean="0">
                <a:solidFill>
                  <a:srgbClr val="00B0F0"/>
                </a:solidFill>
              </a:rPr>
              <a:t>][</a:t>
            </a:r>
            <a:r>
              <a:rPr lang="ru-RU" dirty="0" err="1" smtClean="0">
                <a:solidFill>
                  <a:srgbClr val="00B0F0"/>
                </a:solidFill>
              </a:rPr>
              <a:t>k</a:t>
            </a:r>
            <a:r>
              <a:rPr lang="ru-RU" dirty="0" smtClean="0">
                <a:solidFill>
                  <a:srgbClr val="00B0F0"/>
                </a:solidFill>
              </a:rPr>
              <a:t>];</a:t>
            </a:r>
          </a:p>
          <a:p>
            <a:r>
              <a:rPr lang="ru-RU" dirty="0" smtClean="0">
                <a:solidFill>
                  <a:srgbClr val="00B0F0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2708920"/>
            <a:ext cx="7772400" cy="194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ru-RU" sz="2000" dirty="0" smtClean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Матрица путей наибольшей пропускной способности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051720" y="5733256"/>
            <a:ext cx="684076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dirty="0" smtClean="0"/>
              <a:t>// </a:t>
            </a:r>
            <a:r>
              <a:rPr lang="ru-RU" sz="2000" dirty="0" err="1" smtClean="0"/>
              <a:t>a</a:t>
            </a:r>
            <a:r>
              <a:rPr lang="ru-RU" sz="2000" dirty="0" smtClean="0"/>
              <a:t> - матрица путей наибольшей пропускной способности</a:t>
            </a:r>
          </a:p>
          <a:p>
            <a:r>
              <a:rPr lang="ru-RU" sz="2000" dirty="0" smtClean="0"/>
              <a:t>    </a:t>
            </a:r>
            <a:r>
              <a:rPr lang="ru-RU" sz="2000" dirty="0" err="1" smtClean="0"/>
              <a:t>b</a:t>
            </a:r>
            <a:r>
              <a:rPr lang="ru-RU" sz="2000" dirty="0" smtClean="0"/>
              <a:t> - матрица восстановления путей</a:t>
            </a:r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267744" y="1628800"/>
            <a:ext cx="4320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//</a:t>
            </a:r>
            <a:r>
              <a:rPr lang="ru-RU" dirty="0" err="1" smtClean="0">
                <a:solidFill>
                  <a:srgbClr val="7030A0"/>
                </a:solidFill>
              </a:rPr>
              <a:t>a</a:t>
            </a:r>
            <a:r>
              <a:rPr lang="ru-RU" dirty="0" smtClean="0">
                <a:solidFill>
                  <a:srgbClr val="7030A0"/>
                </a:solidFill>
              </a:rPr>
              <a:t> - содержит пропускные способности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ru-RU" dirty="0" smtClean="0">
                <a:solidFill>
                  <a:srgbClr val="7030A0"/>
                </a:solidFill>
              </a:rPr>
              <a:t>//</a:t>
            </a:r>
            <a:r>
              <a:rPr lang="ru-RU" dirty="0" err="1" smtClean="0">
                <a:solidFill>
                  <a:srgbClr val="7030A0"/>
                </a:solidFill>
              </a:rPr>
              <a:t>b</a:t>
            </a:r>
            <a:r>
              <a:rPr lang="ru-RU" dirty="0" smtClean="0">
                <a:solidFill>
                  <a:srgbClr val="7030A0"/>
                </a:solidFill>
              </a:rPr>
              <a:t> - заполнена нулями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286000" y="2361654"/>
            <a:ext cx="26460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for</a:t>
            </a:r>
            <a:r>
              <a:rPr lang="ru-RU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ru-RU" dirty="0" smtClean="0"/>
              <a:t>=0; </a:t>
            </a:r>
            <a:r>
              <a:rPr lang="en-US" dirty="0" err="1" smtClean="0"/>
              <a:t>i</a:t>
            </a:r>
            <a:r>
              <a:rPr lang="ru-RU" dirty="0" smtClean="0"/>
              <a:t>&lt;</a:t>
            </a:r>
            <a:r>
              <a:rPr lang="en-US" dirty="0" smtClean="0"/>
              <a:t>N</a:t>
            </a:r>
            <a:r>
              <a:rPr lang="ru-RU" dirty="0" smtClean="0"/>
              <a:t>; ++</a:t>
            </a:r>
            <a:r>
              <a:rPr lang="en-US" dirty="0" err="1" smtClean="0"/>
              <a:t>i</a:t>
            </a:r>
            <a:r>
              <a:rPr lang="ru-RU" dirty="0" smtClean="0"/>
              <a:t>)</a:t>
            </a:r>
          </a:p>
          <a:p>
            <a:r>
              <a:rPr lang="ru-RU" dirty="0" smtClean="0"/>
              <a:t>    </a:t>
            </a: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k=i+1; k&lt;N; ++k)</a:t>
            </a:r>
            <a:endParaRPr lang="ru-RU" dirty="0" smtClean="0"/>
          </a:p>
          <a:p>
            <a:r>
              <a:rPr lang="en-US" dirty="0" smtClean="0"/>
              <a:t>  </a:t>
            </a:r>
            <a:r>
              <a:rPr lang="ru-RU" dirty="0" smtClean="0"/>
              <a:t>      </a:t>
            </a: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j=k+1; j&lt;N; ++j)</a:t>
            </a:r>
            <a:endParaRPr lang="ru-RU" dirty="0" smtClean="0"/>
          </a:p>
        </p:txBody>
      </p:sp>
      <p:sp>
        <p:nvSpPr>
          <p:cNvPr id="8" name="Прямоугольник 7"/>
          <p:cNvSpPr/>
          <p:nvPr/>
        </p:nvSpPr>
        <p:spPr>
          <a:xfrm>
            <a:off x="2915816" y="3380799"/>
            <a:ext cx="29523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if (a[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][j]&lt;min(a[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][k],a[k][j])) {</a:t>
            </a:r>
            <a:endParaRPr lang="ru-RU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      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][j] = min(a[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][k],a[k][j]);</a:t>
            </a:r>
            <a:endParaRPr lang="ru-RU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      </a:t>
            </a:r>
            <a:r>
              <a:rPr lang="ru-RU" dirty="0" err="1" smtClean="0">
                <a:solidFill>
                  <a:srgbClr val="00B0F0"/>
                </a:solidFill>
              </a:rPr>
              <a:t>b</a:t>
            </a:r>
            <a:r>
              <a:rPr lang="ru-RU" dirty="0" smtClean="0">
                <a:solidFill>
                  <a:srgbClr val="00B0F0"/>
                </a:solidFill>
              </a:rPr>
              <a:t>[</a:t>
            </a:r>
            <a:r>
              <a:rPr lang="ru-RU" dirty="0" err="1" smtClean="0">
                <a:solidFill>
                  <a:srgbClr val="00B0F0"/>
                </a:solidFill>
              </a:rPr>
              <a:t>i</a:t>
            </a:r>
            <a:r>
              <a:rPr lang="ru-RU" dirty="0" smtClean="0">
                <a:solidFill>
                  <a:srgbClr val="00B0F0"/>
                </a:solidFill>
              </a:rPr>
              <a:t>][</a:t>
            </a:r>
            <a:r>
              <a:rPr lang="ru-RU" dirty="0" err="1" smtClean="0">
                <a:solidFill>
                  <a:srgbClr val="00B0F0"/>
                </a:solidFill>
              </a:rPr>
              <a:t>j</a:t>
            </a:r>
            <a:r>
              <a:rPr lang="ru-RU" dirty="0" smtClean="0">
                <a:solidFill>
                  <a:srgbClr val="00B0F0"/>
                </a:solidFill>
              </a:rPr>
              <a:t>] = </a:t>
            </a:r>
            <a:r>
              <a:rPr lang="ru-RU" dirty="0" err="1" smtClean="0">
                <a:solidFill>
                  <a:srgbClr val="00B0F0"/>
                </a:solidFill>
              </a:rPr>
              <a:t>k</a:t>
            </a:r>
            <a:r>
              <a:rPr lang="ru-RU" dirty="0" smtClean="0">
                <a:solidFill>
                  <a:srgbClr val="00B0F0"/>
                </a:solidFill>
              </a:rPr>
              <a:t>;</a:t>
            </a:r>
          </a:p>
          <a:p>
            <a:r>
              <a:rPr lang="ru-RU" dirty="0" smtClean="0">
                <a:solidFill>
                  <a:srgbClr val="00B0F0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2708920"/>
            <a:ext cx="7772400" cy="194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ru-RU" sz="2000" dirty="0" smtClean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Матрица самых надежных путей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051720" y="5733256"/>
            <a:ext cx="619268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dirty="0" smtClean="0"/>
              <a:t>// </a:t>
            </a:r>
            <a:r>
              <a:rPr lang="ru-RU" sz="2000" dirty="0" err="1" smtClean="0"/>
              <a:t>a</a:t>
            </a:r>
            <a:r>
              <a:rPr lang="ru-RU" sz="2000" dirty="0" smtClean="0"/>
              <a:t> - матрица самых надежных путей</a:t>
            </a:r>
          </a:p>
          <a:p>
            <a:r>
              <a:rPr lang="ru-RU" sz="2000" dirty="0" smtClean="0"/>
              <a:t>    </a:t>
            </a:r>
            <a:r>
              <a:rPr lang="ru-RU" sz="2000" dirty="0" err="1" smtClean="0"/>
              <a:t>b</a:t>
            </a:r>
            <a:r>
              <a:rPr lang="ru-RU" sz="2000" dirty="0" smtClean="0"/>
              <a:t> - матрица восстановления путей</a:t>
            </a:r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267744" y="1628800"/>
            <a:ext cx="4320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//</a:t>
            </a:r>
            <a:r>
              <a:rPr lang="ru-RU" dirty="0" err="1" smtClean="0">
                <a:solidFill>
                  <a:srgbClr val="7030A0"/>
                </a:solidFill>
              </a:rPr>
              <a:t>a</a:t>
            </a:r>
            <a:r>
              <a:rPr lang="ru-RU" dirty="0" smtClean="0">
                <a:solidFill>
                  <a:srgbClr val="7030A0"/>
                </a:solidFill>
              </a:rPr>
              <a:t> - содержит вероятности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ru-RU" dirty="0" smtClean="0">
                <a:solidFill>
                  <a:srgbClr val="7030A0"/>
                </a:solidFill>
              </a:rPr>
              <a:t>//</a:t>
            </a:r>
            <a:r>
              <a:rPr lang="ru-RU" dirty="0" err="1" smtClean="0">
                <a:solidFill>
                  <a:srgbClr val="7030A0"/>
                </a:solidFill>
              </a:rPr>
              <a:t>b</a:t>
            </a:r>
            <a:r>
              <a:rPr lang="ru-RU" dirty="0" smtClean="0">
                <a:solidFill>
                  <a:srgbClr val="7030A0"/>
                </a:solidFill>
              </a:rPr>
              <a:t> - заполнена нулями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286000" y="2361654"/>
            <a:ext cx="26460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for</a:t>
            </a:r>
            <a:r>
              <a:rPr lang="ru-RU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ru-RU" dirty="0" smtClean="0"/>
              <a:t>=0; </a:t>
            </a:r>
            <a:r>
              <a:rPr lang="en-US" dirty="0" err="1" smtClean="0"/>
              <a:t>i</a:t>
            </a:r>
            <a:r>
              <a:rPr lang="ru-RU" dirty="0" smtClean="0"/>
              <a:t>&lt;</a:t>
            </a:r>
            <a:r>
              <a:rPr lang="en-US" dirty="0" smtClean="0"/>
              <a:t>N</a:t>
            </a:r>
            <a:r>
              <a:rPr lang="ru-RU" dirty="0" smtClean="0"/>
              <a:t>; ++</a:t>
            </a:r>
            <a:r>
              <a:rPr lang="en-US" dirty="0" err="1" smtClean="0"/>
              <a:t>i</a:t>
            </a:r>
            <a:r>
              <a:rPr lang="ru-RU" dirty="0" smtClean="0"/>
              <a:t>)</a:t>
            </a:r>
          </a:p>
          <a:p>
            <a:r>
              <a:rPr lang="ru-RU" dirty="0" smtClean="0"/>
              <a:t>    </a:t>
            </a: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k=i+1; k&lt;N; ++k)</a:t>
            </a:r>
            <a:endParaRPr lang="ru-RU" dirty="0" smtClean="0"/>
          </a:p>
          <a:p>
            <a:r>
              <a:rPr lang="en-US" dirty="0" smtClean="0"/>
              <a:t>  </a:t>
            </a:r>
            <a:r>
              <a:rPr lang="ru-RU" dirty="0" smtClean="0"/>
              <a:t>      </a:t>
            </a: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j=k+1; j&lt;N; ++j)</a:t>
            </a:r>
            <a:endParaRPr lang="ru-RU" dirty="0" smtClean="0"/>
          </a:p>
        </p:txBody>
      </p:sp>
      <p:sp>
        <p:nvSpPr>
          <p:cNvPr id="8" name="Прямоугольник 7"/>
          <p:cNvSpPr/>
          <p:nvPr/>
        </p:nvSpPr>
        <p:spPr>
          <a:xfrm>
            <a:off x="2915816" y="3380799"/>
            <a:ext cx="29523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if (a[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][j]&lt;a[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][k]*a[k][j]) {</a:t>
            </a:r>
            <a:endParaRPr lang="ru-RU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      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][j] = 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][k]*a[k][j];</a:t>
            </a:r>
            <a:endParaRPr lang="ru-RU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      b[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][j] = k;</a:t>
            </a:r>
            <a:endParaRPr lang="ru-RU" dirty="0" smtClean="0">
              <a:solidFill>
                <a:srgbClr val="00B0F0"/>
              </a:solidFill>
            </a:endParaRPr>
          </a:p>
          <a:p>
            <a:r>
              <a:rPr lang="ru-RU" dirty="0" smtClean="0">
                <a:solidFill>
                  <a:srgbClr val="00B0F0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Кратчайшие пути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 </a:t>
            </a:r>
            <a:r>
              <a:rPr lang="ru-RU" dirty="0" err="1" smtClean="0"/>
              <a:t>Дейкстры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8" idx="3"/>
            <a:endCxn id="10" idx="7"/>
          </p:cNvCxnSpPr>
          <p:nvPr/>
        </p:nvCxnSpPr>
        <p:spPr>
          <a:xfrm flipH="1">
            <a:off x="4084117" y="4538947"/>
            <a:ext cx="1245336" cy="9484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6" idx="4"/>
            <a:endCxn id="8" idx="1"/>
          </p:cNvCxnSpPr>
          <p:nvPr/>
        </p:nvCxnSpPr>
        <p:spPr>
          <a:xfrm>
            <a:off x="4864474" y="2555612"/>
            <a:ext cx="464979" cy="177966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720458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118186" y="25649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287272" y="42930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38266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720458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5273618" y="42210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6" idx="4"/>
            <a:endCxn id="29" idx="3"/>
          </p:cNvCxnSpPr>
          <p:nvPr/>
        </p:nvCxnSpPr>
        <p:spPr>
          <a:xfrm flipH="1">
            <a:off x="3851920" y="2555612"/>
            <a:ext cx="1012554" cy="17874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4387726" y="13314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38" name="Прямая со стрелкой 37"/>
          <p:cNvCxnSpPr>
            <a:stCxn id="36" idx="2"/>
            <a:endCxn id="6" idx="1"/>
          </p:cNvCxnSpPr>
          <p:nvPr/>
        </p:nvCxnSpPr>
        <p:spPr>
          <a:xfrm>
            <a:off x="4540973" y="1638092"/>
            <a:ext cx="221666" cy="67166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559080" y="42303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545426" y="41583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364037" y="2810755"/>
            <a:ext cx="237224" cy="146180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113378" y="2492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3833458" y="53825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387726" y="12687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539884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913578" y="314096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57394" y="3356992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cxnSp>
        <p:nvCxnSpPr>
          <p:cNvPr id="53" name="Прямая со стрелкой 52"/>
          <p:cNvCxnSpPr>
            <a:stCxn id="36" idx="2"/>
            <a:endCxn id="7" idx="7"/>
          </p:cNvCxnSpPr>
          <p:nvPr/>
        </p:nvCxnSpPr>
        <p:spPr>
          <a:xfrm flipH="1">
            <a:off x="3364037" y="1638092"/>
            <a:ext cx="1176936" cy="96899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25" idx="4"/>
            <a:endCxn id="10" idx="1"/>
          </p:cNvCxnSpPr>
          <p:nvPr/>
        </p:nvCxnSpPr>
        <p:spPr>
          <a:xfrm>
            <a:off x="3703096" y="4518412"/>
            <a:ext cx="177351" cy="96899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8" idx="1"/>
            <a:endCxn id="7" idx="5"/>
          </p:cNvCxnSpPr>
          <p:nvPr/>
        </p:nvCxnSpPr>
        <p:spPr>
          <a:xfrm flipH="1" flipV="1">
            <a:off x="3364037" y="2810755"/>
            <a:ext cx="1965416" cy="152452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86"/>
          <p:cNvCxnSpPr>
            <a:stCxn id="22" idx="5"/>
            <a:endCxn id="8" idx="7"/>
          </p:cNvCxnSpPr>
          <p:nvPr/>
        </p:nvCxnSpPr>
        <p:spPr>
          <a:xfrm rot="16200000" flipH="1">
            <a:off x="3704375" y="2506529"/>
            <a:ext cx="2757950" cy="899546"/>
          </a:xfrm>
          <a:prstGeom prst="curvedConnector3">
            <a:avLst>
              <a:gd name="adj1" fmla="val -1609"/>
            </a:avLst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hape 86"/>
          <p:cNvCxnSpPr>
            <a:stCxn id="7" idx="3"/>
            <a:endCxn id="10" idx="2"/>
          </p:cNvCxnSpPr>
          <p:nvPr/>
        </p:nvCxnSpPr>
        <p:spPr>
          <a:xfrm rot="16200000" flipH="1">
            <a:off x="2110074" y="3861047"/>
            <a:ext cx="2778485" cy="677899"/>
          </a:xfrm>
          <a:prstGeom prst="curvedConnector2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61450" y="19168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5273618" y="25649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131840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3761450" y="30689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4409522" y="29249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62554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363589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graphicFrame>
        <p:nvGraphicFramePr>
          <p:cNvPr id="111" name="Таблица 110"/>
          <p:cNvGraphicFramePr>
            <a:graphicFrameLocks noGrp="1"/>
          </p:cNvGraphicFramePr>
          <p:nvPr/>
        </p:nvGraphicFramePr>
        <p:xfrm>
          <a:off x="6444208" y="2636912"/>
          <a:ext cx="1896745" cy="1261872"/>
        </p:xfrm>
        <a:graphic>
          <a:graphicData uri="http://schemas.openxmlformats.org/drawingml/2006/table">
            <a:tbl>
              <a:tblPr/>
              <a:tblGrid>
                <a:gridCol w="290830"/>
                <a:gridCol w="290830"/>
                <a:gridCol w="290830"/>
                <a:gridCol w="290830"/>
                <a:gridCol w="367665"/>
                <a:gridCol w="365760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3131840" y="2276872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860032" y="1988840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292080" y="4005064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63888" y="3933056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51920" y="5157192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427984" y="980728"/>
            <a:ext cx="21602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8" idx="3"/>
            <a:endCxn id="10" idx="7"/>
          </p:cNvCxnSpPr>
          <p:nvPr/>
        </p:nvCxnSpPr>
        <p:spPr>
          <a:xfrm flipH="1">
            <a:off x="4084117" y="4538947"/>
            <a:ext cx="1245336" cy="9484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6" idx="4"/>
            <a:endCxn id="8" idx="1"/>
          </p:cNvCxnSpPr>
          <p:nvPr/>
        </p:nvCxnSpPr>
        <p:spPr>
          <a:xfrm>
            <a:off x="4864474" y="2555612"/>
            <a:ext cx="464979" cy="177966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720458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118186" y="25649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287272" y="42930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38266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720458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5273618" y="42210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6" idx="4"/>
            <a:endCxn id="29" idx="3"/>
          </p:cNvCxnSpPr>
          <p:nvPr/>
        </p:nvCxnSpPr>
        <p:spPr>
          <a:xfrm flipH="1">
            <a:off x="3851920" y="2555612"/>
            <a:ext cx="1012554" cy="17874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4387726" y="133147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" name="Прямая со стрелкой 37"/>
          <p:cNvCxnSpPr>
            <a:stCxn id="36" idx="2"/>
            <a:endCxn id="6" idx="1"/>
          </p:cNvCxnSpPr>
          <p:nvPr/>
        </p:nvCxnSpPr>
        <p:spPr>
          <a:xfrm>
            <a:off x="4540973" y="1638092"/>
            <a:ext cx="221666" cy="671669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559080" y="42303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545426" y="41583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364037" y="2810755"/>
            <a:ext cx="237224" cy="146180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113378" y="2492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3833458" y="53825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387726" y="12687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39884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913578" y="314096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57394" y="3356992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cxnSp>
        <p:nvCxnSpPr>
          <p:cNvPr id="53" name="Прямая со стрелкой 52"/>
          <p:cNvCxnSpPr>
            <a:stCxn id="36" idx="2"/>
            <a:endCxn id="7" idx="7"/>
          </p:cNvCxnSpPr>
          <p:nvPr/>
        </p:nvCxnSpPr>
        <p:spPr>
          <a:xfrm flipH="1">
            <a:off x="3364037" y="1638092"/>
            <a:ext cx="1176936" cy="968993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25" idx="4"/>
            <a:endCxn id="10" idx="1"/>
          </p:cNvCxnSpPr>
          <p:nvPr/>
        </p:nvCxnSpPr>
        <p:spPr>
          <a:xfrm>
            <a:off x="3703096" y="4518412"/>
            <a:ext cx="177351" cy="96899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8" idx="1"/>
            <a:endCxn id="7" idx="5"/>
          </p:cNvCxnSpPr>
          <p:nvPr/>
        </p:nvCxnSpPr>
        <p:spPr>
          <a:xfrm flipH="1" flipV="1">
            <a:off x="3364037" y="2810755"/>
            <a:ext cx="1965416" cy="152452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86"/>
          <p:cNvCxnSpPr>
            <a:stCxn id="22" idx="5"/>
            <a:endCxn id="8" idx="7"/>
          </p:cNvCxnSpPr>
          <p:nvPr/>
        </p:nvCxnSpPr>
        <p:spPr>
          <a:xfrm rot="16200000" flipH="1">
            <a:off x="3704375" y="2506529"/>
            <a:ext cx="2757950" cy="899546"/>
          </a:xfrm>
          <a:prstGeom prst="curvedConnector3">
            <a:avLst>
              <a:gd name="adj1" fmla="val -1609"/>
            </a:avLst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hape 86"/>
          <p:cNvCxnSpPr>
            <a:stCxn id="7" idx="3"/>
            <a:endCxn id="10" idx="2"/>
          </p:cNvCxnSpPr>
          <p:nvPr/>
        </p:nvCxnSpPr>
        <p:spPr>
          <a:xfrm rot="16200000" flipH="1">
            <a:off x="2110074" y="3861047"/>
            <a:ext cx="2778485" cy="677899"/>
          </a:xfrm>
          <a:prstGeom prst="curvedConnector2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61450" y="19168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5273618" y="25649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131840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3761450" y="30689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4409522" y="29249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62554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363589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3131840" y="2276872"/>
            <a:ext cx="21602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1</a:t>
            </a:r>
            <a:endParaRPr lang="ru-RU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4860032" y="1988840"/>
            <a:ext cx="21602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2</a:t>
            </a:r>
            <a:endParaRPr lang="ru-RU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5292080" y="4005064"/>
            <a:ext cx="21602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4</a:t>
            </a:r>
            <a:endParaRPr lang="ru-RU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3563888" y="3933056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51920" y="5157192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50" name="Таблица 49"/>
          <p:cNvGraphicFramePr>
            <a:graphicFrameLocks noGrp="1"/>
          </p:cNvGraphicFramePr>
          <p:nvPr/>
        </p:nvGraphicFramePr>
        <p:xfrm>
          <a:off x="6444208" y="2636912"/>
          <a:ext cx="1896745" cy="1261872"/>
        </p:xfrm>
        <a:graphic>
          <a:graphicData uri="http://schemas.openxmlformats.org/drawingml/2006/table">
            <a:tbl>
              <a:tblPr/>
              <a:tblGrid>
                <a:gridCol w="290830"/>
                <a:gridCol w="290830"/>
                <a:gridCol w="290830"/>
                <a:gridCol w="290830"/>
                <a:gridCol w="367665"/>
                <a:gridCol w="365760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4427984" y="980728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1763688" y="1916832"/>
            <a:ext cx="792088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0+1</a:t>
            </a:r>
            <a:r>
              <a:rPr lang="en-US" sz="1200" dirty="0" smtClean="0"/>
              <a:t>=1&lt;</a:t>
            </a: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5940152" y="1268760"/>
            <a:ext cx="792088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0+</a:t>
            </a:r>
            <a:r>
              <a:rPr lang="en-US" sz="1200" dirty="0" smtClean="0"/>
              <a:t>2=2&lt;</a:t>
            </a: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6084168" y="4653136"/>
            <a:ext cx="792088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0+</a:t>
            </a:r>
            <a:r>
              <a:rPr lang="en-US" sz="1200" dirty="0" smtClean="0"/>
              <a:t>4=4&lt;</a:t>
            </a: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/>
          </a:p>
        </p:txBody>
      </p:sp>
      <p:cxnSp>
        <p:nvCxnSpPr>
          <p:cNvPr id="56" name="Прямая со стрелкой 55"/>
          <p:cNvCxnSpPr>
            <a:endCxn id="41" idx="1"/>
          </p:cNvCxnSpPr>
          <p:nvPr/>
        </p:nvCxnSpPr>
        <p:spPr>
          <a:xfrm>
            <a:off x="2220544" y="2132856"/>
            <a:ext cx="911296" cy="282516"/>
          </a:xfrm>
          <a:prstGeom prst="straightConnector1">
            <a:avLst/>
          </a:prstGeom>
          <a:ln w="63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endCxn id="42" idx="3"/>
          </p:cNvCxnSpPr>
          <p:nvPr/>
        </p:nvCxnSpPr>
        <p:spPr>
          <a:xfrm flipH="1">
            <a:off x="5076056" y="1484784"/>
            <a:ext cx="1320952" cy="642556"/>
          </a:xfrm>
          <a:prstGeom prst="straightConnector1">
            <a:avLst/>
          </a:prstGeom>
          <a:ln w="63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endCxn id="43" idx="3"/>
          </p:cNvCxnSpPr>
          <p:nvPr/>
        </p:nvCxnSpPr>
        <p:spPr>
          <a:xfrm flipH="1" flipV="1">
            <a:off x="5508104" y="4143564"/>
            <a:ext cx="1008112" cy="581580"/>
          </a:xfrm>
          <a:prstGeom prst="straightConnector1">
            <a:avLst/>
          </a:prstGeom>
          <a:ln w="63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8" idx="3"/>
            <a:endCxn id="10" idx="7"/>
          </p:cNvCxnSpPr>
          <p:nvPr/>
        </p:nvCxnSpPr>
        <p:spPr>
          <a:xfrm flipH="1">
            <a:off x="4084117" y="4538947"/>
            <a:ext cx="1245336" cy="948458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6" idx="4"/>
            <a:endCxn id="8" idx="1"/>
          </p:cNvCxnSpPr>
          <p:nvPr/>
        </p:nvCxnSpPr>
        <p:spPr>
          <a:xfrm>
            <a:off x="4864474" y="2555612"/>
            <a:ext cx="464979" cy="177966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720458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118186" y="25649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287272" y="42930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38266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720458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5273618" y="42210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6" idx="4"/>
            <a:endCxn id="29" idx="3"/>
          </p:cNvCxnSpPr>
          <p:nvPr/>
        </p:nvCxnSpPr>
        <p:spPr>
          <a:xfrm flipH="1">
            <a:off x="3851920" y="2555612"/>
            <a:ext cx="1012554" cy="17874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4387726" y="133147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" name="Прямая со стрелкой 37"/>
          <p:cNvCxnSpPr>
            <a:stCxn id="36" idx="2"/>
            <a:endCxn id="6" idx="1"/>
          </p:cNvCxnSpPr>
          <p:nvPr/>
        </p:nvCxnSpPr>
        <p:spPr>
          <a:xfrm>
            <a:off x="4540973" y="1638092"/>
            <a:ext cx="221666" cy="671669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559080" y="42303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545426" y="41583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364037" y="2810755"/>
            <a:ext cx="237224" cy="1461806"/>
          </a:xfrm>
          <a:prstGeom prst="straightConnector1">
            <a:avLst/>
          </a:prstGeom>
          <a:ln w="3810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113378" y="2492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33458" y="53825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387726" y="12687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39884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913578" y="314096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57394" y="3356992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cxnSp>
        <p:nvCxnSpPr>
          <p:cNvPr id="53" name="Прямая со стрелкой 52"/>
          <p:cNvCxnSpPr>
            <a:stCxn id="36" idx="2"/>
            <a:endCxn id="7" idx="7"/>
          </p:cNvCxnSpPr>
          <p:nvPr/>
        </p:nvCxnSpPr>
        <p:spPr>
          <a:xfrm flipH="1">
            <a:off x="3364037" y="1638092"/>
            <a:ext cx="1176936" cy="968993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25" idx="4"/>
            <a:endCxn id="10" idx="1"/>
          </p:cNvCxnSpPr>
          <p:nvPr/>
        </p:nvCxnSpPr>
        <p:spPr>
          <a:xfrm>
            <a:off x="3703096" y="4518412"/>
            <a:ext cx="177351" cy="968993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8" idx="1"/>
            <a:endCxn id="7" idx="5"/>
          </p:cNvCxnSpPr>
          <p:nvPr/>
        </p:nvCxnSpPr>
        <p:spPr>
          <a:xfrm flipH="1" flipV="1">
            <a:off x="3364037" y="2810755"/>
            <a:ext cx="1965416" cy="1524522"/>
          </a:xfrm>
          <a:prstGeom prst="straightConnector1">
            <a:avLst/>
          </a:prstGeom>
          <a:ln w="3810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86"/>
          <p:cNvCxnSpPr>
            <a:stCxn id="22" idx="5"/>
            <a:endCxn id="8" idx="7"/>
          </p:cNvCxnSpPr>
          <p:nvPr/>
        </p:nvCxnSpPr>
        <p:spPr>
          <a:xfrm rot="16200000" flipH="1">
            <a:off x="3704375" y="2506529"/>
            <a:ext cx="2757950" cy="899546"/>
          </a:xfrm>
          <a:prstGeom prst="curvedConnector3">
            <a:avLst>
              <a:gd name="adj1" fmla="val -1609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hape 86"/>
          <p:cNvCxnSpPr>
            <a:stCxn id="7" idx="3"/>
            <a:endCxn id="10" idx="2"/>
          </p:cNvCxnSpPr>
          <p:nvPr/>
        </p:nvCxnSpPr>
        <p:spPr>
          <a:xfrm rot="16200000" flipH="1">
            <a:off x="2110074" y="3861047"/>
            <a:ext cx="2778485" cy="677899"/>
          </a:xfrm>
          <a:prstGeom prst="curvedConnector2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61450" y="19168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5273618" y="25649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131840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3761450" y="30689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4409522" y="29249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62554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363589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graphicFrame>
        <p:nvGraphicFramePr>
          <p:cNvPr id="111" name="Таблица 110"/>
          <p:cNvGraphicFramePr>
            <a:graphicFrameLocks noGrp="1"/>
          </p:cNvGraphicFramePr>
          <p:nvPr/>
        </p:nvGraphicFramePr>
        <p:xfrm>
          <a:off x="6444208" y="2636912"/>
          <a:ext cx="1896745" cy="1261872"/>
        </p:xfrm>
        <a:graphic>
          <a:graphicData uri="http://schemas.openxmlformats.org/drawingml/2006/table">
            <a:tbl>
              <a:tblPr/>
              <a:tblGrid>
                <a:gridCol w="290830"/>
                <a:gridCol w="290830"/>
                <a:gridCol w="290830"/>
                <a:gridCol w="290830"/>
                <a:gridCol w="367665"/>
                <a:gridCol w="365760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11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3131840" y="2276872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1</a:t>
            </a:r>
            <a:endParaRPr lang="ru-RU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4860032" y="1988840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2</a:t>
            </a:r>
            <a:endParaRPr lang="ru-RU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5292080" y="4005064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4</a:t>
            </a:r>
            <a:endParaRPr lang="ru-RU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3563888" y="3933056"/>
            <a:ext cx="360040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11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851920" y="5157192"/>
            <a:ext cx="288032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6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427984" y="980728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1547664" y="3429000"/>
            <a:ext cx="93610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r>
              <a:rPr lang="ru-RU" sz="1200" dirty="0" smtClean="0"/>
              <a:t>+1</a:t>
            </a:r>
            <a:r>
              <a:rPr lang="en-US" sz="1200" dirty="0" smtClean="0"/>
              <a:t>0=11&lt;</a:t>
            </a: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/>
          </a:p>
        </p:txBody>
      </p:sp>
      <p:cxnSp>
        <p:nvCxnSpPr>
          <p:cNvPr id="58" name="Прямая со стрелкой 57"/>
          <p:cNvCxnSpPr>
            <a:endCxn id="48" idx="1"/>
          </p:cNvCxnSpPr>
          <p:nvPr/>
        </p:nvCxnSpPr>
        <p:spPr>
          <a:xfrm>
            <a:off x="2148536" y="3645024"/>
            <a:ext cx="1415352" cy="440382"/>
          </a:xfrm>
          <a:prstGeom prst="straightConnector1">
            <a:avLst/>
          </a:prstGeom>
          <a:ln w="63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788024" y="6032321"/>
            <a:ext cx="792088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r>
              <a:rPr lang="ru-RU" sz="1200" dirty="0" smtClean="0"/>
              <a:t>+</a:t>
            </a:r>
            <a:r>
              <a:rPr lang="en-US" sz="1200" dirty="0" smtClean="0"/>
              <a:t>5=6&lt;</a:t>
            </a: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/>
          </a:p>
        </p:txBody>
      </p:sp>
      <p:cxnSp>
        <p:nvCxnSpPr>
          <p:cNvPr id="61" name="Прямая со стрелкой 60"/>
          <p:cNvCxnSpPr>
            <a:endCxn id="49" idx="3"/>
          </p:cNvCxnSpPr>
          <p:nvPr/>
        </p:nvCxnSpPr>
        <p:spPr>
          <a:xfrm flipH="1" flipV="1">
            <a:off x="4139952" y="5303322"/>
            <a:ext cx="1080120" cy="789974"/>
          </a:xfrm>
          <a:prstGeom prst="straightConnector1">
            <a:avLst/>
          </a:prstGeom>
          <a:ln w="63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8" idx="3"/>
            <a:endCxn id="10" idx="7"/>
          </p:cNvCxnSpPr>
          <p:nvPr/>
        </p:nvCxnSpPr>
        <p:spPr>
          <a:xfrm flipH="1">
            <a:off x="4084117" y="4538947"/>
            <a:ext cx="1245336" cy="9484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6" idx="4"/>
            <a:endCxn id="8" idx="1"/>
          </p:cNvCxnSpPr>
          <p:nvPr/>
        </p:nvCxnSpPr>
        <p:spPr>
          <a:xfrm>
            <a:off x="4864474" y="2555612"/>
            <a:ext cx="464979" cy="1779665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720458" y="226758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118186" y="25649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287272" y="42930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38266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720458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73618" y="42210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6" idx="4"/>
            <a:endCxn id="29" idx="3"/>
          </p:cNvCxnSpPr>
          <p:nvPr/>
        </p:nvCxnSpPr>
        <p:spPr>
          <a:xfrm flipH="1">
            <a:off x="3851920" y="2555612"/>
            <a:ext cx="1012554" cy="1787426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4387726" y="133147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" name="Прямая со стрелкой 37"/>
          <p:cNvCxnSpPr>
            <a:stCxn id="36" idx="2"/>
            <a:endCxn id="6" idx="1"/>
          </p:cNvCxnSpPr>
          <p:nvPr/>
        </p:nvCxnSpPr>
        <p:spPr>
          <a:xfrm>
            <a:off x="4540973" y="1638092"/>
            <a:ext cx="221666" cy="671669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559080" y="42303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545426" y="41583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364037" y="2810755"/>
            <a:ext cx="237224" cy="146180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113378" y="2492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33458" y="53825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387726" y="12687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39884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913578" y="314096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57394" y="3356992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cxnSp>
        <p:nvCxnSpPr>
          <p:cNvPr id="53" name="Прямая со стрелкой 52"/>
          <p:cNvCxnSpPr>
            <a:stCxn id="36" idx="2"/>
            <a:endCxn id="7" idx="7"/>
          </p:cNvCxnSpPr>
          <p:nvPr/>
        </p:nvCxnSpPr>
        <p:spPr>
          <a:xfrm flipH="1">
            <a:off x="3364037" y="1638092"/>
            <a:ext cx="1176936" cy="968993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25" idx="4"/>
            <a:endCxn id="10" idx="1"/>
          </p:cNvCxnSpPr>
          <p:nvPr/>
        </p:nvCxnSpPr>
        <p:spPr>
          <a:xfrm>
            <a:off x="3703096" y="4518412"/>
            <a:ext cx="177351" cy="968993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8" idx="1"/>
            <a:endCxn id="7" idx="5"/>
          </p:cNvCxnSpPr>
          <p:nvPr/>
        </p:nvCxnSpPr>
        <p:spPr>
          <a:xfrm flipH="1" flipV="1">
            <a:off x="3364037" y="2810755"/>
            <a:ext cx="1965416" cy="152452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86"/>
          <p:cNvCxnSpPr>
            <a:stCxn id="22" idx="5"/>
            <a:endCxn id="8" idx="7"/>
          </p:cNvCxnSpPr>
          <p:nvPr/>
        </p:nvCxnSpPr>
        <p:spPr>
          <a:xfrm rot="16200000" flipH="1">
            <a:off x="3704375" y="2506529"/>
            <a:ext cx="2757950" cy="899546"/>
          </a:xfrm>
          <a:prstGeom prst="curvedConnector3">
            <a:avLst>
              <a:gd name="adj1" fmla="val -1609"/>
            </a:avLst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hape 86"/>
          <p:cNvCxnSpPr>
            <a:stCxn id="7" idx="3"/>
            <a:endCxn id="10" idx="2"/>
          </p:cNvCxnSpPr>
          <p:nvPr/>
        </p:nvCxnSpPr>
        <p:spPr>
          <a:xfrm rot="16200000" flipH="1">
            <a:off x="2110074" y="3861047"/>
            <a:ext cx="2778485" cy="677899"/>
          </a:xfrm>
          <a:prstGeom prst="curvedConnector2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61450" y="19168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5273618" y="25649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131840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3761450" y="30689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4409522" y="29249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62554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363589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graphicFrame>
        <p:nvGraphicFramePr>
          <p:cNvPr id="42" name="Таблица 41"/>
          <p:cNvGraphicFramePr>
            <a:graphicFrameLocks noGrp="1"/>
          </p:cNvGraphicFramePr>
          <p:nvPr/>
        </p:nvGraphicFramePr>
        <p:xfrm>
          <a:off x="6444208" y="2636912"/>
          <a:ext cx="1896745" cy="1261872"/>
        </p:xfrm>
        <a:graphic>
          <a:graphicData uri="http://schemas.openxmlformats.org/drawingml/2006/table">
            <a:tbl>
              <a:tblPr/>
              <a:tblGrid>
                <a:gridCol w="290830"/>
                <a:gridCol w="290830"/>
                <a:gridCol w="290830"/>
                <a:gridCol w="290830"/>
                <a:gridCol w="367665"/>
                <a:gridCol w="365760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11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3131840" y="2276872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1</a:t>
            </a:r>
            <a:endParaRPr lang="ru-RU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4860032" y="1988840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2</a:t>
            </a:r>
            <a:endParaRPr lang="ru-RU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5292080" y="4005064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4</a:t>
            </a:r>
            <a:endParaRPr lang="ru-RU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3563888" y="3933056"/>
            <a:ext cx="216024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851920" y="515719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6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427984" y="980728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1691680" y="3440033"/>
            <a:ext cx="864096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</a:t>
            </a:r>
            <a:r>
              <a:rPr lang="ru-RU" sz="1200" dirty="0" smtClean="0"/>
              <a:t>+</a:t>
            </a:r>
            <a:r>
              <a:rPr lang="en-US" sz="1200" dirty="0" smtClean="0"/>
              <a:t>3=5&lt;</a:t>
            </a:r>
            <a:r>
              <a:rPr lang="en-US" sz="1200" dirty="0" smtClean="0">
                <a:ea typeface="Calibri"/>
                <a:cs typeface="Times New Roman"/>
              </a:rPr>
              <a:t>11</a:t>
            </a:r>
            <a:endParaRPr lang="ru-RU" sz="1200" dirty="0"/>
          </a:p>
        </p:txBody>
      </p:sp>
      <p:cxnSp>
        <p:nvCxnSpPr>
          <p:cNvPr id="52" name="Прямая со стрелкой 51"/>
          <p:cNvCxnSpPr/>
          <p:nvPr/>
        </p:nvCxnSpPr>
        <p:spPr>
          <a:xfrm>
            <a:off x="2148536" y="3645024"/>
            <a:ext cx="1415352" cy="440382"/>
          </a:xfrm>
          <a:prstGeom prst="straightConnector1">
            <a:avLst/>
          </a:prstGeom>
          <a:ln w="63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8" idx="3"/>
            <a:endCxn id="10" idx="7"/>
          </p:cNvCxnSpPr>
          <p:nvPr/>
        </p:nvCxnSpPr>
        <p:spPr>
          <a:xfrm flipH="1">
            <a:off x="4084117" y="4538947"/>
            <a:ext cx="1245336" cy="948458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6" idx="4"/>
            <a:endCxn id="8" idx="1"/>
          </p:cNvCxnSpPr>
          <p:nvPr/>
        </p:nvCxnSpPr>
        <p:spPr>
          <a:xfrm>
            <a:off x="4864474" y="2555612"/>
            <a:ext cx="464979" cy="177966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720458" y="226758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118186" y="25649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287272" y="42930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38266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720458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73618" y="42210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9" name="Прямая со стрелкой 18"/>
          <p:cNvCxnSpPr>
            <a:stCxn id="6" idx="4"/>
            <a:endCxn id="29" idx="3"/>
          </p:cNvCxnSpPr>
          <p:nvPr/>
        </p:nvCxnSpPr>
        <p:spPr>
          <a:xfrm flipH="1">
            <a:off x="3851920" y="2555612"/>
            <a:ext cx="1012554" cy="17874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4387726" y="133147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" name="Прямая со стрелкой 37"/>
          <p:cNvCxnSpPr>
            <a:stCxn id="36" idx="2"/>
            <a:endCxn id="6" idx="1"/>
          </p:cNvCxnSpPr>
          <p:nvPr/>
        </p:nvCxnSpPr>
        <p:spPr>
          <a:xfrm>
            <a:off x="4540973" y="1638092"/>
            <a:ext cx="221666" cy="671669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559080" y="42303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545426" y="41583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364037" y="2810755"/>
            <a:ext cx="237224" cy="146180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113378" y="2492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33458" y="53825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387726" y="12687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39884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913578" y="314096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57394" y="3356992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cxnSp>
        <p:nvCxnSpPr>
          <p:cNvPr id="53" name="Прямая со стрелкой 52"/>
          <p:cNvCxnSpPr>
            <a:stCxn id="36" idx="2"/>
            <a:endCxn id="7" idx="7"/>
          </p:cNvCxnSpPr>
          <p:nvPr/>
        </p:nvCxnSpPr>
        <p:spPr>
          <a:xfrm flipH="1">
            <a:off x="3364037" y="1638092"/>
            <a:ext cx="1176936" cy="968993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25" idx="4"/>
            <a:endCxn id="10" idx="1"/>
          </p:cNvCxnSpPr>
          <p:nvPr/>
        </p:nvCxnSpPr>
        <p:spPr>
          <a:xfrm>
            <a:off x="3703096" y="4518412"/>
            <a:ext cx="177351" cy="96899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8" idx="1"/>
            <a:endCxn id="7" idx="5"/>
          </p:cNvCxnSpPr>
          <p:nvPr/>
        </p:nvCxnSpPr>
        <p:spPr>
          <a:xfrm flipH="1" flipV="1">
            <a:off x="3364037" y="2810755"/>
            <a:ext cx="1965416" cy="152452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86"/>
          <p:cNvCxnSpPr>
            <a:stCxn id="22" idx="5"/>
            <a:endCxn id="8" idx="7"/>
          </p:cNvCxnSpPr>
          <p:nvPr/>
        </p:nvCxnSpPr>
        <p:spPr>
          <a:xfrm rot="16200000" flipH="1">
            <a:off x="3704375" y="2506529"/>
            <a:ext cx="2757950" cy="899546"/>
          </a:xfrm>
          <a:prstGeom prst="curvedConnector3">
            <a:avLst>
              <a:gd name="adj1" fmla="val -1609"/>
            </a:avLst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hape 86"/>
          <p:cNvCxnSpPr>
            <a:stCxn id="7" idx="3"/>
            <a:endCxn id="10" idx="2"/>
          </p:cNvCxnSpPr>
          <p:nvPr/>
        </p:nvCxnSpPr>
        <p:spPr>
          <a:xfrm rot="16200000" flipH="1">
            <a:off x="2110074" y="3861047"/>
            <a:ext cx="2778485" cy="677899"/>
          </a:xfrm>
          <a:prstGeom prst="curvedConnector2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61450" y="19168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5273618" y="25649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131840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3761450" y="30689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4409522" y="29249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62554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363589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graphicFrame>
        <p:nvGraphicFramePr>
          <p:cNvPr id="41" name="Таблица 40"/>
          <p:cNvGraphicFramePr>
            <a:graphicFrameLocks noGrp="1"/>
          </p:cNvGraphicFramePr>
          <p:nvPr/>
        </p:nvGraphicFramePr>
        <p:xfrm>
          <a:off x="6444208" y="2636912"/>
          <a:ext cx="1896745" cy="1261872"/>
        </p:xfrm>
        <a:graphic>
          <a:graphicData uri="http://schemas.openxmlformats.org/drawingml/2006/table">
            <a:tbl>
              <a:tblPr/>
              <a:tblGrid>
                <a:gridCol w="290830"/>
                <a:gridCol w="290830"/>
                <a:gridCol w="290830"/>
                <a:gridCol w="290830"/>
                <a:gridCol w="367665"/>
                <a:gridCol w="365760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11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3131840" y="2276872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1</a:t>
            </a:r>
            <a:endParaRPr lang="ru-RU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4860032" y="1988840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2</a:t>
            </a:r>
            <a:endParaRPr lang="ru-RU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5292080" y="4005064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4</a:t>
            </a:r>
            <a:endParaRPr lang="ru-RU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3563888" y="3933056"/>
            <a:ext cx="216024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851920" y="515719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6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427984" y="980728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8" idx="3"/>
            <a:endCxn id="10" idx="7"/>
          </p:cNvCxnSpPr>
          <p:nvPr/>
        </p:nvCxnSpPr>
        <p:spPr>
          <a:xfrm flipH="1">
            <a:off x="4084117" y="4538947"/>
            <a:ext cx="1245336" cy="9484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6" idx="4"/>
            <a:endCxn id="8" idx="1"/>
          </p:cNvCxnSpPr>
          <p:nvPr/>
        </p:nvCxnSpPr>
        <p:spPr>
          <a:xfrm>
            <a:off x="4864474" y="2555612"/>
            <a:ext cx="464979" cy="177966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720458" y="226758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118186" y="25649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287272" y="42930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38266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720458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73618" y="42210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9" name="Прямая со стрелкой 18"/>
          <p:cNvCxnSpPr>
            <a:stCxn id="6" idx="4"/>
            <a:endCxn id="29" idx="3"/>
          </p:cNvCxnSpPr>
          <p:nvPr/>
        </p:nvCxnSpPr>
        <p:spPr>
          <a:xfrm flipH="1">
            <a:off x="3851920" y="2555612"/>
            <a:ext cx="1012554" cy="178742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4387726" y="133147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" name="Прямая со стрелкой 37"/>
          <p:cNvCxnSpPr>
            <a:stCxn id="36" idx="2"/>
            <a:endCxn id="6" idx="1"/>
          </p:cNvCxnSpPr>
          <p:nvPr/>
        </p:nvCxnSpPr>
        <p:spPr>
          <a:xfrm>
            <a:off x="4540973" y="1638092"/>
            <a:ext cx="221666" cy="671669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559080" y="423038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545426" y="41583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364037" y="2810755"/>
            <a:ext cx="237224" cy="146180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113378" y="2492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33458" y="53825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387726" y="12687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39884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913578" y="314096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57394" y="3356992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cxnSp>
        <p:nvCxnSpPr>
          <p:cNvPr id="53" name="Прямая со стрелкой 52"/>
          <p:cNvCxnSpPr>
            <a:stCxn id="36" idx="2"/>
            <a:endCxn id="7" idx="7"/>
          </p:cNvCxnSpPr>
          <p:nvPr/>
        </p:nvCxnSpPr>
        <p:spPr>
          <a:xfrm flipH="1">
            <a:off x="3364037" y="1638092"/>
            <a:ext cx="1176936" cy="968993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25" idx="4"/>
            <a:endCxn id="10" idx="1"/>
          </p:cNvCxnSpPr>
          <p:nvPr/>
        </p:nvCxnSpPr>
        <p:spPr>
          <a:xfrm>
            <a:off x="3703096" y="4518412"/>
            <a:ext cx="177351" cy="968993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8" idx="1"/>
            <a:endCxn id="7" idx="5"/>
          </p:cNvCxnSpPr>
          <p:nvPr/>
        </p:nvCxnSpPr>
        <p:spPr>
          <a:xfrm flipH="1" flipV="1">
            <a:off x="3364037" y="2810755"/>
            <a:ext cx="1965416" cy="152452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86"/>
          <p:cNvCxnSpPr>
            <a:stCxn id="22" idx="5"/>
            <a:endCxn id="8" idx="7"/>
          </p:cNvCxnSpPr>
          <p:nvPr/>
        </p:nvCxnSpPr>
        <p:spPr>
          <a:xfrm rot="16200000" flipH="1">
            <a:off x="3704375" y="2506529"/>
            <a:ext cx="2757950" cy="899546"/>
          </a:xfrm>
          <a:prstGeom prst="curvedConnector3">
            <a:avLst>
              <a:gd name="adj1" fmla="val -1609"/>
            </a:avLst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hape 86"/>
          <p:cNvCxnSpPr>
            <a:stCxn id="7" idx="3"/>
            <a:endCxn id="10" idx="2"/>
          </p:cNvCxnSpPr>
          <p:nvPr/>
        </p:nvCxnSpPr>
        <p:spPr>
          <a:xfrm rot="16200000" flipH="1">
            <a:off x="2110074" y="3861047"/>
            <a:ext cx="2778485" cy="677899"/>
          </a:xfrm>
          <a:prstGeom prst="curvedConnector2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61450" y="19168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5273618" y="25649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131840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3761450" y="30689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4409522" y="29249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62554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363589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graphicFrame>
        <p:nvGraphicFramePr>
          <p:cNvPr id="41" name="Таблица 40"/>
          <p:cNvGraphicFramePr>
            <a:graphicFrameLocks noGrp="1"/>
          </p:cNvGraphicFramePr>
          <p:nvPr/>
        </p:nvGraphicFramePr>
        <p:xfrm>
          <a:off x="6444208" y="2636912"/>
          <a:ext cx="1896745" cy="1261872"/>
        </p:xfrm>
        <a:graphic>
          <a:graphicData uri="http://schemas.openxmlformats.org/drawingml/2006/table">
            <a:tbl>
              <a:tblPr/>
              <a:tblGrid>
                <a:gridCol w="290830"/>
                <a:gridCol w="290830"/>
                <a:gridCol w="290830"/>
                <a:gridCol w="290830"/>
                <a:gridCol w="367665"/>
                <a:gridCol w="365760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11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smtClean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6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3131840" y="2276872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1</a:t>
            </a:r>
            <a:endParaRPr lang="ru-RU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4860032" y="1988840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2</a:t>
            </a:r>
            <a:endParaRPr lang="ru-RU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5292080" y="4005064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4</a:t>
            </a:r>
            <a:endParaRPr lang="ru-RU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3851920" y="515719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6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427984" y="980728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3563888" y="3933056"/>
            <a:ext cx="216024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8" idx="3"/>
            <a:endCxn id="10" idx="7"/>
          </p:cNvCxnSpPr>
          <p:nvPr/>
        </p:nvCxnSpPr>
        <p:spPr>
          <a:xfrm flipH="1">
            <a:off x="4084117" y="4538947"/>
            <a:ext cx="1245336" cy="948458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6" idx="4"/>
            <a:endCxn id="8" idx="1"/>
          </p:cNvCxnSpPr>
          <p:nvPr/>
        </p:nvCxnSpPr>
        <p:spPr>
          <a:xfrm>
            <a:off x="4864474" y="2555612"/>
            <a:ext cx="464979" cy="177966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720458" y="226758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118186" y="25649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287272" y="42930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38266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720458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73618" y="42210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9" name="Прямая со стрелкой 18"/>
          <p:cNvCxnSpPr>
            <a:stCxn id="6" idx="4"/>
            <a:endCxn id="29" idx="3"/>
          </p:cNvCxnSpPr>
          <p:nvPr/>
        </p:nvCxnSpPr>
        <p:spPr>
          <a:xfrm flipH="1">
            <a:off x="3851920" y="2555612"/>
            <a:ext cx="1012554" cy="178742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4387726" y="133147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" name="Прямая со стрелкой 37"/>
          <p:cNvCxnSpPr>
            <a:stCxn id="36" idx="2"/>
            <a:endCxn id="6" idx="1"/>
          </p:cNvCxnSpPr>
          <p:nvPr/>
        </p:nvCxnSpPr>
        <p:spPr>
          <a:xfrm>
            <a:off x="4540973" y="1638092"/>
            <a:ext cx="221666" cy="671669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559080" y="423038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545426" y="41583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364037" y="2810755"/>
            <a:ext cx="237224" cy="146180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113378" y="2492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33458" y="53825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387726" y="12687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39884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913578" y="314096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57394" y="3356992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cxnSp>
        <p:nvCxnSpPr>
          <p:cNvPr id="53" name="Прямая со стрелкой 52"/>
          <p:cNvCxnSpPr>
            <a:stCxn id="36" idx="2"/>
            <a:endCxn id="7" idx="7"/>
          </p:cNvCxnSpPr>
          <p:nvPr/>
        </p:nvCxnSpPr>
        <p:spPr>
          <a:xfrm flipH="1">
            <a:off x="3364037" y="1638092"/>
            <a:ext cx="1176936" cy="968993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25" idx="4"/>
            <a:endCxn id="10" idx="1"/>
          </p:cNvCxnSpPr>
          <p:nvPr/>
        </p:nvCxnSpPr>
        <p:spPr>
          <a:xfrm>
            <a:off x="3703096" y="4518412"/>
            <a:ext cx="177351" cy="968993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8" idx="1"/>
            <a:endCxn id="7" idx="5"/>
          </p:cNvCxnSpPr>
          <p:nvPr/>
        </p:nvCxnSpPr>
        <p:spPr>
          <a:xfrm flipH="1" flipV="1">
            <a:off x="3364037" y="2810755"/>
            <a:ext cx="1965416" cy="152452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86"/>
          <p:cNvCxnSpPr>
            <a:stCxn id="22" idx="5"/>
            <a:endCxn id="8" idx="7"/>
          </p:cNvCxnSpPr>
          <p:nvPr/>
        </p:nvCxnSpPr>
        <p:spPr>
          <a:xfrm rot="16200000" flipH="1">
            <a:off x="3704375" y="2506529"/>
            <a:ext cx="2757950" cy="899546"/>
          </a:xfrm>
          <a:prstGeom prst="curvedConnector3">
            <a:avLst>
              <a:gd name="adj1" fmla="val -1609"/>
            </a:avLst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hape 86"/>
          <p:cNvCxnSpPr>
            <a:stCxn id="7" idx="3"/>
            <a:endCxn id="10" idx="2"/>
          </p:cNvCxnSpPr>
          <p:nvPr/>
        </p:nvCxnSpPr>
        <p:spPr>
          <a:xfrm rot="16200000" flipH="1">
            <a:off x="2110074" y="3861047"/>
            <a:ext cx="2778485" cy="677899"/>
          </a:xfrm>
          <a:prstGeom prst="curvedConnector2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61450" y="19168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5273618" y="25649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131840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3761450" y="30689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4409522" y="29249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62554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363589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graphicFrame>
        <p:nvGraphicFramePr>
          <p:cNvPr id="41" name="Таблица 40"/>
          <p:cNvGraphicFramePr>
            <a:graphicFrameLocks noGrp="1"/>
          </p:cNvGraphicFramePr>
          <p:nvPr/>
        </p:nvGraphicFramePr>
        <p:xfrm>
          <a:off x="6444208" y="2636912"/>
          <a:ext cx="1896745" cy="1261872"/>
        </p:xfrm>
        <a:graphic>
          <a:graphicData uri="http://schemas.openxmlformats.org/drawingml/2006/table">
            <a:tbl>
              <a:tblPr/>
              <a:tblGrid>
                <a:gridCol w="290830"/>
                <a:gridCol w="290830"/>
                <a:gridCol w="290830"/>
                <a:gridCol w="290830"/>
                <a:gridCol w="367665"/>
                <a:gridCol w="365760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11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smtClean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smtClean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3131840" y="2276872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1</a:t>
            </a:r>
            <a:endParaRPr lang="ru-RU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4860032" y="1988840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2</a:t>
            </a:r>
            <a:endParaRPr lang="ru-RU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5292080" y="4005064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4</a:t>
            </a:r>
            <a:endParaRPr lang="ru-RU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3851920" y="515719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6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427984" y="980728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3563888" y="3933056"/>
            <a:ext cx="216024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 </a:t>
            </a:r>
            <a:r>
              <a:rPr lang="ru-RU" dirty="0" err="1" smtClean="0"/>
              <a:t>Флойда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2708920"/>
            <a:ext cx="7772400" cy="194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ru-RU" sz="2000" dirty="0" smtClean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702296" y="1268761"/>
            <a:ext cx="5606008" cy="338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 smtClean="0"/>
              <a:t>for k </a:t>
            </a:r>
            <a:r>
              <a:rPr lang="ru-RU" sz="2000" dirty="0" smtClean="0"/>
              <a:t>= 1 </a:t>
            </a:r>
            <a:r>
              <a:rPr lang="en-US" sz="2000" dirty="0" smtClean="0"/>
              <a:t>to |V| do</a:t>
            </a:r>
          </a:p>
          <a:p>
            <a:endParaRPr lang="ru-RU" sz="2000" dirty="0" smtClean="0"/>
          </a:p>
          <a:p>
            <a:r>
              <a:rPr lang="en-US" sz="2000" dirty="0" smtClean="0"/>
              <a:t>    for </a:t>
            </a:r>
            <a:r>
              <a:rPr lang="en-US" sz="2000" dirty="0" err="1" smtClean="0"/>
              <a:t>i</a:t>
            </a:r>
            <a:r>
              <a:rPr lang="en-US" sz="2000" dirty="0" smtClean="0"/>
              <a:t> </a:t>
            </a:r>
            <a:r>
              <a:rPr lang="ru-RU" sz="2000" dirty="0" smtClean="0"/>
              <a:t>= 1 </a:t>
            </a:r>
            <a:r>
              <a:rPr lang="en-US" sz="2000" dirty="0" smtClean="0"/>
              <a:t>to |V| do</a:t>
            </a:r>
          </a:p>
          <a:p>
            <a:endParaRPr lang="ru-RU" sz="2000" dirty="0" smtClean="0"/>
          </a:p>
          <a:p>
            <a:pPr lvl="1"/>
            <a:r>
              <a:rPr lang="en-US" sz="2000" dirty="0" smtClean="0"/>
              <a:t>for j </a:t>
            </a:r>
            <a:r>
              <a:rPr lang="ru-RU" sz="2000" dirty="0" smtClean="0"/>
              <a:t>= 1 </a:t>
            </a:r>
            <a:r>
              <a:rPr lang="en-US" sz="2000" dirty="0" smtClean="0"/>
              <a:t>to |V| do</a:t>
            </a:r>
          </a:p>
          <a:p>
            <a:endParaRPr lang="ru-RU" sz="2000" dirty="0" smtClean="0"/>
          </a:p>
          <a:p>
            <a:r>
              <a:rPr lang="en-US" sz="2000" dirty="0" smtClean="0"/>
              <a:t>	d[</a:t>
            </a:r>
            <a:r>
              <a:rPr lang="en-US" sz="2000" dirty="0" err="1" smtClean="0"/>
              <a:t>i</a:t>
            </a:r>
            <a:r>
              <a:rPr lang="en-US" sz="2000" dirty="0" smtClean="0"/>
              <a:t>][j] = min(d[</a:t>
            </a:r>
            <a:r>
              <a:rPr lang="en-US" sz="2000" dirty="0" err="1" smtClean="0"/>
              <a:t>i</a:t>
            </a:r>
            <a:r>
              <a:rPr lang="en-US" sz="2000" dirty="0" smtClean="0"/>
              <a:t>][j], d[</a:t>
            </a:r>
            <a:r>
              <a:rPr lang="en-US" sz="2000" dirty="0" err="1" smtClean="0"/>
              <a:t>i</a:t>
            </a:r>
            <a:r>
              <a:rPr lang="en-US" sz="2000" dirty="0" smtClean="0"/>
              <a:t>][k] + d[k][j])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268761"/>
            <a:ext cx="7772400" cy="338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/>
              <a:t>Длина пути</a:t>
            </a:r>
            <a:r>
              <a:rPr lang="ru-RU" sz="2000" dirty="0" smtClean="0"/>
              <a:t> – это сумма весов дуг пути 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(если граф не взвешен, то это количество дуг в пути)</a:t>
            </a:r>
            <a:r>
              <a:rPr lang="ru-RU" sz="2000" dirty="0" smtClean="0"/>
              <a:t>.</a:t>
            </a: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Определение длины пути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904056" y="2708920"/>
            <a:ext cx="77724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Лемма: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После этапа с номером </a:t>
            </a:r>
            <a:r>
              <a:rPr lang="en-US" sz="2000" b="1" dirty="0" smtClean="0"/>
              <a:t>K</a:t>
            </a:r>
            <a:r>
              <a:rPr lang="en-US" sz="2000" dirty="0" smtClean="0"/>
              <a:t> </a:t>
            </a:r>
            <a:r>
              <a:rPr lang="ru-RU" sz="2000" dirty="0" smtClean="0"/>
              <a:t>алгоритма </a:t>
            </a:r>
            <a:r>
              <a:rPr lang="ru-RU" sz="2000" dirty="0" err="1" smtClean="0"/>
              <a:t>Флойда</a:t>
            </a:r>
            <a:r>
              <a:rPr lang="ru-RU" sz="2000" dirty="0" smtClean="0"/>
              <a:t> в </a:t>
            </a:r>
            <a:r>
              <a:rPr lang="en-US" sz="2000" dirty="0" smtClean="0"/>
              <a:t>d[</a:t>
            </a:r>
            <a:r>
              <a:rPr lang="en-US" sz="2000" dirty="0" err="1" smtClean="0"/>
              <a:t>i</a:t>
            </a:r>
            <a:r>
              <a:rPr lang="en-US" sz="2000" dirty="0" smtClean="0"/>
              <a:t>][j] </a:t>
            </a:r>
            <a:r>
              <a:rPr lang="ru-RU" sz="2000" dirty="0" smtClean="0"/>
              <a:t>находится число равное длине кратчайшего пути из </a:t>
            </a:r>
            <a:r>
              <a:rPr lang="en-US" sz="2000" dirty="0" err="1" smtClean="0"/>
              <a:t>i</a:t>
            </a:r>
            <a:r>
              <a:rPr lang="en-US" sz="2000" dirty="0" smtClean="0"/>
              <a:t> </a:t>
            </a:r>
            <a:r>
              <a:rPr lang="ru-RU" sz="2000" dirty="0" smtClean="0"/>
              <a:t>в </a:t>
            </a:r>
            <a:r>
              <a:rPr lang="en-US" sz="2000" dirty="0" smtClean="0"/>
              <a:t>j </a:t>
            </a:r>
            <a:r>
              <a:rPr lang="ru-RU" sz="2000" dirty="0" smtClean="0"/>
              <a:t>через вершины с номерами не большими </a:t>
            </a:r>
            <a:r>
              <a:rPr lang="en-US" sz="2000" dirty="0" smtClean="0"/>
              <a:t>K</a:t>
            </a:r>
            <a:r>
              <a:rPr lang="ru-RU" sz="2000" dirty="0" smtClean="0"/>
              <a:t>.</a:t>
            </a:r>
            <a:endParaRPr lang="ru-RU" sz="2000" b="1" dirty="0" smtClean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904056" y="1196752"/>
            <a:ext cx="77724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>
                <a:solidFill>
                  <a:schemeClr val="bg1">
                    <a:lumMod val="85000"/>
                  </a:schemeClr>
                </a:solidFill>
              </a:rPr>
              <a:t>Лемма:</a:t>
            </a:r>
            <a:endParaRPr lang="ru-RU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0">
              <a:spcBef>
                <a:spcPct val="0"/>
              </a:spcBef>
            </a:pPr>
            <a:r>
              <a:rPr lang="ru-RU" sz="2000" dirty="0" smtClean="0">
                <a:solidFill>
                  <a:schemeClr val="bg1">
                    <a:lumMod val="85000"/>
                  </a:schemeClr>
                </a:solidFill>
              </a:rPr>
              <a:t>После этапа с номером </a:t>
            </a: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</a:rPr>
              <a:t>K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85000"/>
                  </a:schemeClr>
                </a:solidFill>
              </a:rPr>
              <a:t>алгоритма </a:t>
            </a:r>
            <a:r>
              <a:rPr lang="ru-RU" sz="2000" dirty="0" err="1" smtClean="0">
                <a:solidFill>
                  <a:schemeClr val="bg1">
                    <a:lumMod val="85000"/>
                  </a:schemeClr>
                </a:solidFill>
              </a:rPr>
              <a:t>Флойда</a:t>
            </a:r>
            <a:r>
              <a:rPr lang="ru-RU" sz="2000" dirty="0" smtClean="0">
                <a:solidFill>
                  <a:schemeClr val="bg1">
                    <a:lumMod val="85000"/>
                  </a:schemeClr>
                </a:solidFill>
              </a:rPr>
              <a:t> в 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d[</a:t>
            </a:r>
            <a:r>
              <a:rPr lang="en-US" sz="2000" dirty="0" err="1" smtClean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][j] </a:t>
            </a:r>
            <a:r>
              <a:rPr lang="ru-RU" sz="2000" dirty="0" smtClean="0">
                <a:solidFill>
                  <a:schemeClr val="bg1">
                    <a:lumMod val="85000"/>
                  </a:schemeClr>
                </a:solidFill>
              </a:rPr>
              <a:t>находится число равное длине кратчайшего пути из </a:t>
            </a:r>
            <a:r>
              <a:rPr lang="en-US" sz="2000" dirty="0" err="1" smtClean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85000"/>
                  </a:schemeClr>
                </a:solidFill>
              </a:rPr>
              <a:t>в 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j </a:t>
            </a:r>
            <a:r>
              <a:rPr lang="ru-RU" sz="2000" dirty="0" smtClean="0">
                <a:solidFill>
                  <a:schemeClr val="bg1">
                    <a:lumMod val="85000"/>
                  </a:schemeClr>
                </a:solidFill>
              </a:rPr>
              <a:t>через вершины с номерами не большими 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K</a:t>
            </a:r>
            <a:r>
              <a:rPr lang="ru-RU" sz="2000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  <a:endParaRPr lang="ru-RU" sz="20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Доказательство алгоритма </a:t>
            </a:r>
            <a:r>
              <a:rPr lang="ru-RU" sz="2800" dirty="0" err="1" smtClean="0"/>
              <a:t>Флойда</a:t>
            </a:r>
            <a:r>
              <a:rPr lang="ru-RU" sz="2800" dirty="0" smtClean="0"/>
              <a:t> (коротко)</a:t>
            </a:r>
            <a:endParaRPr lang="ru-RU" sz="2800" b="1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99592" y="2708920"/>
            <a:ext cx="7772400" cy="3816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Доказательство (индукция по </a:t>
            </a:r>
            <a:r>
              <a:rPr lang="en-US" sz="2000" b="1" dirty="0" smtClean="0"/>
              <a:t>K</a:t>
            </a:r>
            <a:r>
              <a:rPr lang="ru-RU" sz="2000" b="1" dirty="0" smtClean="0"/>
              <a:t>):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Проводя индукцию по </a:t>
            </a:r>
            <a:r>
              <a:rPr lang="en-US" sz="2000" b="1" dirty="0" smtClean="0"/>
              <a:t>K</a:t>
            </a:r>
            <a:r>
              <a:rPr lang="ru-RU" sz="2000" dirty="0" smtClean="0"/>
              <a:t>, доказывается от противного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т.е. после этапа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K+1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d[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][j]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хранит длину не минимального пути из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в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j,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идущего через вершины с номерами меньшими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либо равными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K+1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r>
              <a:rPr lang="ru-RU" sz="2000" dirty="0" smtClean="0"/>
              <a:t>.</a:t>
            </a:r>
          </a:p>
          <a:p>
            <a:pPr lvl="0">
              <a:spcBef>
                <a:spcPct val="0"/>
              </a:spcBef>
            </a:pPr>
            <a:r>
              <a:rPr lang="ru-RU" sz="2000" dirty="0" smtClean="0"/>
              <a:t>Есть два возможных варианта «настоящего» минимального пути: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Не проходит через </a:t>
            </a:r>
            <a:r>
              <a:rPr lang="en-US" sz="2000" dirty="0" smtClean="0"/>
              <a:t>K+1</a:t>
            </a:r>
            <a:r>
              <a:rPr lang="ru-RU" sz="2000" dirty="0" smtClean="0"/>
              <a:t>.</a:t>
            </a:r>
          </a:p>
          <a:p>
            <a:pPr lvl="1">
              <a:spcBef>
                <a:spcPct val="0"/>
              </a:spcBef>
            </a:pPr>
            <a:r>
              <a:rPr lang="ru-RU" sz="2000" dirty="0" smtClean="0"/>
              <a:t>Значит из предположения индукции </a:t>
            </a:r>
            <a:r>
              <a:rPr lang="en-US" sz="2000" dirty="0" smtClean="0"/>
              <a:t>d[</a:t>
            </a:r>
            <a:r>
              <a:rPr lang="en-US" sz="2000" dirty="0" err="1" smtClean="0"/>
              <a:t>i</a:t>
            </a:r>
            <a:r>
              <a:rPr lang="en-US" sz="2000" dirty="0" smtClean="0"/>
              <a:t>][j] </a:t>
            </a:r>
            <a:r>
              <a:rPr lang="ru-RU" sz="2000" dirty="0" smtClean="0"/>
              <a:t>минимально.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Проходит через </a:t>
            </a:r>
            <a:r>
              <a:rPr lang="en-US" sz="2000" dirty="0" smtClean="0"/>
              <a:t>K+1</a:t>
            </a:r>
            <a:endParaRPr lang="ru-RU" sz="2000" dirty="0" smtClean="0"/>
          </a:p>
          <a:p>
            <a:pPr lvl="1">
              <a:spcBef>
                <a:spcPct val="0"/>
              </a:spcBef>
            </a:pPr>
            <a:r>
              <a:rPr lang="ru-RU" sz="2000" dirty="0" smtClean="0"/>
              <a:t>Этот путь содержит </a:t>
            </a:r>
            <a:r>
              <a:rPr lang="en-US" sz="2000" dirty="0" smtClean="0"/>
              <a:t>K+1 </a:t>
            </a:r>
            <a:r>
              <a:rPr lang="ru-RU" sz="2000" dirty="0" smtClean="0"/>
              <a:t>только один раз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(иначе цикл)</a:t>
            </a:r>
            <a:r>
              <a:rPr lang="ru-RU" sz="2000" dirty="0" smtClean="0"/>
              <a:t>. Значит из предположения индукции </a:t>
            </a:r>
            <a:r>
              <a:rPr lang="en-US" sz="2000" dirty="0" smtClean="0"/>
              <a:t>d[</a:t>
            </a:r>
            <a:r>
              <a:rPr lang="en-US" sz="2000" dirty="0" err="1" smtClean="0"/>
              <a:t>i</a:t>
            </a:r>
            <a:r>
              <a:rPr lang="en-US" sz="2000" dirty="0" smtClean="0"/>
              <a:t>][K+1] </a:t>
            </a:r>
            <a:r>
              <a:rPr lang="ru-RU" sz="2000" dirty="0" smtClean="0"/>
              <a:t>и</a:t>
            </a:r>
            <a:r>
              <a:rPr lang="en-US" sz="2000" dirty="0" smtClean="0"/>
              <a:t> d[K+1][j] </a:t>
            </a:r>
            <a:r>
              <a:rPr lang="ru-RU" sz="2000" dirty="0" smtClean="0"/>
              <a:t>минимальны после этапа </a:t>
            </a:r>
            <a:r>
              <a:rPr lang="en-US" sz="2000" dirty="0" smtClean="0"/>
              <a:t>K.</a:t>
            </a:r>
            <a:r>
              <a:rPr lang="ru-RU" sz="2000" dirty="0" smtClean="0"/>
              <a:t> Значит на этапе </a:t>
            </a:r>
            <a:r>
              <a:rPr lang="en-US" sz="2000" dirty="0" smtClean="0"/>
              <a:t>K</a:t>
            </a:r>
            <a:r>
              <a:rPr lang="ru-RU" sz="2000" dirty="0" smtClean="0"/>
              <a:t>+1</a:t>
            </a:r>
            <a:r>
              <a:rPr lang="en-US" sz="2000" dirty="0" smtClean="0"/>
              <a:t> </a:t>
            </a:r>
            <a:r>
              <a:rPr lang="ru-RU" sz="2000" dirty="0" smtClean="0"/>
              <a:t>их сумма была помещена в </a:t>
            </a:r>
            <a:r>
              <a:rPr lang="en-US" sz="2000" dirty="0" smtClean="0"/>
              <a:t>d[</a:t>
            </a:r>
            <a:r>
              <a:rPr lang="en-US" sz="2000" dirty="0" err="1" smtClean="0"/>
              <a:t>i</a:t>
            </a:r>
            <a:r>
              <a:rPr lang="en-US" sz="2000" dirty="0" smtClean="0"/>
              <a:t>][j]</a:t>
            </a:r>
            <a:r>
              <a:rPr lang="ru-RU" sz="2000" dirty="0" smtClean="0"/>
              <a:t>.</a:t>
            </a:r>
            <a:endParaRPr lang="ru-RU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904056" y="1196752"/>
            <a:ext cx="77724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>
                <a:solidFill>
                  <a:schemeClr val="bg1">
                    <a:lumMod val="75000"/>
                  </a:schemeClr>
                </a:solidFill>
              </a:rPr>
              <a:t>Лемма:</a:t>
            </a:r>
            <a:endParaRPr lang="ru-RU" sz="20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0">
              <a:spcBef>
                <a:spcPct val="0"/>
              </a:spcBef>
            </a:pP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После этапа с номером </a:t>
            </a:r>
            <a:r>
              <a:rPr lang="en-US" sz="2000" b="1" dirty="0" smtClean="0">
                <a:solidFill>
                  <a:schemeClr val="bg1">
                    <a:lumMod val="75000"/>
                  </a:schemeClr>
                </a:solidFill>
              </a:rPr>
              <a:t>K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алгоритма </a:t>
            </a:r>
            <a:r>
              <a:rPr lang="ru-RU" sz="2000" dirty="0" err="1" smtClean="0">
                <a:solidFill>
                  <a:schemeClr val="bg1">
                    <a:lumMod val="75000"/>
                  </a:schemeClr>
                </a:solidFill>
              </a:rPr>
              <a:t>Флойда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 в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d[</a:t>
            </a: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][j] 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находится число равное длине кратчайшего пути из </a:t>
            </a: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в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j 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через вершины с номерами не большими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K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ru-RU" sz="2000" b="1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Доказательство алгоритма </a:t>
            </a:r>
            <a:r>
              <a:rPr lang="ru-RU" sz="2800" dirty="0" err="1" smtClean="0"/>
              <a:t>Флойда</a:t>
            </a:r>
            <a:r>
              <a:rPr lang="ru-RU" sz="2800" dirty="0" smtClean="0"/>
              <a:t> (подробно)</a:t>
            </a:r>
            <a:endParaRPr lang="ru-RU" sz="2800" b="1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99592" y="2708920"/>
            <a:ext cx="7772400" cy="3816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Доказательство (индукция по </a:t>
            </a:r>
            <a:r>
              <a:rPr lang="en-US" sz="2000" b="1" dirty="0" smtClean="0"/>
              <a:t>K</a:t>
            </a:r>
            <a:r>
              <a:rPr lang="ru-RU" sz="2000" b="1" dirty="0" smtClean="0"/>
              <a:t>):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Проводя индукцию по </a:t>
            </a:r>
            <a:r>
              <a:rPr lang="en-US" sz="2000" b="1" dirty="0" smtClean="0"/>
              <a:t>K</a:t>
            </a:r>
            <a:r>
              <a:rPr lang="ru-RU" sz="2000" dirty="0" smtClean="0"/>
              <a:t>, доказывается от противного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т.е. после этапа </a:t>
            </a:r>
            <a:r>
              <a:rPr lang="en-US" sz="2000" b="1" dirty="0" smtClean="0">
                <a:solidFill>
                  <a:schemeClr val="bg1">
                    <a:lumMod val="75000"/>
                  </a:schemeClr>
                </a:solidFill>
              </a:rPr>
              <a:t>K+1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d[</a:t>
            </a: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][j]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 хранит длину не минимального пути из </a:t>
            </a: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в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j, 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идущего через вершины с номерами меньшими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либо равными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K+1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r>
              <a:rPr lang="ru-RU" sz="20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95" name="Овал 94"/>
          <p:cNvSpPr/>
          <p:nvPr/>
        </p:nvSpPr>
        <p:spPr>
          <a:xfrm>
            <a:off x="3347864" y="32756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4788024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1" name="Прямая со стрелкой 100"/>
          <p:cNvCxnSpPr>
            <a:stCxn id="95" idx="2"/>
            <a:endCxn id="15" idx="6"/>
          </p:cNvCxnSpPr>
          <p:nvPr/>
        </p:nvCxnSpPr>
        <p:spPr>
          <a:xfrm flipH="1">
            <a:off x="1192432" y="3419708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18" idx="1"/>
            <a:endCxn id="99" idx="6"/>
          </p:cNvCxnSpPr>
          <p:nvPr/>
        </p:nvCxnSpPr>
        <p:spPr>
          <a:xfrm flipH="1">
            <a:off x="5076056" y="3334926"/>
            <a:ext cx="2713160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Заголовок 1"/>
          <p:cNvSpPr txBox="1">
            <a:spLocks/>
          </p:cNvSpPr>
          <p:nvPr/>
        </p:nvSpPr>
        <p:spPr>
          <a:xfrm>
            <a:off x="3851920" y="3212976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117" name="TextBox 116"/>
          <p:cNvSpPr txBox="1"/>
          <p:nvPr/>
        </p:nvSpPr>
        <p:spPr>
          <a:xfrm>
            <a:off x="3131840" y="155679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118" name="Прямая со стрелкой 117"/>
          <p:cNvCxnSpPr/>
          <p:nvPr/>
        </p:nvCxnSpPr>
        <p:spPr>
          <a:xfrm flipH="1" flipV="1">
            <a:off x="4572000" y="1988840"/>
            <a:ext cx="288032" cy="115212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/>
          <p:cNvCxnSpPr/>
          <p:nvPr/>
        </p:nvCxnSpPr>
        <p:spPr>
          <a:xfrm flipV="1">
            <a:off x="3635896" y="1988840"/>
            <a:ext cx="360040" cy="115212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/>
          <p:cNvCxnSpPr/>
          <p:nvPr/>
        </p:nvCxnSpPr>
        <p:spPr>
          <a:xfrm flipV="1">
            <a:off x="4211960" y="1988840"/>
            <a:ext cx="72008" cy="100811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691680" y="4725144"/>
            <a:ext cx="5112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Самый короткий путь из </a:t>
            </a:r>
            <a:r>
              <a:rPr lang="en-US" b="1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b="1" dirty="0" smtClean="0"/>
              <a:t>j</a:t>
            </a:r>
            <a:r>
              <a:rPr lang="en-US" dirty="0" smtClean="0"/>
              <a:t> </a:t>
            </a:r>
            <a:r>
              <a:rPr lang="ru-RU" dirty="0" smtClean="0"/>
              <a:t>через вершины с номерами не превышающими </a:t>
            </a:r>
            <a:r>
              <a:rPr lang="en-US" b="1" dirty="0" smtClean="0"/>
              <a:t>K+1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найденный алгоритмом </a:t>
            </a:r>
            <a:r>
              <a:rPr lang="ru-RU" dirty="0" err="1" smtClean="0"/>
              <a:t>Флойда</a:t>
            </a:r>
            <a:endParaRPr lang="ru-RU" dirty="0" smtClean="0"/>
          </a:p>
          <a:p>
            <a:pPr algn="ctr"/>
            <a:r>
              <a:rPr lang="en-US" b="1" dirty="0" smtClean="0">
                <a:solidFill>
                  <a:srgbClr val="92D050"/>
                </a:solidFill>
              </a:rPr>
              <a:t>d[</a:t>
            </a:r>
            <a:r>
              <a:rPr lang="en-US" b="1" dirty="0" err="1" smtClean="0">
                <a:solidFill>
                  <a:srgbClr val="92D050"/>
                </a:solidFill>
              </a:rPr>
              <a:t>i</a:t>
            </a:r>
            <a:r>
              <a:rPr lang="en-US" b="1" dirty="0" smtClean="0">
                <a:solidFill>
                  <a:srgbClr val="92D050"/>
                </a:solidFill>
              </a:rPr>
              <a:t>][j] – </a:t>
            </a:r>
            <a:r>
              <a:rPr lang="ru-RU" b="1" dirty="0" smtClean="0">
                <a:solidFill>
                  <a:srgbClr val="92D050"/>
                </a:solidFill>
              </a:rPr>
              <a:t>длина этого пути</a:t>
            </a:r>
            <a:endParaRPr lang="ru-RU" b="1" dirty="0">
              <a:solidFill>
                <a:srgbClr val="92D050"/>
              </a:solidFill>
            </a:endParaRPr>
          </a:p>
        </p:txBody>
      </p:sp>
      <p:cxnSp>
        <p:nvCxnSpPr>
          <p:cNvPr id="127" name="Прямая со стрелкой 126"/>
          <p:cNvCxnSpPr/>
          <p:nvPr/>
        </p:nvCxnSpPr>
        <p:spPr>
          <a:xfrm>
            <a:off x="2339752" y="3573016"/>
            <a:ext cx="1440160" cy="108012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 стрелкой 129"/>
          <p:cNvCxnSpPr/>
          <p:nvPr/>
        </p:nvCxnSpPr>
        <p:spPr>
          <a:xfrm flipH="1">
            <a:off x="4860032" y="3573016"/>
            <a:ext cx="1080120" cy="100811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Прямая со стрелкой 133"/>
          <p:cNvCxnSpPr/>
          <p:nvPr/>
        </p:nvCxnSpPr>
        <p:spPr>
          <a:xfrm>
            <a:off x="4211960" y="3717032"/>
            <a:ext cx="144016" cy="86409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95" name="Овал 94"/>
          <p:cNvSpPr/>
          <p:nvPr/>
        </p:nvSpPr>
        <p:spPr>
          <a:xfrm>
            <a:off x="3347864" y="32756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4788024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1" name="Прямая со стрелкой 100"/>
          <p:cNvCxnSpPr>
            <a:stCxn id="95" idx="2"/>
            <a:endCxn id="15" idx="6"/>
          </p:cNvCxnSpPr>
          <p:nvPr/>
        </p:nvCxnSpPr>
        <p:spPr>
          <a:xfrm flipH="1">
            <a:off x="1192432" y="3419708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18" idx="1"/>
            <a:endCxn id="99" idx="6"/>
          </p:cNvCxnSpPr>
          <p:nvPr/>
        </p:nvCxnSpPr>
        <p:spPr>
          <a:xfrm flipH="1">
            <a:off x="5076056" y="3334926"/>
            <a:ext cx="2713160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Заголовок 1"/>
          <p:cNvSpPr txBox="1">
            <a:spLocks/>
          </p:cNvSpPr>
          <p:nvPr/>
        </p:nvSpPr>
        <p:spPr>
          <a:xfrm>
            <a:off x="3851920" y="3212976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cxnSp>
        <p:nvCxnSpPr>
          <p:cNvPr id="118" name="Прямая со стрелкой 117"/>
          <p:cNvCxnSpPr/>
          <p:nvPr/>
        </p:nvCxnSpPr>
        <p:spPr>
          <a:xfrm flipH="1" flipV="1">
            <a:off x="4788024" y="2708920"/>
            <a:ext cx="72008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/>
          <p:cNvCxnSpPr/>
          <p:nvPr/>
        </p:nvCxnSpPr>
        <p:spPr>
          <a:xfrm flipV="1">
            <a:off x="3635896" y="2708920"/>
            <a:ext cx="144016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/>
          <p:cNvCxnSpPr/>
          <p:nvPr/>
        </p:nvCxnSpPr>
        <p:spPr>
          <a:xfrm flipV="1">
            <a:off x="4211960" y="2636912"/>
            <a:ext cx="0" cy="36004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691680" y="1772816"/>
            <a:ext cx="5112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Самый короткий путь из </a:t>
            </a:r>
            <a:r>
              <a:rPr lang="en-US" b="1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b="1" dirty="0" smtClean="0"/>
              <a:t>j</a:t>
            </a:r>
            <a:r>
              <a:rPr lang="en-US" dirty="0" smtClean="0"/>
              <a:t> </a:t>
            </a:r>
            <a:r>
              <a:rPr lang="ru-RU" dirty="0" smtClean="0"/>
              <a:t>через вершины с номерами не превышающими </a:t>
            </a:r>
            <a:r>
              <a:rPr lang="en-US" b="1" dirty="0" smtClean="0"/>
              <a:t>K+1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найденный алгоритмом </a:t>
            </a:r>
            <a:r>
              <a:rPr lang="ru-RU" dirty="0" err="1" smtClean="0"/>
              <a:t>Флойда</a:t>
            </a:r>
            <a:r>
              <a:rPr lang="ru-RU" dirty="0" smtClean="0"/>
              <a:t> (его длина </a:t>
            </a:r>
            <a:r>
              <a:rPr lang="en-US" b="1" dirty="0" smtClean="0">
                <a:solidFill>
                  <a:srgbClr val="92D050"/>
                </a:solidFill>
              </a:rPr>
              <a:t>d[</a:t>
            </a:r>
            <a:r>
              <a:rPr lang="en-US" b="1" dirty="0" err="1" smtClean="0">
                <a:solidFill>
                  <a:srgbClr val="92D050"/>
                </a:solidFill>
              </a:rPr>
              <a:t>i</a:t>
            </a:r>
            <a:r>
              <a:rPr lang="en-US" b="1" dirty="0" smtClean="0">
                <a:solidFill>
                  <a:srgbClr val="92D050"/>
                </a:solidFill>
              </a:rPr>
              <a:t>][j]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1691680" y="4077072"/>
            <a:ext cx="5112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алгоритмом </a:t>
            </a:r>
            <a:r>
              <a:rPr lang="ru-RU" dirty="0" err="1" smtClean="0"/>
              <a:t>Флойда</a:t>
            </a:r>
            <a:r>
              <a:rPr lang="ru-RU" dirty="0" smtClean="0"/>
              <a:t> найден </a:t>
            </a:r>
            <a:r>
              <a:rPr lang="ru-RU" dirty="0" smtClean="0">
                <a:solidFill>
                  <a:srgbClr val="FF0000"/>
                </a:solidFill>
              </a:rPr>
              <a:t>НЕ</a:t>
            </a:r>
          </a:p>
          <a:p>
            <a:pPr algn="ctr"/>
            <a:r>
              <a:rPr lang="ru-RU" dirty="0" smtClean="0">
                <a:solidFill>
                  <a:srgbClr val="FF0000"/>
                </a:solidFill>
              </a:rPr>
              <a:t>самый короткий </a:t>
            </a:r>
            <a:r>
              <a:rPr lang="ru-RU" dirty="0" smtClean="0"/>
              <a:t>путь из </a:t>
            </a:r>
            <a:r>
              <a:rPr lang="en-US" b="1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b="1" dirty="0" smtClean="0"/>
              <a:t>j</a:t>
            </a:r>
            <a:r>
              <a:rPr lang="en-US" dirty="0" smtClean="0"/>
              <a:t> </a:t>
            </a:r>
            <a:r>
              <a:rPr lang="ru-RU" dirty="0" smtClean="0"/>
              <a:t>через вершины с номерами не превышающими </a:t>
            </a:r>
            <a:r>
              <a:rPr lang="en-US" b="1" dirty="0" smtClean="0"/>
              <a:t>K+1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1691680" y="3789040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Доказательство (от противного):</a:t>
            </a:r>
            <a:endParaRPr lang="ru-RU" b="1" dirty="0"/>
          </a:p>
        </p:txBody>
      </p:sp>
      <p:sp>
        <p:nvSpPr>
          <p:cNvPr id="30" name="Стрелка вниз 29"/>
          <p:cNvSpPr/>
          <p:nvPr/>
        </p:nvSpPr>
        <p:spPr>
          <a:xfrm>
            <a:off x="4067944" y="5301208"/>
            <a:ext cx="261743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95" name="Овал 94"/>
          <p:cNvSpPr/>
          <p:nvPr/>
        </p:nvSpPr>
        <p:spPr>
          <a:xfrm>
            <a:off x="3347864" y="32756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4788024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1" name="Прямая со стрелкой 100"/>
          <p:cNvCxnSpPr>
            <a:stCxn id="95" idx="2"/>
            <a:endCxn id="15" idx="6"/>
          </p:cNvCxnSpPr>
          <p:nvPr/>
        </p:nvCxnSpPr>
        <p:spPr>
          <a:xfrm flipH="1">
            <a:off x="1192432" y="3419708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18" idx="1"/>
            <a:endCxn id="99" idx="6"/>
          </p:cNvCxnSpPr>
          <p:nvPr/>
        </p:nvCxnSpPr>
        <p:spPr>
          <a:xfrm flipH="1">
            <a:off x="5076056" y="3334926"/>
            <a:ext cx="2713160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Заголовок 1"/>
          <p:cNvSpPr txBox="1">
            <a:spLocks/>
          </p:cNvSpPr>
          <p:nvPr/>
        </p:nvSpPr>
        <p:spPr>
          <a:xfrm>
            <a:off x="3851920" y="3212976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cxnSp>
        <p:nvCxnSpPr>
          <p:cNvPr id="118" name="Прямая со стрелкой 117"/>
          <p:cNvCxnSpPr/>
          <p:nvPr/>
        </p:nvCxnSpPr>
        <p:spPr>
          <a:xfrm flipH="1" flipV="1">
            <a:off x="4788024" y="2708920"/>
            <a:ext cx="72008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/>
          <p:cNvCxnSpPr/>
          <p:nvPr/>
        </p:nvCxnSpPr>
        <p:spPr>
          <a:xfrm flipV="1">
            <a:off x="3635896" y="2708920"/>
            <a:ext cx="144016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/>
          <p:cNvCxnSpPr/>
          <p:nvPr/>
        </p:nvCxnSpPr>
        <p:spPr>
          <a:xfrm flipV="1">
            <a:off x="4211960" y="2636912"/>
            <a:ext cx="0" cy="36004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691680" y="1772816"/>
            <a:ext cx="5112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Самый короткий путь из </a:t>
            </a:r>
            <a:r>
              <a:rPr lang="en-US" b="1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b="1" dirty="0" smtClean="0"/>
              <a:t>j</a:t>
            </a:r>
            <a:r>
              <a:rPr lang="en-US" dirty="0" smtClean="0"/>
              <a:t> </a:t>
            </a:r>
            <a:r>
              <a:rPr lang="ru-RU" dirty="0" smtClean="0"/>
              <a:t>через вершины с номерами не превышающими </a:t>
            </a:r>
            <a:r>
              <a:rPr lang="en-US" b="1" dirty="0" smtClean="0"/>
              <a:t>K+1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найденный алгоритмом </a:t>
            </a:r>
            <a:r>
              <a:rPr lang="ru-RU" dirty="0" err="1" smtClean="0"/>
              <a:t>Флойда</a:t>
            </a:r>
            <a:r>
              <a:rPr lang="ru-RU" dirty="0" smtClean="0"/>
              <a:t> (его длина </a:t>
            </a:r>
            <a:r>
              <a:rPr lang="en-US" b="1" dirty="0" smtClean="0">
                <a:solidFill>
                  <a:srgbClr val="92D050"/>
                </a:solidFill>
              </a:rPr>
              <a:t>d[</a:t>
            </a:r>
            <a:r>
              <a:rPr lang="en-US" b="1" dirty="0" err="1" smtClean="0">
                <a:solidFill>
                  <a:srgbClr val="92D050"/>
                </a:solidFill>
              </a:rPr>
              <a:t>i</a:t>
            </a:r>
            <a:r>
              <a:rPr lang="en-US" b="1" dirty="0" smtClean="0">
                <a:solidFill>
                  <a:srgbClr val="92D050"/>
                </a:solidFill>
              </a:rPr>
              <a:t>][j]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1691680" y="4077072"/>
            <a:ext cx="5112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алгоритмом </a:t>
            </a:r>
            <a:r>
              <a:rPr lang="ru-RU" dirty="0" err="1" smtClean="0"/>
              <a:t>Флойда</a:t>
            </a:r>
            <a:r>
              <a:rPr lang="ru-RU" dirty="0" smtClean="0"/>
              <a:t> найден </a:t>
            </a:r>
            <a:r>
              <a:rPr lang="ru-RU" dirty="0" smtClean="0">
                <a:solidFill>
                  <a:srgbClr val="FF0000"/>
                </a:solidFill>
              </a:rPr>
              <a:t>НЕ</a:t>
            </a:r>
          </a:p>
          <a:p>
            <a:pPr algn="ctr"/>
            <a:r>
              <a:rPr lang="ru-RU" dirty="0" smtClean="0">
                <a:solidFill>
                  <a:srgbClr val="FF0000"/>
                </a:solidFill>
              </a:rPr>
              <a:t>самый короткий </a:t>
            </a:r>
            <a:r>
              <a:rPr lang="ru-RU" dirty="0" smtClean="0"/>
              <a:t>путь из </a:t>
            </a:r>
            <a:r>
              <a:rPr lang="en-US" b="1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b="1" dirty="0" smtClean="0"/>
              <a:t>j</a:t>
            </a:r>
            <a:r>
              <a:rPr lang="en-US" dirty="0" smtClean="0"/>
              <a:t> </a:t>
            </a:r>
            <a:r>
              <a:rPr lang="ru-RU" dirty="0" smtClean="0"/>
              <a:t>через вершины с номерами не превышающими </a:t>
            </a:r>
            <a:r>
              <a:rPr lang="en-US" b="1" dirty="0" smtClean="0"/>
              <a:t>K+1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1691680" y="3789040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Доказательство (от противного):</a:t>
            </a:r>
            <a:endParaRPr lang="ru-RU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547664" y="5807005"/>
            <a:ext cx="5472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Существует </a:t>
            </a:r>
            <a:r>
              <a:rPr lang="ru-RU" b="1" dirty="0" smtClean="0">
                <a:solidFill>
                  <a:srgbClr val="00B0F0"/>
                </a:solidFill>
              </a:rPr>
              <a:t>другой</a:t>
            </a:r>
            <a:r>
              <a:rPr lang="ru-RU" dirty="0" smtClean="0"/>
              <a:t> самый короткий путь из </a:t>
            </a:r>
            <a:r>
              <a:rPr lang="en-US" b="1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b="1" dirty="0" smtClean="0"/>
              <a:t>j</a:t>
            </a:r>
            <a:r>
              <a:rPr lang="en-US" dirty="0" smtClean="0"/>
              <a:t> </a:t>
            </a:r>
            <a:r>
              <a:rPr lang="ru-RU" dirty="0" smtClean="0"/>
              <a:t>через вершины с номерами не превышающими </a:t>
            </a:r>
            <a:r>
              <a:rPr lang="en-US" b="1" dirty="0" smtClean="0"/>
              <a:t>K+1</a:t>
            </a:r>
            <a:endParaRPr lang="ru-RU" b="1" dirty="0" smtClean="0"/>
          </a:p>
          <a:p>
            <a:pPr algn="ctr"/>
            <a:r>
              <a:rPr lang="en-US" b="1" dirty="0" smtClean="0">
                <a:solidFill>
                  <a:srgbClr val="00B0F0"/>
                </a:solidFill>
              </a:rPr>
              <a:t>d’[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b="1" dirty="0" smtClean="0">
                <a:solidFill>
                  <a:srgbClr val="00B0F0"/>
                </a:solidFill>
              </a:rPr>
              <a:t>][j] – </a:t>
            </a:r>
            <a:r>
              <a:rPr lang="ru-RU" b="1" dirty="0" smtClean="0">
                <a:solidFill>
                  <a:srgbClr val="00B0F0"/>
                </a:solidFill>
              </a:rPr>
              <a:t>длина этого пути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/>
              <a:t>&lt; </a:t>
            </a:r>
            <a:r>
              <a:rPr lang="en-US" b="1" dirty="0" smtClean="0">
                <a:solidFill>
                  <a:srgbClr val="92D050"/>
                </a:solidFill>
              </a:rPr>
              <a:t>d[</a:t>
            </a:r>
            <a:r>
              <a:rPr lang="en-US" b="1" dirty="0" err="1" smtClean="0">
                <a:solidFill>
                  <a:srgbClr val="92D050"/>
                </a:solidFill>
              </a:rPr>
              <a:t>i</a:t>
            </a:r>
            <a:r>
              <a:rPr lang="en-US" b="1" dirty="0" smtClean="0">
                <a:solidFill>
                  <a:srgbClr val="92D050"/>
                </a:solidFill>
              </a:rPr>
              <a:t>][j] </a:t>
            </a:r>
            <a:endParaRPr lang="ru-RU" b="1" dirty="0" smtClean="0">
              <a:solidFill>
                <a:srgbClr val="92D050"/>
              </a:solidFill>
            </a:endParaRPr>
          </a:p>
        </p:txBody>
      </p:sp>
      <p:sp>
        <p:nvSpPr>
          <p:cNvPr id="30" name="Стрелка вниз 29"/>
          <p:cNvSpPr/>
          <p:nvPr/>
        </p:nvSpPr>
        <p:spPr>
          <a:xfrm>
            <a:off x="4067944" y="5301208"/>
            <a:ext cx="261743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95" name="Овал 94"/>
          <p:cNvSpPr/>
          <p:nvPr/>
        </p:nvSpPr>
        <p:spPr>
          <a:xfrm>
            <a:off x="3347864" y="32756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4788024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1" name="Прямая со стрелкой 100"/>
          <p:cNvCxnSpPr>
            <a:stCxn id="95" idx="2"/>
            <a:endCxn id="15" idx="6"/>
          </p:cNvCxnSpPr>
          <p:nvPr/>
        </p:nvCxnSpPr>
        <p:spPr>
          <a:xfrm flipH="1">
            <a:off x="1192432" y="3419708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18" idx="1"/>
            <a:endCxn id="99" idx="6"/>
          </p:cNvCxnSpPr>
          <p:nvPr/>
        </p:nvCxnSpPr>
        <p:spPr>
          <a:xfrm flipH="1">
            <a:off x="5076056" y="3334926"/>
            <a:ext cx="2713160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Заголовок 1"/>
          <p:cNvSpPr txBox="1">
            <a:spLocks/>
          </p:cNvSpPr>
          <p:nvPr/>
        </p:nvSpPr>
        <p:spPr>
          <a:xfrm>
            <a:off x="3851920" y="3212976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126" name="TextBox 125"/>
          <p:cNvSpPr txBox="1"/>
          <p:nvPr/>
        </p:nvSpPr>
        <p:spPr>
          <a:xfrm>
            <a:off x="1547664" y="1988840"/>
            <a:ext cx="633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Существует два варианта другого пути:</a:t>
            </a:r>
          </a:p>
          <a:p>
            <a:pPr algn="ctr"/>
            <a:endParaRPr lang="ru-RU" b="1" dirty="0" smtClean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95" name="Овал 94"/>
          <p:cNvSpPr/>
          <p:nvPr/>
        </p:nvSpPr>
        <p:spPr>
          <a:xfrm>
            <a:off x="3347864" y="32756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4788024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1" name="Прямая со стрелкой 100"/>
          <p:cNvCxnSpPr>
            <a:stCxn id="95" idx="2"/>
            <a:endCxn id="15" idx="6"/>
          </p:cNvCxnSpPr>
          <p:nvPr/>
        </p:nvCxnSpPr>
        <p:spPr>
          <a:xfrm flipH="1">
            <a:off x="1192432" y="3419708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18" idx="1"/>
            <a:endCxn id="99" idx="6"/>
          </p:cNvCxnSpPr>
          <p:nvPr/>
        </p:nvCxnSpPr>
        <p:spPr>
          <a:xfrm flipH="1">
            <a:off x="5076056" y="3334926"/>
            <a:ext cx="2713160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Заголовок 1"/>
          <p:cNvSpPr txBox="1">
            <a:spLocks/>
          </p:cNvSpPr>
          <p:nvPr/>
        </p:nvSpPr>
        <p:spPr>
          <a:xfrm>
            <a:off x="3851920" y="3212976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126" name="TextBox 125"/>
          <p:cNvSpPr txBox="1"/>
          <p:nvPr/>
        </p:nvSpPr>
        <p:spPr>
          <a:xfrm>
            <a:off x="1547664" y="1988840"/>
            <a:ext cx="6336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Существует два варианта другого пути:</a:t>
            </a:r>
          </a:p>
          <a:p>
            <a:pPr algn="ctr"/>
            <a:endParaRPr lang="ru-RU" b="1" dirty="0" smtClean="0"/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Путь </a:t>
            </a:r>
            <a:r>
              <a:rPr lang="en-US" dirty="0" smtClean="0"/>
              <a:t> </a:t>
            </a:r>
            <a:r>
              <a:rPr lang="ru-RU" dirty="0" smtClean="0">
                <a:solidFill>
                  <a:srgbClr val="FF0000"/>
                </a:solidFill>
              </a:rPr>
              <a:t>не</a:t>
            </a:r>
            <a:r>
              <a:rPr lang="ru-RU" dirty="0" smtClean="0"/>
              <a:t> проходит через вершину с номером </a:t>
            </a:r>
            <a:r>
              <a:rPr lang="en-US" dirty="0" smtClean="0"/>
              <a:t>K+1</a:t>
            </a:r>
            <a:endParaRPr lang="ru-RU" dirty="0" smtClean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71" name="Прямая со стрелкой 70"/>
          <p:cNvCxnSpPr>
            <a:stCxn id="54" idx="2"/>
            <a:endCxn id="15" idx="6"/>
          </p:cNvCxnSpPr>
          <p:nvPr/>
        </p:nvCxnSpPr>
        <p:spPr>
          <a:xfrm flipH="1">
            <a:off x="1192432" y="2924944"/>
            <a:ext cx="151216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18" idx="1"/>
            <a:endCxn id="57" idx="6"/>
          </p:cNvCxnSpPr>
          <p:nvPr/>
        </p:nvCxnSpPr>
        <p:spPr>
          <a:xfrm flipH="1" flipV="1">
            <a:off x="5728936" y="2852936"/>
            <a:ext cx="2060280" cy="4819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Заголовок 1"/>
          <p:cNvSpPr txBox="1">
            <a:spLocks/>
          </p:cNvSpPr>
          <p:nvPr/>
        </p:nvSpPr>
        <p:spPr>
          <a:xfrm>
            <a:off x="3995936" y="2564904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3131840" y="155679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53" name="Прямая со стрелкой 52"/>
          <p:cNvCxnSpPr/>
          <p:nvPr/>
        </p:nvCxnSpPr>
        <p:spPr>
          <a:xfrm flipH="1" flipV="1">
            <a:off x="4572000" y="1988840"/>
            <a:ext cx="792088" cy="64807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 flipV="1">
            <a:off x="3059832" y="1988840"/>
            <a:ext cx="936104" cy="64807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/>
          <p:nvPr/>
        </p:nvCxnSpPr>
        <p:spPr>
          <a:xfrm flipV="1">
            <a:off x="4283968" y="1988840"/>
            <a:ext cx="0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Овал 94"/>
          <p:cNvSpPr/>
          <p:nvPr/>
        </p:nvSpPr>
        <p:spPr>
          <a:xfrm>
            <a:off x="3347864" y="32756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4788024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1" name="Прямая со стрелкой 100"/>
          <p:cNvCxnSpPr>
            <a:stCxn id="95" idx="2"/>
            <a:endCxn id="15" idx="6"/>
          </p:cNvCxnSpPr>
          <p:nvPr/>
        </p:nvCxnSpPr>
        <p:spPr>
          <a:xfrm flipH="1">
            <a:off x="1192432" y="3419708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18" idx="1"/>
            <a:endCxn id="99" idx="6"/>
          </p:cNvCxnSpPr>
          <p:nvPr/>
        </p:nvCxnSpPr>
        <p:spPr>
          <a:xfrm flipH="1">
            <a:off x="5076056" y="3334926"/>
            <a:ext cx="2713160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6155160" y="1844824"/>
            <a:ext cx="2988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ru-RU" sz="1600" dirty="0" smtClean="0"/>
              <a:t>Путь </a:t>
            </a:r>
            <a:r>
              <a:rPr lang="ru-RU" sz="1600" dirty="0" smtClean="0">
                <a:solidFill>
                  <a:srgbClr val="FF0000"/>
                </a:solidFill>
              </a:rPr>
              <a:t>не</a:t>
            </a:r>
            <a:r>
              <a:rPr lang="ru-RU" sz="1600" dirty="0" smtClean="0"/>
              <a:t> </a:t>
            </a:r>
            <a:r>
              <a:rPr lang="ru-RU" sz="1600" dirty="0" smtClean="0">
                <a:solidFill>
                  <a:srgbClr val="FF0000"/>
                </a:solidFill>
              </a:rPr>
              <a:t>проходит</a:t>
            </a:r>
            <a:r>
              <a:rPr lang="ru-RU" sz="1600" dirty="0" smtClean="0"/>
              <a:t> через вершину с номером </a:t>
            </a:r>
            <a:r>
              <a:rPr lang="en-US" sz="1600" dirty="0" smtClean="0"/>
              <a:t>K+1</a:t>
            </a:r>
            <a:endParaRPr lang="ru-RU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95" name="Овал 94"/>
          <p:cNvSpPr/>
          <p:nvPr/>
        </p:nvSpPr>
        <p:spPr>
          <a:xfrm>
            <a:off x="3347864" y="32756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4788024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1" name="Прямая со стрелкой 100"/>
          <p:cNvCxnSpPr>
            <a:stCxn id="95" idx="2"/>
            <a:endCxn id="15" idx="6"/>
          </p:cNvCxnSpPr>
          <p:nvPr/>
        </p:nvCxnSpPr>
        <p:spPr>
          <a:xfrm flipH="1">
            <a:off x="1192432" y="3419708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18" idx="1"/>
            <a:endCxn id="99" idx="6"/>
          </p:cNvCxnSpPr>
          <p:nvPr/>
        </p:nvCxnSpPr>
        <p:spPr>
          <a:xfrm flipH="1">
            <a:off x="5076056" y="3334926"/>
            <a:ext cx="2713160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Заголовок 1"/>
          <p:cNvSpPr txBox="1">
            <a:spLocks/>
          </p:cNvSpPr>
          <p:nvPr/>
        </p:nvSpPr>
        <p:spPr>
          <a:xfrm>
            <a:off x="3851920" y="3212976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126" name="TextBox 125"/>
          <p:cNvSpPr txBox="1"/>
          <p:nvPr/>
        </p:nvSpPr>
        <p:spPr>
          <a:xfrm>
            <a:off x="1547664" y="1988840"/>
            <a:ext cx="633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Существует два варианта другого пути:</a:t>
            </a:r>
          </a:p>
          <a:p>
            <a:pPr algn="ctr"/>
            <a:endParaRPr lang="ru-RU" b="1" dirty="0" smtClean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1547664" y="4005064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ru-RU" dirty="0" smtClean="0"/>
              <a:t>Путь       проходит через вершину с номером </a:t>
            </a:r>
            <a:r>
              <a:rPr lang="en-US" dirty="0" smtClean="0"/>
              <a:t>K+1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Особенности кратчайших путей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51520" y="2708920"/>
            <a:ext cx="864096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Лемма: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Часть кратчайшего пути тоже является кратчайшим путем.</a:t>
            </a:r>
            <a:endParaRPr lang="ru-RU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0" idx="6"/>
            <a:endCxn id="29" idx="2"/>
          </p:cNvCxnSpPr>
          <p:nvPr/>
        </p:nvCxnSpPr>
        <p:spPr>
          <a:xfrm>
            <a:off x="3001478" y="4787860"/>
            <a:ext cx="922450" cy="5469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42" idx="1"/>
          </p:cNvCxnSpPr>
          <p:nvPr/>
        </p:nvCxnSpPr>
        <p:spPr>
          <a:xfrm>
            <a:off x="1192432" y="3438292"/>
            <a:ext cx="685445" cy="53694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1"/>
            <a:endCxn id="39" idx="7"/>
          </p:cNvCxnSpPr>
          <p:nvPr/>
        </p:nvCxnSpPr>
        <p:spPr>
          <a:xfrm flipH="1">
            <a:off x="7050099" y="3334926"/>
            <a:ext cx="739117" cy="5683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3923928" y="5013176"/>
            <a:ext cx="643264" cy="6432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3995936" y="508518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29" idx="6"/>
            <a:endCxn id="9" idx="2"/>
          </p:cNvCxnSpPr>
          <p:nvPr/>
        </p:nvCxnSpPr>
        <p:spPr>
          <a:xfrm flipV="1">
            <a:off x="4567192" y="4815736"/>
            <a:ext cx="860058" cy="519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Овал 38"/>
          <p:cNvSpPr/>
          <p:nvPr/>
        </p:nvSpPr>
        <p:spPr>
          <a:xfrm>
            <a:off x="6804248" y="38610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1835696" y="39330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5940152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2123728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63" name="TextBox 62"/>
          <p:cNvSpPr txBox="1"/>
          <p:nvPr/>
        </p:nvSpPr>
        <p:spPr>
          <a:xfrm>
            <a:off x="251520" y="5445224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64" name="Прямая со стрелкой 63"/>
          <p:cNvCxnSpPr/>
          <p:nvPr/>
        </p:nvCxnSpPr>
        <p:spPr>
          <a:xfrm flipH="1">
            <a:off x="1259632" y="4365104"/>
            <a:ext cx="504056" cy="93610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/>
          <p:nvPr/>
        </p:nvCxnSpPr>
        <p:spPr>
          <a:xfrm flipH="1">
            <a:off x="1691680" y="4941168"/>
            <a:ext cx="936104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940152" y="5445224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73" name="Прямая со стрелкой 72"/>
          <p:cNvCxnSpPr/>
          <p:nvPr/>
        </p:nvCxnSpPr>
        <p:spPr>
          <a:xfrm>
            <a:off x="7020272" y="4365104"/>
            <a:ext cx="216024" cy="93610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/>
          <p:nvPr/>
        </p:nvCxnSpPr>
        <p:spPr>
          <a:xfrm>
            <a:off x="5940152" y="4941168"/>
            <a:ext cx="720080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/>
          <p:nvPr/>
        </p:nvCxnSpPr>
        <p:spPr>
          <a:xfrm flipH="1">
            <a:off x="1475656" y="4653136"/>
            <a:ext cx="864096" cy="64807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/>
          <p:cNvCxnSpPr/>
          <p:nvPr/>
        </p:nvCxnSpPr>
        <p:spPr>
          <a:xfrm>
            <a:off x="6372200" y="4653136"/>
            <a:ext cx="576064" cy="64807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Овал 94"/>
          <p:cNvSpPr/>
          <p:nvPr/>
        </p:nvSpPr>
        <p:spPr>
          <a:xfrm>
            <a:off x="3347864" y="32756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4788024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1" name="Прямая со стрелкой 100"/>
          <p:cNvCxnSpPr>
            <a:stCxn id="95" idx="2"/>
            <a:endCxn id="15" idx="6"/>
          </p:cNvCxnSpPr>
          <p:nvPr/>
        </p:nvCxnSpPr>
        <p:spPr>
          <a:xfrm flipH="1">
            <a:off x="1192432" y="3419708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18" idx="1"/>
            <a:endCxn id="99" idx="6"/>
          </p:cNvCxnSpPr>
          <p:nvPr/>
        </p:nvCxnSpPr>
        <p:spPr>
          <a:xfrm flipH="1">
            <a:off x="5076056" y="3334926"/>
            <a:ext cx="2713160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2051720" y="6084004"/>
            <a:ext cx="4824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ru-RU" sz="1600" dirty="0" smtClean="0"/>
              <a:t>Путь </a:t>
            </a:r>
            <a:r>
              <a:rPr lang="ru-RU" sz="1600" dirty="0" smtClean="0">
                <a:solidFill>
                  <a:srgbClr val="FF0000"/>
                </a:solidFill>
              </a:rPr>
              <a:t>проходит</a:t>
            </a:r>
            <a:r>
              <a:rPr lang="ru-RU" sz="1600" dirty="0" smtClean="0"/>
              <a:t> через вершину с номером </a:t>
            </a:r>
            <a:r>
              <a:rPr lang="en-US" sz="1600" dirty="0" smtClean="0"/>
              <a:t>K+1</a:t>
            </a:r>
            <a:endParaRPr lang="ru-RU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95" name="Овал 94"/>
          <p:cNvSpPr/>
          <p:nvPr/>
        </p:nvSpPr>
        <p:spPr>
          <a:xfrm>
            <a:off x="3347864" y="32756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4788024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1" name="Прямая со стрелкой 100"/>
          <p:cNvCxnSpPr>
            <a:stCxn id="95" idx="2"/>
            <a:endCxn id="15" idx="6"/>
          </p:cNvCxnSpPr>
          <p:nvPr/>
        </p:nvCxnSpPr>
        <p:spPr>
          <a:xfrm flipH="1">
            <a:off x="1192432" y="3419708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18" idx="1"/>
            <a:endCxn id="99" idx="6"/>
          </p:cNvCxnSpPr>
          <p:nvPr/>
        </p:nvCxnSpPr>
        <p:spPr>
          <a:xfrm flipH="1">
            <a:off x="5076056" y="3334926"/>
            <a:ext cx="2713160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Заголовок 1"/>
          <p:cNvSpPr txBox="1">
            <a:spLocks/>
          </p:cNvSpPr>
          <p:nvPr/>
        </p:nvSpPr>
        <p:spPr>
          <a:xfrm>
            <a:off x="3851920" y="3212976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126" name="TextBox 125"/>
          <p:cNvSpPr txBox="1"/>
          <p:nvPr/>
        </p:nvSpPr>
        <p:spPr>
          <a:xfrm>
            <a:off x="1547664" y="1988840"/>
            <a:ext cx="6336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Существует два варианта другого пути:</a:t>
            </a:r>
          </a:p>
          <a:p>
            <a:pPr algn="ctr"/>
            <a:endParaRPr lang="ru-RU" b="1" dirty="0" smtClean="0"/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Путь </a:t>
            </a:r>
            <a:r>
              <a:rPr lang="en-US" dirty="0" smtClean="0"/>
              <a:t> </a:t>
            </a:r>
            <a:r>
              <a:rPr lang="ru-RU" dirty="0" smtClean="0">
                <a:solidFill>
                  <a:srgbClr val="FF0000"/>
                </a:solidFill>
              </a:rPr>
              <a:t>не</a:t>
            </a:r>
            <a:r>
              <a:rPr lang="ru-RU" dirty="0" smtClean="0"/>
              <a:t> проходит через вершину с номером </a:t>
            </a:r>
            <a:r>
              <a:rPr lang="en-US" dirty="0" smtClean="0"/>
              <a:t>K+1</a:t>
            </a:r>
            <a:endParaRPr lang="ru-RU" dirty="0" smtClean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1547664" y="4005064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ru-RU" dirty="0" smtClean="0"/>
              <a:t>Путь       проходит через вершину с номером </a:t>
            </a:r>
            <a:r>
              <a:rPr lang="en-US" dirty="0" smtClean="0"/>
              <a:t>K+1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0" idx="6"/>
            <a:endCxn id="29" idx="2"/>
          </p:cNvCxnSpPr>
          <p:nvPr/>
        </p:nvCxnSpPr>
        <p:spPr>
          <a:xfrm>
            <a:off x="3001478" y="4787860"/>
            <a:ext cx="922450" cy="5469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42" idx="1"/>
          </p:cNvCxnSpPr>
          <p:nvPr/>
        </p:nvCxnSpPr>
        <p:spPr>
          <a:xfrm>
            <a:off x="1192432" y="3438292"/>
            <a:ext cx="685445" cy="53694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1"/>
            <a:endCxn id="39" idx="7"/>
          </p:cNvCxnSpPr>
          <p:nvPr/>
        </p:nvCxnSpPr>
        <p:spPr>
          <a:xfrm flipH="1">
            <a:off x="7050099" y="3334926"/>
            <a:ext cx="739117" cy="5683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71" name="Прямая со стрелкой 70"/>
          <p:cNvCxnSpPr>
            <a:stCxn id="54" idx="2"/>
            <a:endCxn id="15" idx="6"/>
          </p:cNvCxnSpPr>
          <p:nvPr/>
        </p:nvCxnSpPr>
        <p:spPr>
          <a:xfrm flipH="1">
            <a:off x="1192432" y="2924944"/>
            <a:ext cx="151216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18" idx="1"/>
            <a:endCxn id="57" idx="6"/>
          </p:cNvCxnSpPr>
          <p:nvPr/>
        </p:nvCxnSpPr>
        <p:spPr>
          <a:xfrm flipH="1" flipV="1">
            <a:off x="5728936" y="2852936"/>
            <a:ext cx="2060280" cy="4819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3923928" y="5013176"/>
            <a:ext cx="643264" cy="6432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3995936" y="508518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29" idx="6"/>
            <a:endCxn id="9" idx="2"/>
          </p:cNvCxnSpPr>
          <p:nvPr/>
        </p:nvCxnSpPr>
        <p:spPr>
          <a:xfrm flipV="1">
            <a:off x="4567192" y="4815736"/>
            <a:ext cx="860058" cy="519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Заголовок 1"/>
          <p:cNvSpPr txBox="1">
            <a:spLocks/>
          </p:cNvSpPr>
          <p:nvPr/>
        </p:nvSpPr>
        <p:spPr>
          <a:xfrm>
            <a:off x="3995936" y="2564904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39" name="Овал 38"/>
          <p:cNvSpPr/>
          <p:nvPr/>
        </p:nvSpPr>
        <p:spPr>
          <a:xfrm>
            <a:off x="6804248" y="38610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1835696" y="39330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5940152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2123728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3131840" y="155679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53" name="Прямая со стрелкой 52"/>
          <p:cNvCxnSpPr/>
          <p:nvPr/>
        </p:nvCxnSpPr>
        <p:spPr>
          <a:xfrm flipH="1" flipV="1">
            <a:off x="4572000" y="1988840"/>
            <a:ext cx="792088" cy="64807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 flipV="1">
            <a:off x="3059832" y="1988840"/>
            <a:ext cx="936104" cy="64807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51520" y="5445224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64" name="Прямая со стрелкой 63"/>
          <p:cNvCxnSpPr/>
          <p:nvPr/>
        </p:nvCxnSpPr>
        <p:spPr>
          <a:xfrm flipH="1">
            <a:off x="1259632" y="4365104"/>
            <a:ext cx="504056" cy="93610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/>
          <p:nvPr/>
        </p:nvCxnSpPr>
        <p:spPr>
          <a:xfrm flipH="1">
            <a:off x="1691680" y="4941168"/>
            <a:ext cx="936104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940152" y="5445224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73" name="Прямая со стрелкой 72"/>
          <p:cNvCxnSpPr/>
          <p:nvPr/>
        </p:nvCxnSpPr>
        <p:spPr>
          <a:xfrm>
            <a:off x="7020272" y="4365104"/>
            <a:ext cx="216024" cy="93610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/>
          <p:nvPr/>
        </p:nvCxnSpPr>
        <p:spPr>
          <a:xfrm>
            <a:off x="5940152" y="4941168"/>
            <a:ext cx="720080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/>
          <p:nvPr/>
        </p:nvCxnSpPr>
        <p:spPr>
          <a:xfrm flipV="1">
            <a:off x="4283968" y="1988840"/>
            <a:ext cx="0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/>
          <p:nvPr/>
        </p:nvCxnSpPr>
        <p:spPr>
          <a:xfrm flipH="1">
            <a:off x="1475656" y="4653136"/>
            <a:ext cx="864096" cy="64807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/>
          <p:cNvCxnSpPr/>
          <p:nvPr/>
        </p:nvCxnSpPr>
        <p:spPr>
          <a:xfrm>
            <a:off x="6372200" y="4653136"/>
            <a:ext cx="576064" cy="64807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Овал 94"/>
          <p:cNvSpPr/>
          <p:nvPr/>
        </p:nvSpPr>
        <p:spPr>
          <a:xfrm>
            <a:off x="3347864" y="32756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4788024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1" name="Прямая со стрелкой 100"/>
          <p:cNvCxnSpPr>
            <a:stCxn id="95" idx="2"/>
            <a:endCxn id="15" idx="6"/>
          </p:cNvCxnSpPr>
          <p:nvPr/>
        </p:nvCxnSpPr>
        <p:spPr>
          <a:xfrm flipH="1">
            <a:off x="1192432" y="3419708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18" idx="1"/>
            <a:endCxn id="99" idx="6"/>
          </p:cNvCxnSpPr>
          <p:nvPr/>
        </p:nvCxnSpPr>
        <p:spPr>
          <a:xfrm flipH="1">
            <a:off x="5076056" y="3334926"/>
            <a:ext cx="2713160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2051720" y="6084004"/>
            <a:ext cx="4824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ru-RU" sz="1600" dirty="0" smtClean="0"/>
              <a:t>Путь </a:t>
            </a:r>
            <a:r>
              <a:rPr lang="ru-RU" sz="1600" dirty="0" smtClean="0">
                <a:solidFill>
                  <a:srgbClr val="FF0000"/>
                </a:solidFill>
              </a:rPr>
              <a:t>проходит</a:t>
            </a:r>
            <a:r>
              <a:rPr lang="ru-RU" sz="1600" dirty="0" smtClean="0"/>
              <a:t> через вершину с номером </a:t>
            </a:r>
            <a:r>
              <a:rPr lang="en-US" sz="1600" dirty="0" smtClean="0"/>
              <a:t>K+1</a:t>
            </a:r>
            <a:endParaRPr lang="ru-RU" sz="16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6155160" y="1844824"/>
            <a:ext cx="2988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ru-RU" sz="1600" dirty="0" smtClean="0"/>
              <a:t>Путь </a:t>
            </a:r>
            <a:r>
              <a:rPr lang="ru-RU" sz="1600" dirty="0" smtClean="0">
                <a:solidFill>
                  <a:srgbClr val="FF0000"/>
                </a:solidFill>
              </a:rPr>
              <a:t>не</a:t>
            </a:r>
            <a:r>
              <a:rPr lang="ru-RU" sz="1600" dirty="0" smtClean="0"/>
              <a:t> </a:t>
            </a:r>
            <a:r>
              <a:rPr lang="ru-RU" sz="1600" dirty="0" smtClean="0">
                <a:solidFill>
                  <a:srgbClr val="FF0000"/>
                </a:solidFill>
              </a:rPr>
              <a:t>проходит</a:t>
            </a:r>
            <a:r>
              <a:rPr lang="ru-RU" sz="1600" dirty="0" smtClean="0"/>
              <a:t> через вершину с номером </a:t>
            </a:r>
            <a:r>
              <a:rPr lang="en-US" sz="1600" dirty="0" smtClean="0"/>
              <a:t>K+1</a:t>
            </a:r>
            <a:endParaRPr lang="ru-RU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Box 125"/>
          <p:cNvSpPr txBox="1"/>
          <p:nvPr/>
        </p:nvSpPr>
        <p:spPr>
          <a:xfrm>
            <a:off x="1907704" y="3347700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Путь </a:t>
            </a:r>
            <a:r>
              <a:rPr lang="en-US" dirty="0" smtClean="0"/>
              <a:t> </a:t>
            </a:r>
            <a:r>
              <a:rPr lang="ru-RU" dirty="0" smtClean="0">
                <a:solidFill>
                  <a:srgbClr val="FF0000"/>
                </a:solidFill>
              </a:rPr>
              <a:t>не</a:t>
            </a:r>
            <a:r>
              <a:rPr lang="ru-RU" dirty="0" smtClean="0"/>
              <a:t> проходит через вершину с номером </a:t>
            </a:r>
            <a:r>
              <a:rPr lang="en-US" dirty="0" smtClean="0"/>
              <a:t>K+1</a:t>
            </a:r>
            <a:endParaRPr lang="ru-RU" dirty="0" smtClean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14" name="Прямоугольник 13"/>
          <p:cNvSpPr/>
          <p:nvPr/>
        </p:nvSpPr>
        <p:spPr>
          <a:xfrm>
            <a:off x="2215682" y="2348880"/>
            <a:ext cx="47126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/>
              <a:t>Рассмотрим первый вариант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71" name="Прямая со стрелкой 70"/>
          <p:cNvCxnSpPr>
            <a:stCxn id="54" idx="2"/>
            <a:endCxn id="15" idx="6"/>
          </p:cNvCxnSpPr>
          <p:nvPr/>
        </p:nvCxnSpPr>
        <p:spPr>
          <a:xfrm flipH="1">
            <a:off x="1192432" y="2924944"/>
            <a:ext cx="151216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18" idx="1"/>
            <a:endCxn id="57" idx="6"/>
          </p:cNvCxnSpPr>
          <p:nvPr/>
        </p:nvCxnSpPr>
        <p:spPr>
          <a:xfrm flipH="1" flipV="1">
            <a:off x="5728936" y="2852936"/>
            <a:ext cx="2060280" cy="4819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Заголовок 1"/>
          <p:cNvSpPr txBox="1">
            <a:spLocks/>
          </p:cNvSpPr>
          <p:nvPr/>
        </p:nvSpPr>
        <p:spPr>
          <a:xfrm>
            <a:off x="3995936" y="2564904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3059832" y="371703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53" name="Прямая со стрелкой 52"/>
          <p:cNvCxnSpPr/>
          <p:nvPr/>
        </p:nvCxnSpPr>
        <p:spPr>
          <a:xfrm flipH="1">
            <a:off x="4860032" y="3068960"/>
            <a:ext cx="576064" cy="57606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>
            <a:off x="2987824" y="3140968"/>
            <a:ext cx="504056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/>
          <p:nvPr/>
        </p:nvCxnSpPr>
        <p:spPr>
          <a:xfrm>
            <a:off x="4283968" y="3068960"/>
            <a:ext cx="0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1691680" y="4437112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Номера всех промежуточных вершин пути </a:t>
            </a:r>
            <a:r>
              <a:rPr lang="en-US" dirty="0" smtClean="0"/>
              <a:t>≤ </a:t>
            </a:r>
            <a:r>
              <a:rPr lang="en-US" b="1" dirty="0" smtClean="0"/>
              <a:t>K</a:t>
            </a:r>
            <a:r>
              <a:rPr lang="ru-RU" dirty="0" smtClean="0"/>
              <a:t>.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81" name="Левая фигурная скобка 80"/>
          <p:cNvSpPr/>
          <p:nvPr/>
        </p:nvSpPr>
        <p:spPr>
          <a:xfrm rot="5400000">
            <a:off x="4247965" y="-855477"/>
            <a:ext cx="432048" cy="6984778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Прямоугольник 82"/>
          <p:cNvSpPr/>
          <p:nvPr/>
        </p:nvSpPr>
        <p:spPr>
          <a:xfrm>
            <a:off x="3491880" y="1772816"/>
            <a:ext cx="20882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путь из </a:t>
            </a:r>
            <a:r>
              <a:rPr lang="en-US" b="1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в</a:t>
            </a:r>
            <a:r>
              <a:rPr lang="en-US" dirty="0" smtClean="0"/>
              <a:t> </a:t>
            </a:r>
            <a:r>
              <a:rPr lang="en-US" b="1" dirty="0" smtClean="0"/>
              <a:t>K+1</a:t>
            </a:r>
          </a:p>
          <a:p>
            <a:pPr algn="ctr"/>
            <a:r>
              <a:rPr lang="ru-RU" dirty="0" smtClean="0"/>
              <a:t> вес пути </a:t>
            </a:r>
            <a:r>
              <a:rPr lang="en-US" b="1" dirty="0" smtClean="0"/>
              <a:t>d[</a:t>
            </a:r>
            <a:r>
              <a:rPr lang="en-US" b="1" dirty="0" err="1" smtClean="0"/>
              <a:t>i</a:t>
            </a:r>
            <a:r>
              <a:rPr lang="en-US" b="1" dirty="0" smtClean="0"/>
              <a:t>][j]</a:t>
            </a:r>
            <a:endParaRPr lang="ru-RU" b="1" dirty="0"/>
          </a:p>
        </p:txBody>
      </p:sp>
      <p:sp>
        <p:nvSpPr>
          <p:cNvPr id="86" name="Стрелка вниз 85"/>
          <p:cNvSpPr/>
          <p:nvPr/>
        </p:nvSpPr>
        <p:spPr>
          <a:xfrm>
            <a:off x="4067944" y="4797152"/>
            <a:ext cx="261743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71" name="Прямая со стрелкой 70"/>
          <p:cNvCxnSpPr>
            <a:stCxn id="54" idx="2"/>
            <a:endCxn id="15" idx="6"/>
          </p:cNvCxnSpPr>
          <p:nvPr/>
        </p:nvCxnSpPr>
        <p:spPr>
          <a:xfrm flipH="1">
            <a:off x="1192432" y="2924944"/>
            <a:ext cx="151216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18" idx="1"/>
            <a:endCxn id="57" idx="6"/>
          </p:cNvCxnSpPr>
          <p:nvPr/>
        </p:nvCxnSpPr>
        <p:spPr>
          <a:xfrm flipH="1" flipV="1">
            <a:off x="5728936" y="2852936"/>
            <a:ext cx="2060280" cy="4819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Заголовок 1"/>
          <p:cNvSpPr txBox="1">
            <a:spLocks/>
          </p:cNvSpPr>
          <p:nvPr/>
        </p:nvSpPr>
        <p:spPr>
          <a:xfrm>
            <a:off x="3995936" y="2564904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3059832" y="371703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53" name="Прямая со стрелкой 52"/>
          <p:cNvCxnSpPr/>
          <p:nvPr/>
        </p:nvCxnSpPr>
        <p:spPr>
          <a:xfrm flipH="1">
            <a:off x="4860032" y="3068960"/>
            <a:ext cx="576064" cy="57606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>
            <a:off x="2987824" y="3140968"/>
            <a:ext cx="504056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/>
          <p:nvPr/>
        </p:nvCxnSpPr>
        <p:spPr>
          <a:xfrm>
            <a:off x="4283968" y="3068960"/>
            <a:ext cx="0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1691680" y="4437112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Номера всех промежуточных вершин пути </a:t>
            </a:r>
            <a:r>
              <a:rPr lang="en-US" dirty="0" smtClean="0"/>
              <a:t>≤ </a:t>
            </a:r>
            <a:r>
              <a:rPr lang="en-US" b="1" dirty="0" smtClean="0"/>
              <a:t>K</a:t>
            </a:r>
            <a:r>
              <a:rPr lang="ru-RU" dirty="0" smtClean="0"/>
              <a:t>.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80" name="Прямоугольник 79"/>
          <p:cNvSpPr/>
          <p:nvPr/>
        </p:nvSpPr>
        <p:spPr>
          <a:xfrm>
            <a:off x="323528" y="5264040"/>
            <a:ext cx="8532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Это же значение </a:t>
            </a:r>
            <a:r>
              <a:rPr lang="en-US" b="1" dirty="0" smtClean="0"/>
              <a:t>d[</a:t>
            </a:r>
            <a:r>
              <a:rPr lang="en-US" b="1" dirty="0" err="1" smtClean="0"/>
              <a:t>i</a:t>
            </a:r>
            <a:r>
              <a:rPr lang="en-US" b="1" dirty="0" smtClean="0"/>
              <a:t>][j]</a:t>
            </a:r>
            <a:r>
              <a:rPr lang="ru-RU" b="1" dirty="0" smtClean="0"/>
              <a:t>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(как и путь ему соответствующий) </a:t>
            </a:r>
            <a:r>
              <a:rPr lang="ru-RU" dirty="0" smtClean="0"/>
              <a:t>было найдено алгоритмом </a:t>
            </a:r>
            <a:r>
              <a:rPr lang="ru-RU" dirty="0" err="1" smtClean="0"/>
              <a:t>Флойда</a:t>
            </a:r>
            <a:r>
              <a:rPr lang="ru-RU" dirty="0" smtClean="0"/>
              <a:t> к окончанию этапа с номером </a:t>
            </a:r>
            <a:r>
              <a:rPr lang="en-US" b="1" dirty="0" smtClean="0"/>
              <a:t>K</a:t>
            </a:r>
            <a:r>
              <a:rPr lang="en-US" dirty="0" smtClean="0"/>
              <a:t>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(по предположению индукции)</a:t>
            </a:r>
            <a:r>
              <a:rPr lang="en-US" dirty="0" smtClean="0"/>
              <a:t>.</a:t>
            </a:r>
          </a:p>
          <a:p>
            <a:pPr algn="ctr"/>
            <a:r>
              <a:rPr lang="ru-RU" dirty="0" smtClean="0">
                <a:solidFill>
                  <a:srgbClr val="00B0F0"/>
                </a:solidFill>
              </a:rPr>
              <a:t>Получено противоречие.</a:t>
            </a:r>
            <a:endParaRPr lang="ru-RU" dirty="0"/>
          </a:p>
        </p:txBody>
      </p:sp>
      <p:sp>
        <p:nvSpPr>
          <p:cNvPr id="81" name="Левая фигурная скобка 80"/>
          <p:cNvSpPr/>
          <p:nvPr/>
        </p:nvSpPr>
        <p:spPr>
          <a:xfrm rot="5400000">
            <a:off x="4247965" y="-855477"/>
            <a:ext cx="432048" cy="6984778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Прямоугольник 82"/>
          <p:cNvSpPr/>
          <p:nvPr/>
        </p:nvSpPr>
        <p:spPr>
          <a:xfrm>
            <a:off x="3491880" y="1772816"/>
            <a:ext cx="20882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путь из </a:t>
            </a:r>
            <a:r>
              <a:rPr lang="en-US" b="1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в</a:t>
            </a:r>
            <a:r>
              <a:rPr lang="en-US" dirty="0" smtClean="0"/>
              <a:t> </a:t>
            </a:r>
            <a:r>
              <a:rPr lang="en-US" b="1" dirty="0" smtClean="0"/>
              <a:t>K+1</a:t>
            </a:r>
          </a:p>
          <a:p>
            <a:pPr algn="ctr"/>
            <a:r>
              <a:rPr lang="ru-RU" dirty="0" smtClean="0"/>
              <a:t> вес пути </a:t>
            </a:r>
            <a:r>
              <a:rPr lang="en-US" b="1" dirty="0" smtClean="0"/>
              <a:t>d[</a:t>
            </a:r>
            <a:r>
              <a:rPr lang="en-US" b="1" dirty="0" err="1" smtClean="0"/>
              <a:t>i</a:t>
            </a:r>
            <a:r>
              <a:rPr lang="en-US" b="1" dirty="0" smtClean="0"/>
              <a:t>][j]</a:t>
            </a:r>
            <a:endParaRPr lang="ru-RU" b="1" dirty="0"/>
          </a:p>
        </p:txBody>
      </p:sp>
      <p:sp>
        <p:nvSpPr>
          <p:cNvPr id="84" name="Стрелка вниз 83"/>
          <p:cNvSpPr/>
          <p:nvPr/>
        </p:nvSpPr>
        <p:spPr>
          <a:xfrm>
            <a:off x="4067944" y="4797152"/>
            <a:ext cx="261743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Box 125"/>
          <p:cNvSpPr txBox="1"/>
          <p:nvPr/>
        </p:nvSpPr>
        <p:spPr>
          <a:xfrm>
            <a:off x="1907704" y="3347700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ru-RU" dirty="0" smtClean="0"/>
              <a:t>Путь       проходит через вершину с номером </a:t>
            </a:r>
            <a:r>
              <a:rPr lang="en-US" dirty="0" smtClean="0"/>
              <a:t>K+1</a:t>
            </a:r>
            <a:endParaRPr lang="ru-RU" dirty="0" smtClean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14" name="Прямоугольник 13"/>
          <p:cNvSpPr/>
          <p:nvPr/>
        </p:nvSpPr>
        <p:spPr>
          <a:xfrm>
            <a:off x="2269255" y="2348880"/>
            <a:ext cx="46054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/>
              <a:t>Рассмотрим второй вариант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0" idx="6"/>
            <a:endCxn id="29" idx="2"/>
          </p:cNvCxnSpPr>
          <p:nvPr/>
        </p:nvCxnSpPr>
        <p:spPr>
          <a:xfrm>
            <a:off x="3001478" y="4787860"/>
            <a:ext cx="922450" cy="5469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42" idx="1"/>
          </p:cNvCxnSpPr>
          <p:nvPr/>
        </p:nvCxnSpPr>
        <p:spPr>
          <a:xfrm>
            <a:off x="1192432" y="3438292"/>
            <a:ext cx="685445" cy="53694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1"/>
            <a:endCxn id="39" idx="7"/>
          </p:cNvCxnSpPr>
          <p:nvPr/>
        </p:nvCxnSpPr>
        <p:spPr>
          <a:xfrm flipH="1">
            <a:off x="7050099" y="3334926"/>
            <a:ext cx="739117" cy="5683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3923928" y="5013176"/>
            <a:ext cx="643264" cy="6432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3995936" y="508518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29" idx="6"/>
            <a:endCxn id="9" idx="2"/>
          </p:cNvCxnSpPr>
          <p:nvPr/>
        </p:nvCxnSpPr>
        <p:spPr>
          <a:xfrm flipV="1">
            <a:off x="4567192" y="4815736"/>
            <a:ext cx="860058" cy="519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Овал 38"/>
          <p:cNvSpPr/>
          <p:nvPr/>
        </p:nvSpPr>
        <p:spPr>
          <a:xfrm>
            <a:off x="6804248" y="38610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1835696" y="39330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5940152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2123728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3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3059832" y="371703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49" name="Прямая со стрелкой 48"/>
          <p:cNvCxnSpPr/>
          <p:nvPr/>
        </p:nvCxnSpPr>
        <p:spPr>
          <a:xfrm flipV="1">
            <a:off x="2267744" y="3861048"/>
            <a:ext cx="720080" cy="14401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V="1">
            <a:off x="3059832" y="4221088"/>
            <a:ext cx="504056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 flipV="1">
            <a:off x="5508104" y="3933056"/>
            <a:ext cx="1152128" cy="7200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flipH="1" flipV="1">
            <a:off x="4860032" y="4149080"/>
            <a:ext cx="432048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flipV="1">
            <a:off x="2555776" y="4077072"/>
            <a:ext cx="72008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H="1" flipV="1">
            <a:off x="5364088" y="4149080"/>
            <a:ext cx="648072" cy="21602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259632" y="1556792"/>
            <a:ext cx="61926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Вершина с номером </a:t>
            </a:r>
            <a:r>
              <a:rPr lang="en-US" b="1" dirty="0" smtClean="0"/>
              <a:t>K+1</a:t>
            </a:r>
            <a:r>
              <a:rPr lang="ru-RU" dirty="0" smtClean="0"/>
              <a:t> в пути встречается только один раз иначе в пути присутствовал бы цикл, при удалении которого был бы получен более короткий путь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(алгоритм работает только при отсутствии циклов отрицательного веса, поэтому их нет)</a:t>
            </a:r>
            <a:r>
              <a:rPr lang="ru-RU" dirty="0" smtClean="0"/>
              <a:t>.</a:t>
            </a:r>
          </a:p>
        </p:txBody>
      </p:sp>
      <p:sp>
        <p:nvSpPr>
          <p:cNvPr id="75" name="Левая фигурная скобка 74"/>
          <p:cNvSpPr/>
          <p:nvPr/>
        </p:nvSpPr>
        <p:spPr>
          <a:xfrm rot="18251678">
            <a:off x="1886692" y="3014351"/>
            <a:ext cx="721019" cy="391263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Левая фигурная скобка 75"/>
          <p:cNvSpPr/>
          <p:nvPr/>
        </p:nvSpPr>
        <p:spPr>
          <a:xfrm rot="14331673">
            <a:off x="6107454" y="2763845"/>
            <a:ext cx="721019" cy="43311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Прямоугольник 76"/>
          <p:cNvSpPr/>
          <p:nvPr/>
        </p:nvSpPr>
        <p:spPr>
          <a:xfrm rot="2204263">
            <a:off x="937173" y="5258206"/>
            <a:ext cx="15680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путь из 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в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K+1</a:t>
            </a:r>
          </a:p>
          <a:p>
            <a:pPr algn="ctr"/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79" name="Прямоугольник 78"/>
          <p:cNvSpPr/>
          <p:nvPr/>
        </p:nvSpPr>
        <p:spPr>
          <a:xfrm rot="19771481">
            <a:off x="6113725" y="5165172"/>
            <a:ext cx="15712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путь из </a:t>
            </a:r>
            <a:r>
              <a:rPr lang="en-US" b="1" dirty="0" smtClean="0">
                <a:solidFill>
                  <a:srgbClr val="7030A0"/>
                </a:solidFill>
              </a:rPr>
              <a:t>K+1</a:t>
            </a:r>
            <a:r>
              <a:rPr lang="ru-RU" dirty="0" smtClean="0">
                <a:solidFill>
                  <a:srgbClr val="7030A0"/>
                </a:solidFill>
              </a:rPr>
              <a:t> в </a:t>
            </a:r>
            <a:r>
              <a:rPr lang="en-US" b="1" dirty="0" smtClean="0">
                <a:solidFill>
                  <a:srgbClr val="7030A0"/>
                </a:solidFill>
              </a:rPr>
              <a:t>j</a:t>
            </a:r>
          </a:p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0" idx="6"/>
            <a:endCxn id="29" idx="2"/>
          </p:cNvCxnSpPr>
          <p:nvPr/>
        </p:nvCxnSpPr>
        <p:spPr>
          <a:xfrm>
            <a:off x="3001478" y="4787860"/>
            <a:ext cx="922450" cy="5469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42" idx="1"/>
          </p:cNvCxnSpPr>
          <p:nvPr/>
        </p:nvCxnSpPr>
        <p:spPr>
          <a:xfrm>
            <a:off x="1192432" y="3438292"/>
            <a:ext cx="685445" cy="53694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1"/>
            <a:endCxn id="39" idx="7"/>
          </p:cNvCxnSpPr>
          <p:nvPr/>
        </p:nvCxnSpPr>
        <p:spPr>
          <a:xfrm flipH="1">
            <a:off x="7050099" y="3334926"/>
            <a:ext cx="739117" cy="5683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3923928" y="5013176"/>
            <a:ext cx="643264" cy="6432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3995936" y="508518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29" idx="6"/>
            <a:endCxn id="9" idx="2"/>
          </p:cNvCxnSpPr>
          <p:nvPr/>
        </p:nvCxnSpPr>
        <p:spPr>
          <a:xfrm flipV="1">
            <a:off x="4567192" y="4815736"/>
            <a:ext cx="860058" cy="519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Овал 38"/>
          <p:cNvSpPr/>
          <p:nvPr/>
        </p:nvSpPr>
        <p:spPr>
          <a:xfrm>
            <a:off x="6804248" y="38610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1835696" y="39330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5940152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2123728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3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3059832" y="371703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49" name="Прямая со стрелкой 48"/>
          <p:cNvCxnSpPr/>
          <p:nvPr/>
        </p:nvCxnSpPr>
        <p:spPr>
          <a:xfrm flipV="1">
            <a:off x="2267744" y="3861048"/>
            <a:ext cx="720080" cy="14401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V="1">
            <a:off x="3059832" y="4221088"/>
            <a:ext cx="504056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 flipV="1">
            <a:off x="5508104" y="3933056"/>
            <a:ext cx="1152128" cy="7200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flipH="1" flipV="1">
            <a:off x="4860032" y="4149080"/>
            <a:ext cx="432048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flipV="1">
            <a:off x="2555776" y="4077072"/>
            <a:ext cx="72008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H="1" flipV="1">
            <a:off x="5364088" y="4149080"/>
            <a:ext cx="648072" cy="21602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691680" y="1796623"/>
            <a:ext cx="604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Разделим путь на две части: путь </a:t>
            </a:r>
            <a:r>
              <a:rPr lang="ru-RU" dirty="0" smtClean="0">
                <a:solidFill>
                  <a:srgbClr val="00B0F0"/>
                </a:solidFill>
              </a:rPr>
              <a:t>из 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в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K+1</a:t>
            </a:r>
            <a:r>
              <a:rPr lang="ru-RU" dirty="0" smtClean="0"/>
              <a:t> и путь </a:t>
            </a:r>
            <a:r>
              <a:rPr lang="ru-RU" dirty="0" smtClean="0">
                <a:solidFill>
                  <a:srgbClr val="7030A0"/>
                </a:solidFill>
              </a:rPr>
              <a:t>из </a:t>
            </a:r>
            <a:r>
              <a:rPr lang="en-US" b="1" dirty="0" smtClean="0">
                <a:solidFill>
                  <a:srgbClr val="7030A0"/>
                </a:solidFill>
              </a:rPr>
              <a:t>K+1</a:t>
            </a:r>
            <a:r>
              <a:rPr lang="ru-RU" dirty="0" smtClean="0">
                <a:solidFill>
                  <a:srgbClr val="7030A0"/>
                </a:solidFill>
              </a:rPr>
              <a:t> в </a:t>
            </a:r>
            <a:r>
              <a:rPr lang="en-US" b="1" dirty="0" smtClean="0">
                <a:solidFill>
                  <a:srgbClr val="7030A0"/>
                </a:solidFill>
              </a:rPr>
              <a:t>j</a:t>
            </a:r>
            <a:r>
              <a:rPr lang="en-US" dirty="0" smtClean="0"/>
              <a:t>.</a:t>
            </a:r>
            <a:endParaRPr lang="ru-RU" dirty="0" smtClean="0"/>
          </a:p>
        </p:txBody>
      </p:sp>
      <p:sp>
        <p:nvSpPr>
          <p:cNvPr id="75" name="Левая фигурная скобка 74"/>
          <p:cNvSpPr/>
          <p:nvPr/>
        </p:nvSpPr>
        <p:spPr>
          <a:xfrm rot="18251678">
            <a:off x="1886692" y="3014351"/>
            <a:ext cx="721019" cy="391263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Левая фигурная скобка 75"/>
          <p:cNvSpPr/>
          <p:nvPr/>
        </p:nvSpPr>
        <p:spPr>
          <a:xfrm rot="14331673">
            <a:off x="6107454" y="2763845"/>
            <a:ext cx="721019" cy="43311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Прямоугольник 76"/>
          <p:cNvSpPr/>
          <p:nvPr/>
        </p:nvSpPr>
        <p:spPr>
          <a:xfrm rot="2204263">
            <a:off x="937173" y="5258206"/>
            <a:ext cx="15680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путь из 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в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K+1</a:t>
            </a:r>
          </a:p>
          <a:p>
            <a:pPr algn="ctr"/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79" name="Прямоугольник 78"/>
          <p:cNvSpPr/>
          <p:nvPr/>
        </p:nvSpPr>
        <p:spPr>
          <a:xfrm rot="19771481">
            <a:off x="6113725" y="5165172"/>
            <a:ext cx="15712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путь из </a:t>
            </a:r>
            <a:r>
              <a:rPr lang="en-US" b="1" dirty="0" smtClean="0">
                <a:solidFill>
                  <a:srgbClr val="7030A0"/>
                </a:solidFill>
              </a:rPr>
              <a:t>K+1</a:t>
            </a:r>
            <a:r>
              <a:rPr lang="ru-RU" dirty="0" smtClean="0">
                <a:solidFill>
                  <a:srgbClr val="7030A0"/>
                </a:solidFill>
              </a:rPr>
              <a:t> в </a:t>
            </a:r>
            <a:r>
              <a:rPr lang="en-US" b="1" dirty="0" smtClean="0">
                <a:solidFill>
                  <a:srgbClr val="7030A0"/>
                </a:solidFill>
              </a:rPr>
              <a:t>j</a:t>
            </a:r>
          </a:p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0" idx="6"/>
            <a:endCxn id="29" idx="2"/>
          </p:cNvCxnSpPr>
          <p:nvPr/>
        </p:nvCxnSpPr>
        <p:spPr>
          <a:xfrm>
            <a:off x="3001478" y="4787860"/>
            <a:ext cx="922450" cy="5469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42" idx="1"/>
          </p:cNvCxnSpPr>
          <p:nvPr/>
        </p:nvCxnSpPr>
        <p:spPr>
          <a:xfrm>
            <a:off x="1192432" y="3438292"/>
            <a:ext cx="685445" cy="53694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1"/>
            <a:endCxn id="39" idx="7"/>
          </p:cNvCxnSpPr>
          <p:nvPr/>
        </p:nvCxnSpPr>
        <p:spPr>
          <a:xfrm flipH="1">
            <a:off x="7050099" y="3334926"/>
            <a:ext cx="739117" cy="5683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3923928" y="5013176"/>
            <a:ext cx="643264" cy="6432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3995936" y="508518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29" idx="6"/>
            <a:endCxn id="9" idx="2"/>
          </p:cNvCxnSpPr>
          <p:nvPr/>
        </p:nvCxnSpPr>
        <p:spPr>
          <a:xfrm flipV="1">
            <a:off x="4567192" y="4815736"/>
            <a:ext cx="860058" cy="519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Овал 38"/>
          <p:cNvSpPr/>
          <p:nvPr/>
        </p:nvSpPr>
        <p:spPr>
          <a:xfrm>
            <a:off x="6804248" y="38610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1835696" y="39330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5940152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2123728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3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3059832" y="371703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49" name="Прямая со стрелкой 48"/>
          <p:cNvCxnSpPr/>
          <p:nvPr/>
        </p:nvCxnSpPr>
        <p:spPr>
          <a:xfrm flipV="1">
            <a:off x="2267744" y="3861048"/>
            <a:ext cx="720080" cy="14401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V="1">
            <a:off x="3059832" y="4221088"/>
            <a:ext cx="504056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 flipV="1">
            <a:off x="5508104" y="3933056"/>
            <a:ext cx="1152128" cy="7200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flipH="1" flipV="1">
            <a:off x="4860032" y="4149080"/>
            <a:ext cx="432048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flipV="1">
            <a:off x="2555776" y="4077072"/>
            <a:ext cx="72008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H="1" flipV="1">
            <a:off x="5364088" y="4149080"/>
            <a:ext cx="648072" cy="21602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95536" y="1196752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пути </a:t>
            </a:r>
            <a:r>
              <a:rPr lang="ru-RU" dirty="0" smtClean="0">
                <a:solidFill>
                  <a:srgbClr val="00B0F0"/>
                </a:solidFill>
              </a:rPr>
              <a:t>из 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в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K+1</a:t>
            </a:r>
            <a:r>
              <a:rPr lang="ru-RU" dirty="0" smtClean="0"/>
              <a:t> и </a:t>
            </a:r>
            <a:r>
              <a:rPr lang="ru-RU" dirty="0" smtClean="0">
                <a:solidFill>
                  <a:srgbClr val="7030A0"/>
                </a:solidFill>
              </a:rPr>
              <a:t>из </a:t>
            </a:r>
            <a:r>
              <a:rPr lang="en-US" b="1" dirty="0" smtClean="0">
                <a:solidFill>
                  <a:srgbClr val="7030A0"/>
                </a:solidFill>
              </a:rPr>
              <a:t>K+1</a:t>
            </a:r>
            <a:r>
              <a:rPr lang="ru-RU" dirty="0" smtClean="0">
                <a:solidFill>
                  <a:srgbClr val="7030A0"/>
                </a:solidFill>
              </a:rPr>
              <a:t> в </a:t>
            </a:r>
            <a:r>
              <a:rPr lang="en-US" b="1" dirty="0" smtClean="0">
                <a:solidFill>
                  <a:srgbClr val="7030A0"/>
                </a:solidFill>
              </a:rPr>
              <a:t>j</a:t>
            </a:r>
            <a:r>
              <a:rPr lang="en-US" dirty="0" smtClean="0"/>
              <a:t> </a:t>
            </a:r>
            <a:r>
              <a:rPr lang="ru-RU" dirty="0" smtClean="0"/>
              <a:t>не содержат промежуточных вершин с номерами </a:t>
            </a:r>
            <a:r>
              <a:rPr lang="en-US" dirty="0" smtClean="0"/>
              <a:t>&gt; </a:t>
            </a:r>
            <a:r>
              <a:rPr lang="en-US" b="1" dirty="0" smtClean="0"/>
              <a:t>K</a:t>
            </a:r>
          </a:p>
        </p:txBody>
      </p:sp>
      <p:sp>
        <p:nvSpPr>
          <p:cNvPr id="75" name="Левая фигурная скобка 74"/>
          <p:cNvSpPr/>
          <p:nvPr/>
        </p:nvSpPr>
        <p:spPr>
          <a:xfrm rot="18251678">
            <a:off x="1886692" y="3014351"/>
            <a:ext cx="721019" cy="391263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Левая фигурная скобка 75"/>
          <p:cNvSpPr/>
          <p:nvPr/>
        </p:nvSpPr>
        <p:spPr>
          <a:xfrm rot="14331673">
            <a:off x="6107454" y="2763845"/>
            <a:ext cx="721019" cy="43311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Прямоугольник 76"/>
          <p:cNvSpPr/>
          <p:nvPr/>
        </p:nvSpPr>
        <p:spPr>
          <a:xfrm rot="2204263">
            <a:off x="937173" y="5258206"/>
            <a:ext cx="15680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путь из 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в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K+1</a:t>
            </a:r>
          </a:p>
          <a:p>
            <a:pPr algn="ctr"/>
            <a:r>
              <a:rPr lang="ru-RU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d[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b="1" dirty="0" smtClean="0">
                <a:solidFill>
                  <a:srgbClr val="00B0F0"/>
                </a:solidFill>
              </a:rPr>
              <a:t>][K+1]</a:t>
            </a:r>
            <a:endParaRPr lang="ru-RU" b="1" dirty="0">
              <a:solidFill>
                <a:srgbClr val="00B0F0"/>
              </a:solidFill>
            </a:endParaRPr>
          </a:p>
        </p:txBody>
      </p:sp>
      <p:sp>
        <p:nvSpPr>
          <p:cNvPr id="79" name="Прямоугольник 78"/>
          <p:cNvSpPr/>
          <p:nvPr/>
        </p:nvSpPr>
        <p:spPr>
          <a:xfrm rot="19771481">
            <a:off x="6113725" y="5165172"/>
            <a:ext cx="15712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путь из </a:t>
            </a:r>
            <a:r>
              <a:rPr lang="en-US" b="1" dirty="0" smtClean="0">
                <a:solidFill>
                  <a:srgbClr val="7030A0"/>
                </a:solidFill>
              </a:rPr>
              <a:t>K+1</a:t>
            </a:r>
            <a:r>
              <a:rPr lang="ru-RU" dirty="0" smtClean="0">
                <a:solidFill>
                  <a:srgbClr val="7030A0"/>
                </a:solidFill>
              </a:rPr>
              <a:t> в </a:t>
            </a:r>
            <a:r>
              <a:rPr lang="en-US" b="1" dirty="0" smtClean="0">
                <a:solidFill>
                  <a:srgbClr val="7030A0"/>
                </a:solidFill>
              </a:rPr>
              <a:t>j</a:t>
            </a: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d[K+1][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]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7" name="Стрелка вниз 36"/>
          <p:cNvSpPr/>
          <p:nvPr/>
        </p:nvSpPr>
        <p:spPr>
          <a:xfrm>
            <a:off x="4067944" y="1484784"/>
            <a:ext cx="261743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Особенности кратчайших путей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51520" y="1628800"/>
            <a:ext cx="864096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Доказательство (от противного):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Рассмотрим</a:t>
            </a:r>
            <a:r>
              <a:rPr lang="en-US" sz="2000" dirty="0" smtClean="0"/>
              <a:t> </a:t>
            </a:r>
            <a:r>
              <a:rPr lang="ru-RU" sz="2000" dirty="0" smtClean="0"/>
              <a:t>кратчайший путь из </a:t>
            </a:r>
            <a:r>
              <a:rPr lang="en-US" sz="2000" b="1" dirty="0" smtClean="0"/>
              <a:t>u</a:t>
            </a:r>
            <a:r>
              <a:rPr lang="en-US" sz="2000" dirty="0" smtClean="0"/>
              <a:t> </a:t>
            </a:r>
            <a:r>
              <a:rPr lang="ru-RU" sz="2000" dirty="0" smtClean="0"/>
              <a:t>в </a:t>
            </a:r>
            <a:r>
              <a:rPr lang="en-US" sz="2000" b="1" dirty="0" smtClean="0"/>
              <a:t>v</a:t>
            </a:r>
            <a:r>
              <a:rPr lang="ru-RU" sz="2000" dirty="0" smtClean="0"/>
              <a:t>.</a:t>
            </a:r>
          </a:p>
        </p:txBody>
      </p:sp>
      <p:sp>
        <p:nvSpPr>
          <p:cNvPr id="33" name="Овал 32"/>
          <p:cNvSpPr/>
          <p:nvPr/>
        </p:nvSpPr>
        <p:spPr>
          <a:xfrm>
            <a:off x="904400" y="43465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7740352" y="42745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/>
          <p:cNvSpPr txBox="1"/>
          <p:nvPr/>
        </p:nvSpPr>
        <p:spPr>
          <a:xfrm>
            <a:off x="7740352" y="420250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904400" y="42838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47864" y="43279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4788024" y="43372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39" name="Прямая со стрелкой 38"/>
          <p:cNvCxnSpPr>
            <a:stCxn id="37" idx="2"/>
            <a:endCxn id="33" idx="6"/>
          </p:cNvCxnSpPr>
          <p:nvPr/>
        </p:nvCxnSpPr>
        <p:spPr>
          <a:xfrm flipH="1">
            <a:off x="1192432" y="4471952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35" idx="1"/>
            <a:endCxn id="38" idx="6"/>
          </p:cNvCxnSpPr>
          <p:nvPr/>
        </p:nvCxnSpPr>
        <p:spPr>
          <a:xfrm flipH="1">
            <a:off x="5076056" y="4387170"/>
            <a:ext cx="2664296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347864" y="426522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4788024" y="426522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43" name="Заголовок 1"/>
          <p:cNvSpPr txBox="1">
            <a:spLocks/>
          </p:cNvSpPr>
          <p:nvPr/>
        </p:nvSpPr>
        <p:spPr>
          <a:xfrm>
            <a:off x="3851920" y="4265220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0" idx="6"/>
            <a:endCxn id="29" idx="2"/>
          </p:cNvCxnSpPr>
          <p:nvPr/>
        </p:nvCxnSpPr>
        <p:spPr>
          <a:xfrm>
            <a:off x="3001478" y="4787860"/>
            <a:ext cx="922450" cy="5469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42" idx="1"/>
          </p:cNvCxnSpPr>
          <p:nvPr/>
        </p:nvCxnSpPr>
        <p:spPr>
          <a:xfrm>
            <a:off x="1192432" y="3438292"/>
            <a:ext cx="685445" cy="53694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1"/>
            <a:endCxn id="39" idx="7"/>
          </p:cNvCxnSpPr>
          <p:nvPr/>
        </p:nvCxnSpPr>
        <p:spPr>
          <a:xfrm flipH="1">
            <a:off x="7050099" y="3334926"/>
            <a:ext cx="739117" cy="5683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3923928" y="5013176"/>
            <a:ext cx="643264" cy="6432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3995936" y="508518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29" idx="6"/>
            <a:endCxn id="9" idx="2"/>
          </p:cNvCxnSpPr>
          <p:nvPr/>
        </p:nvCxnSpPr>
        <p:spPr>
          <a:xfrm flipV="1">
            <a:off x="4567192" y="4815736"/>
            <a:ext cx="860058" cy="519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Овал 38"/>
          <p:cNvSpPr/>
          <p:nvPr/>
        </p:nvSpPr>
        <p:spPr>
          <a:xfrm>
            <a:off x="6804248" y="38610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1835696" y="39330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5940152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2123728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3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3059832" y="371703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49" name="Прямая со стрелкой 48"/>
          <p:cNvCxnSpPr/>
          <p:nvPr/>
        </p:nvCxnSpPr>
        <p:spPr>
          <a:xfrm flipV="1">
            <a:off x="2267744" y="3861048"/>
            <a:ext cx="720080" cy="14401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V="1">
            <a:off x="3059832" y="4221088"/>
            <a:ext cx="504056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 flipV="1">
            <a:off x="5508104" y="3933056"/>
            <a:ext cx="1152128" cy="7200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flipH="1" flipV="1">
            <a:off x="4860032" y="4149080"/>
            <a:ext cx="432048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flipV="1">
            <a:off x="2555776" y="4077072"/>
            <a:ext cx="72008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H="1" flipV="1">
            <a:off x="5364088" y="4149080"/>
            <a:ext cx="648072" cy="21602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95536" y="1196752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пути </a:t>
            </a:r>
            <a:r>
              <a:rPr lang="ru-RU" dirty="0" smtClean="0">
                <a:solidFill>
                  <a:srgbClr val="00B0F0"/>
                </a:solidFill>
              </a:rPr>
              <a:t>из 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в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K+1</a:t>
            </a:r>
            <a:r>
              <a:rPr lang="ru-RU" dirty="0" smtClean="0"/>
              <a:t> и </a:t>
            </a:r>
            <a:r>
              <a:rPr lang="ru-RU" dirty="0" smtClean="0">
                <a:solidFill>
                  <a:srgbClr val="7030A0"/>
                </a:solidFill>
              </a:rPr>
              <a:t>из </a:t>
            </a:r>
            <a:r>
              <a:rPr lang="en-US" b="1" dirty="0" smtClean="0">
                <a:solidFill>
                  <a:srgbClr val="7030A0"/>
                </a:solidFill>
              </a:rPr>
              <a:t>K+1</a:t>
            </a:r>
            <a:r>
              <a:rPr lang="ru-RU" dirty="0" smtClean="0">
                <a:solidFill>
                  <a:srgbClr val="7030A0"/>
                </a:solidFill>
              </a:rPr>
              <a:t> в </a:t>
            </a:r>
            <a:r>
              <a:rPr lang="en-US" b="1" dirty="0" smtClean="0">
                <a:solidFill>
                  <a:srgbClr val="7030A0"/>
                </a:solidFill>
              </a:rPr>
              <a:t>j</a:t>
            </a:r>
            <a:r>
              <a:rPr lang="en-US" dirty="0" smtClean="0"/>
              <a:t> </a:t>
            </a:r>
            <a:r>
              <a:rPr lang="ru-RU" dirty="0" smtClean="0"/>
              <a:t>не содержат промежуточных вершин с номерами </a:t>
            </a:r>
            <a:r>
              <a:rPr lang="en-US" dirty="0" smtClean="0"/>
              <a:t>&gt; </a:t>
            </a:r>
            <a:r>
              <a:rPr lang="en-US" b="1" dirty="0" smtClean="0"/>
              <a:t>K</a:t>
            </a:r>
          </a:p>
        </p:txBody>
      </p:sp>
      <p:sp>
        <p:nvSpPr>
          <p:cNvPr id="75" name="Левая фигурная скобка 74"/>
          <p:cNvSpPr/>
          <p:nvPr/>
        </p:nvSpPr>
        <p:spPr>
          <a:xfrm rot="18251678">
            <a:off x="1886692" y="3014351"/>
            <a:ext cx="721019" cy="391263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Левая фигурная скобка 75"/>
          <p:cNvSpPr/>
          <p:nvPr/>
        </p:nvSpPr>
        <p:spPr>
          <a:xfrm rot="14331673">
            <a:off x="6107454" y="2763845"/>
            <a:ext cx="721019" cy="43311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Прямоугольник 76"/>
          <p:cNvSpPr/>
          <p:nvPr/>
        </p:nvSpPr>
        <p:spPr>
          <a:xfrm rot="2204263">
            <a:off x="937173" y="5258206"/>
            <a:ext cx="15680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путь из 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в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K+1</a:t>
            </a:r>
          </a:p>
          <a:p>
            <a:pPr algn="ctr"/>
            <a:r>
              <a:rPr lang="ru-RU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d[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b="1" dirty="0" smtClean="0">
                <a:solidFill>
                  <a:srgbClr val="00B0F0"/>
                </a:solidFill>
              </a:rPr>
              <a:t>][K+1]</a:t>
            </a:r>
            <a:endParaRPr lang="ru-RU" b="1" dirty="0">
              <a:solidFill>
                <a:srgbClr val="00B0F0"/>
              </a:solidFill>
            </a:endParaRPr>
          </a:p>
        </p:txBody>
      </p:sp>
      <p:sp>
        <p:nvSpPr>
          <p:cNvPr id="79" name="Прямоугольник 78"/>
          <p:cNvSpPr/>
          <p:nvPr/>
        </p:nvSpPr>
        <p:spPr>
          <a:xfrm rot="19771481">
            <a:off x="6113725" y="5165172"/>
            <a:ext cx="15712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путь из </a:t>
            </a:r>
            <a:r>
              <a:rPr lang="en-US" b="1" dirty="0" smtClean="0">
                <a:solidFill>
                  <a:srgbClr val="7030A0"/>
                </a:solidFill>
              </a:rPr>
              <a:t>K+1</a:t>
            </a:r>
            <a:r>
              <a:rPr lang="ru-RU" dirty="0" smtClean="0">
                <a:solidFill>
                  <a:srgbClr val="7030A0"/>
                </a:solidFill>
              </a:rPr>
              <a:t> в </a:t>
            </a:r>
            <a:r>
              <a:rPr lang="en-US" b="1" dirty="0" smtClean="0">
                <a:solidFill>
                  <a:srgbClr val="7030A0"/>
                </a:solidFill>
              </a:rPr>
              <a:t>j</a:t>
            </a: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d[K+1][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]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1" name="Стрелка вниз 30"/>
          <p:cNvSpPr/>
          <p:nvPr/>
        </p:nvSpPr>
        <p:spPr>
          <a:xfrm>
            <a:off x="4067944" y="1484784"/>
            <a:ext cx="261743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/>
          <p:cNvSpPr/>
          <p:nvPr/>
        </p:nvSpPr>
        <p:spPr>
          <a:xfrm>
            <a:off x="251520" y="1700808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значения </a:t>
            </a:r>
            <a:r>
              <a:rPr lang="en-US" b="1" dirty="0" smtClean="0">
                <a:solidFill>
                  <a:srgbClr val="00B0F0"/>
                </a:solidFill>
              </a:rPr>
              <a:t>d[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b="1" dirty="0" smtClean="0">
                <a:solidFill>
                  <a:srgbClr val="00B0F0"/>
                </a:solidFill>
              </a:rPr>
              <a:t>][K+1]</a:t>
            </a:r>
            <a:r>
              <a:rPr lang="ru-RU" dirty="0" smtClean="0"/>
              <a:t> и </a:t>
            </a:r>
            <a:r>
              <a:rPr lang="en-US" b="1" dirty="0" smtClean="0">
                <a:solidFill>
                  <a:srgbClr val="7030A0"/>
                </a:solidFill>
              </a:rPr>
              <a:t>d[K+1][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]</a:t>
            </a:r>
            <a:r>
              <a:rPr lang="ru-RU" b="1" dirty="0" smtClean="0">
                <a:solidFill>
                  <a:srgbClr val="7030A0"/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(как и пути им соответствующие) </a:t>
            </a:r>
            <a:r>
              <a:rPr lang="ru-RU" dirty="0" smtClean="0"/>
              <a:t>были найдены алгоритмом </a:t>
            </a:r>
            <a:r>
              <a:rPr lang="ru-RU" dirty="0" err="1" smtClean="0"/>
              <a:t>Флойда</a:t>
            </a:r>
            <a:r>
              <a:rPr lang="ru-RU" dirty="0" smtClean="0"/>
              <a:t> к окончанию этапа с номером </a:t>
            </a:r>
            <a:r>
              <a:rPr lang="en-US" b="1" dirty="0" smtClean="0"/>
              <a:t>K</a:t>
            </a:r>
            <a:r>
              <a:rPr lang="en-US" dirty="0" smtClean="0"/>
              <a:t>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(по предположению индукции)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7" name="Стрелка вниз 36"/>
          <p:cNvSpPr/>
          <p:nvPr/>
        </p:nvSpPr>
        <p:spPr>
          <a:xfrm>
            <a:off x="4067944" y="2348880"/>
            <a:ext cx="261743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0" idx="6"/>
            <a:endCxn id="29" idx="2"/>
          </p:cNvCxnSpPr>
          <p:nvPr/>
        </p:nvCxnSpPr>
        <p:spPr>
          <a:xfrm>
            <a:off x="3001478" y="4787860"/>
            <a:ext cx="922450" cy="5469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42" idx="1"/>
          </p:cNvCxnSpPr>
          <p:nvPr/>
        </p:nvCxnSpPr>
        <p:spPr>
          <a:xfrm>
            <a:off x="1192432" y="3438292"/>
            <a:ext cx="685445" cy="53694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1"/>
            <a:endCxn id="39" idx="7"/>
          </p:cNvCxnSpPr>
          <p:nvPr/>
        </p:nvCxnSpPr>
        <p:spPr>
          <a:xfrm flipH="1">
            <a:off x="7050099" y="3334926"/>
            <a:ext cx="739117" cy="5683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3923928" y="5013176"/>
            <a:ext cx="643264" cy="6432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3995936" y="508518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29" idx="6"/>
            <a:endCxn id="9" idx="2"/>
          </p:cNvCxnSpPr>
          <p:nvPr/>
        </p:nvCxnSpPr>
        <p:spPr>
          <a:xfrm flipV="1">
            <a:off x="4567192" y="4815736"/>
            <a:ext cx="860058" cy="519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Овал 38"/>
          <p:cNvSpPr/>
          <p:nvPr/>
        </p:nvSpPr>
        <p:spPr>
          <a:xfrm>
            <a:off x="6804248" y="38610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1835696" y="39330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5940152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2123728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3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3059832" y="371703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49" name="Прямая со стрелкой 48"/>
          <p:cNvCxnSpPr/>
          <p:nvPr/>
        </p:nvCxnSpPr>
        <p:spPr>
          <a:xfrm flipV="1">
            <a:off x="2267744" y="3861048"/>
            <a:ext cx="720080" cy="14401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V="1">
            <a:off x="3059832" y="4221088"/>
            <a:ext cx="504056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 flipV="1">
            <a:off x="5508104" y="3933056"/>
            <a:ext cx="1152128" cy="7200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flipH="1" flipV="1">
            <a:off x="4860032" y="4149080"/>
            <a:ext cx="432048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flipV="1">
            <a:off x="2555776" y="4077072"/>
            <a:ext cx="72008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H="1" flipV="1">
            <a:off x="5364088" y="4149080"/>
            <a:ext cx="648072" cy="21602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95536" y="1196752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пути </a:t>
            </a:r>
            <a:r>
              <a:rPr lang="ru-RU" dirty="0" smtClean="0">
                <a:solidFill>
                  <a:srgbClr val="00B0F0"/>
                </a:solidFill>
              </a:rPr>
              <a:t>из 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в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K+1</a:t>
            </a:r>
            <a:r>
              <a:rPr lang="ru-RU" dirty="0" smtClean="0"/>
              <a:t> и </a:t>
            </a:r>
            <a:r>
              <a:rPr lang="ru-RU" dirty="0" smtClean="0">
                <a:solidFill>
                  <a:srgbClr val="7030A0"/>
                </a:solidFill>
              </a:rPr>
              <a:t>из </a:t>
            </a:r>
            <a:r>
              <a:rPr lang="en-US" b="1" dirty="0" smtClean="0">
                <a:solidFill>
                  <a:srgbClr val="7030A0"/>
                </a:solidFill>
              </a:rPr>
              <a:t>K+1</a:t>
            </a:r>
            <a:r>
              <a:rPr lang="ru-RU" dirty="0" smtClean="0">
                <a:solidFill>
                  <a:srgbClr val="7030A0"/>
                </a:solidFill>
              </a:rPr>
              <a:t> в </a:t>
            </a:r>
            <a:r>
              <a:rPr lang="en-US" b="1" dirty="0" smtClean="0">
                <a:solidFill>
                  <a:srgbClr val="7030A0"/>
                </a:solidFill>
              </a:rPr>
              <a:t>j</a:t>
            </a:r>
            <a:r>
              <a:rPr lang="en-US" dirty="0" smtClean="0"/>
              <a:t> </a:t>
            </a:r>
            <a:r>
              <a:rPr lang="ru-RU" dirty="0" smtClean="0"/>
              <a:t>не содержат промежуточных вершин с номерами </a:t>
            </a:r>
            <a:r>
              <a:rPr lang="en-US" dirty="0" smtClean="0"/>
              <a:t>&gt; </a:t>
            </a:r>
            <a:r>
              <a:rPr lang="en-US" b="1" dirty="0" smtClean="0"/>
              <a:t>K</a:t>
            </a:r>
          </a:p>
        </p:txBody>
      </p:sp>
      <p:sp>
        <p:nvSpPr>
          <p:cNvPr id="75" name="Левая фигурная скобка 74"/>
          <p:cNvSpPr/>
          <p:nvPr/>
        </p:nvSpPr>
        <p:spPr>
          <a:xfrm rot="18251678">
            <a:off x="1886692" y="3014351"/>
            <a:ext cx="721019" cy="391263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Левая фигурная скобка 75"/>
          <p:cNvSpPr/>
          <p:nvPr/>
        </p:nvSpPr>
        <p:spPr>
          <a:xfrm rot="14331673">
            <a:off x="6107454" y="2763845"/>
            <a:ext cx="721019" cy="43311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Прямоугольник 76"/>
          <p:cNvSpPr/>
          <p:nvPr/>
        </p:nvSpPr>
        <p:spPr>
          <a:xfrm rot="2204263">
            <a:off x="937173" y="5258206"/>
            <a:ext cx="15680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путь из 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в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K+1</a:t>
            </a:r>
          </a:p>
          <a:p>
            <a:pPr algn="ctr"/>
            <a:r>
              <a:rPr lang="ru-RU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d[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b="1" dirty="0" smtClean="0">
                <a:solidFill>
                  <a:srgbClr val="00B0F0"/>
                </a:solidFill>
              </a:rPr>
              <a:t>][K+1]</a:t>
            </a:r>
            <a:endParaRPr lang="ru-RU" b="1" dirty="0">
              <a:solidFill>
                <a:srgbClr val="00B0F0"/>
              </a:solidFill>
            </a:endParaRPr>
          </a:p>
        </p:txBody>
      </p:sp>
      <p:sp>
        <p:nvSpPr>
          <p:cNvPr id="79" name="Прямоугольник 78"/>
          <p:cNvSpPr/>
          <p:nvPr/>
        </p:nvSpPr>
        <p:spPr>
          <a:xfrm rot="19771481">
            <a:off x="6113725" y="5165172"/>
            <a:ext cx="15712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путь из </a:t>
            </a:r>
            <a:r>
              <a:rPr lang="en-US" b="1" dirty="0" smtClean="0">
                <a:solidFill>
                  <a:srgbClr val="7030A0"/>
                </a:solidFill>
              </a:rPr>
              <a:t>K+1</a:t>
            </a:r>
            <a:r>
              <a:rPr lang="ru-RU" dirty="0" smtClean="0">
                <a:solidFill>
                  <a:srgbClr val="7030A0"/>
                </a:solidFill>
              </a:rPr>
              <a:t> в </a:t>
            </a:r>
            <a:r>
              <a:rPr lang="en-US" b="1" dirty="0" smtClean="0">
                <a:solidFill>
                  <a:srgbClr val="7030A0"/>
                </a:solidFill>
              </a:rPr>
              <a:t>j</a:t>
            </a: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d[K+1][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]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1" name="Стрелка вниз 30"/>
          <p:cNvSpPr/>
          <p:nvPr/>
        </p:nvSpPr>
        <p:spPr>
          <a:xfrm>
            <a:off x="4067944" y="1484784"/>
            <a:ext cx="261743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/>
          <p:cNvSpPr/>
          <p:nvPr/>
        </p:nvSpPr>
        <p:spPr>
          <a:xfrm>
            <a:off x="251520" y="1700808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значения </a:t>
            </a:r>
            <a:r>
              <a:rPr lang="en-US" b="1" dirty="0" smtClean="0">
                <a:solidFill>
                  <a:srgbClr val="00B0F0"/>
                </a:solidFill>
              </a:rPr>
              <a:t>d[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b="1" dirty="0" smtClean="0">
                <a:solidFill>
                  <a:srgbClr val="00B0F0"/>
                </a:solidFill>
              </a:rPr>
              <a:t>][K+1]</a:t>
            </a:r>
            <a:r>
              <a:rPr lang="ru-RU" dirty="0" smtClean="0"/>
              <a:t> и </a:t>
            </a:r>
            <a:r>
              <a:rPr lang="en-US" b="1" dirty="0" smtClean="0">
                <a:solidFill>
                  <a:srgbClr val="7030A0"/>
                </a:solidFill>
              </a:rPr>
              <a:t>d[K+1][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]</a:t>
            </a:r>
            <a:r>
              <a:rPr lang="ru-RU" b="1" dirty="0" smtClean="0">
                <a:solidFill>
                  <a:srgbClr val="7030A0"/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(как и пути им соответствующие) </a:t>
            </a:r>
            <a:r>
              <a:rPr lang="ru-RU" dirty="0" smtClean="0"/>
              <a:t>были найдены алгоритмом </a:t>
            </a:r>
            <a:r>
              <a:rPr lang="ru-RU" dirty="0" err="1" smtClean="0"/>
              <a:t>Флойда</a:t>
            </a:r>
            <a:r>
              <a:rPr lang="ru-RU" dirty="0" smtClean="0"/>
              <a:t> к окончанию этапа с номером </a:t>
            </a:r>
            <a:r>
              <a:rPr lang="en-US" b="1" dirty="0" smtClean="0"/>
              <a:t>K</a:t>
            </a:r>
            <a:r>
              <a:rPr lang="en-US" dirty="0" smtClean="0"/>
              <a:t>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(по предположению индукции)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4" name="Прямоугольник 33"/>
          <p:cNvSpPr/>
          <p:nvPr/>
        </p:nvSpPr>
        <p:spPr>
          <a:xfrm>
            <a:off x="467544" y="2636912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На этапе </a:t>
            </a:r>
            <a:r>
              <a:rPr lang="en-US" b="1" dirty="0" smtClean="0"/>
              <a:t>K</a:t>
            </a:r>
            <a:r>
              <a:rPr lang="ru-RU" b="1" dirty="0" smtClean="0"/>
              <a:t>+1</a:t>
            </a:r>
            <a:r>
              <a:rPr lang="ru-RU" dirty="0" smtClean="0"/>
              <a:t> в </a:t>
            </a:r>
            <a:r>
              <a:rPr lang="en-US" dirty="0" smtClean="0"/>
              <a:t>d[</a:t>
            </a:r>
            <a:r>
              <a:rPr lang="en-US" dirty="0" err="1" smtClean="0"/>
              <a:t>i</a:t>
            </a:r>
            <a:r>
              <a:rPr lang="en-US" dirty="0" smtClean="0"/>
              <a:t>][j], </a:t>
            </a:r>
            <a:r>
              <a:rPr lang="ru-RU" dirty="0" smtClean="0"/>
              <a:t>алгоритмом </a:t>
            </a:r>
            <a:r>
              <a:rPr lang="ru-RU" dirty="0" err="1" smtClean="0"/>
              <a:t>Флойда</a:t>
            </a:r>
            <a:r>
              <a:rPr lang="en-US" dirty="0" smtClean="0"/>
              <a:t>,</a:t>
            </a:r>
            <a:r>
              <a:rPr lang="ru-RU" dirty="0" smtClean="0"/>
              <a:t> было записано </a:t>
            </a:r>
            <a:r>
              <a:rPr lang="en-US" b="1" dirty="0" smtClean="0">
                <a:solidFill>
                  <a:srgbClr val="00B0F0"/>
                </a:solidFill>
              </a:rPr>
              <a:t>d[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b="1" dirty="0" smtClean="0">
                <a:solidFill>
                  <a:srgbClr val="00B0F0"/>
                </a:solidFill>
              </a:rPr>
              <a:t>][K+1]</a:t>
            </a:r>
            <a:r>
              <a:rPr lang="ru-RU" dirty="0" smtClean="0"/>
              <a:t> </a:t>
            </a:r>
            <a:r>
              <a:rPr lang="ru-RU" b="1" dirty="0" smtClean="0"/>
              <a:t>+</a:t>
            </a:r>
            <a:r>
              <a:rPr lang="ru-RU" dirty="0" smtClean="0"/>
              <a:t> </a:t>
            </a:r>
            <a:r>
              <a:rPr lang="en-US" b="1" dirty="0" smtClean="0">
                <a:solidFill>
                  <a:srgbClr val="7030A0"/>
                </a:solidFill>
              </a:rPr>
              <a:t>d[K+1][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]</a:t>
            </a:r>
            <a:r>
              <a:rPr lang="ru-RU" dirty="0" smtClean="0"/>
              <a:t>.</a:t>
            </a:r>
          </a:p>
          <a:p>
            <a:pPr algn="ctr"/>
            <a:r>
              <a:rPr lang="ru-RU" dirty="0" smtClean="0">
                <a:solidFill>
                  <a:srgbClr val="00B0F0"/>
                </a:solidFill>
              </a:rPr>
              <a:t>Получено противоречие.</a:t>
            </a:r>
            <a:endParaRPr lang="ru-RU" dirty="0"/>
          </a:p>
        </p:txBody>
      </p:sp>
      <p:sp>
        <p:nvSpPr>
          <p:cNvPr id="35" name="Стрелка вниз 34"/>
          <p:cNvSpPr/>
          <p:nvPr/>
        </p:nvSpPr>
        <p:spPr>
          <a:xfrm>
            <a:off x="4067944" y="2348880"/>
            <a:ext cx="261743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 </a:t>
            </a:r>
            <a:r>
              <a:rPr lang="ru-RU" dirty="0" err="1" smtClean="0"/>
              <a:t>Белмана-Форда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cxnSp>
        <p:nvCxnSpPr>
          <p:cNvPr id="6" name="Прямая со стрелкой 5"/>
          <p:cNvCxnSpPr>
            <a:stCxn id="10" idx="3"/>
            <a:endCxn id="17" idx="6"/>
          </p:cNvCxnSpPr>
          <p:nvPr/>
        </p:nvCxnSpPr>
        <p:spPr>
          <a:xfrm>
            <a:off x="6990445" y="3080203"/>
            <a:ext cx="1177147" cy="127560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1403648" y="31409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26298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6948264" y="28343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403648" y="30689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934610" y="27623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4387726" y="19795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6" name="Прямая со стрелкой 15"/>
          <p:cNvCxnSpPr>
            <a:stCxn id="15" idx="2"/>
            <a:endCxn id="8" idx="7"/>
          </p:cNvCxnSpPr>
          <p:nvPr/>
        </p:nvCxnSpPr>
        <p:spPr>
          <a:xfrm flipH="1">
            <a:off x="1649499" y="2123564"/>
            <a:ext cx="2738227" cy="10595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7879560" y="42117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865906" y="41397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9" idx="5"/>
            <a:endCxn id="17" idx="7"/>
          </p:cNvCxnSpPr>
          <p:nvPr/>
        </p:nvCxnSpPr>
        <p:spPr>
          <a:xfrm>
            <a:off x="4372149" y="3530835"/>
            <a:ext cx="3753262" cy="72314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21490" y="32129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4387726" y="19168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6" name="Прямая со стрелкой 25"/>
          <p:cNvCxnSpPr>
            <a:stCxn id="22" idx="2"/>
            <a:endCxn id="9" idx="7"/>
          </p:cNvCxnSpPr>
          <p:nvPr/>
        </p:nvCxnSpPr>
        <p:spPr>
          <a:xfrm flipH="1">
            <a:off x="4372149" y="2286164"/>
            <a:ext cx="168824" cy="104100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4675758" y="2123564"/>
            <a:ext cx="2314687" cy="75296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2" idx="3"/>
            <a:endCxn id="9" idx="2"/>
          </p:cNvCxnSpPr>
          <p:nvPr/>
        </p:nvCxnSpPr>
        <p:spPr>
          <a:xfrm>
            <a:off x="1705334" y="3253626"/>
            <a:ext cx="2420964" cy="17537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067944" y="2924944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03648" y="2799512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48264" y="2492896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84368" y="3861048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27984" y="1628800"/>
            <a:ext cx="21602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3059832" y="236746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2987824" y="32315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5580112" y="22768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>
            <a:off x="4355976" y="251148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7236296" y="3356992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-2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724128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graphicFrame>
        <p:nvGraphicFramePr>
          <p:cNvPr id="31" name="Таблица 30"/>
          <p:cNvGraphicFramePr>
            <a:graphicFrameLocks noGrp="1"/>
          </p:cNvGraphicFramePr>
          <p:nvPr/>
        </p:nvGraphicFramePr>
        <p:xfrm>
          <a:off x="755577" y="4653136"/>
          <a:ext cx="2160238" cy="1261872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cxnSp>
        <p:nvCxnSpPr>
          <p:cNvPr id="6" name="Прямая со стрелкой 5"/>
          <p:cNvCxnSpPr>
            <a:stCxn id="10" idx="3"/>
            <a:endCxn id="17" idx="6"/>
          </p:cNvCxnSpPr>
          <p:nvPr/>
        </p:nvCxnSpPr>
        <p:spPr>
          <a:xfrm>
            <a:off x="6990445" y="3080203"/>
            <a:ext cx="1177147" cy="127560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1403648" y="31409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26298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6948264" y="28343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403648" y="30689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934610" y="27623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4387726" y="19795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6" name="Прямая со стрелкой 15"/>
          <p:cNvCxnSpPr>
            <a:stCxn id="15" idx="2"/>
            <a:endCxn id="8" idx="7"/>
          </p:cNvCxnSpPr>
          <p:nvPr/>
        </p:nvCxnSpPr>
        <p:spPr>
          <a:xfrm flipH="1">
            <a:off x="1649499" y="2123564"/>
            <a:ext cx="2738227" cy="10595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7879560" y="42117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865906" y="41397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9" idx="5"/>
            <a:endCxn id="17" idx="7"/>
          </p:cNvCxnSpPr>
          <p:nvPr/>
        </p:nvCxnSpPr>
        <p:spPr>
          <a:xfrm>
            <a:off x="4372149" y="3530835"/>
            <a:ext cx="3753262" cy="72314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21490" y="32129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4387726" y="19168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6" name="Прямая со стрелкой 25"/>
          <p:cNvCxnSpPr>
            <a:stCxn id="22" idx="2"/>
            <a:endCxn id="9" idx="7"/>
          </p:cNvCxnSpPr>
          <p:nvPr/>
        </p:nvCxnSpPr>
        <p:spPr>
          <a:xfrm flipH="1">
            <a:off x="4372149" y="2286164"/>
            <a:ext cx="168824" cy="104100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4675758" y="2123564"/>
            <a:ext cx="2314687" cy="75296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2" idx="3"/>
            <a:endCxn id="9" idx="2"/>
          </p:cNvCxnSpPr>
          <p:nvPr/>
        </p:nvCxnSpPr>
        <p:spPr>
          <a:xfrm>
            <a:off x="1705334" y="3253626"/>
            <a:ext cx="2420964" cy="17537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067944" y="2924944"/>
            <a:ext cx="288032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03648" y="2799512"/>
            <a:ext cx="288032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/>
              <a:t>7</a:t>
            </a:r>
            <a:endParaRPr lang="ru-RU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6948264" y="2492896"/>
            <a:ext cx="288032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84368" y="3861048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27984" y="1628800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3059832" y="236746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2987824" y="32315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5580112" y="22768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>
            <a:off x="4355976" y="251148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7236296" y="3356992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</a:t>
            </a:r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724128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graphicFrame>
        <p:nvGraphicFramePr>
          <p:cNvPr id="31" name="Таблица 30"/>
          <p:cNvGraphicFramePr>
            <a:graphicFrameLocks noGrp="1"/>
          </p:cNvGraphicFramePr>
          <p:nvPr/>
        </p:nvGraphicFramePr>
        <p:xfrm>
          <a:off x="755577" y="4653136"/>
          <a:ext cx="2160238" cy="1261872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cxnSp>
        <p:nvCxnSpPr>
          <p:cNvPr id="6" name="Прямая со стрелкой 5"/>
          <p:cNvCxnSpPr>
            <a:stCxn id="10" idx="3"/>
            <a:endCxn id="17" idx="6"/>
          </p:cNvCxnSpPr>
          <p:nvPr/>
        </p:nvCxnSpPr>
        <p:spPr>
          <a:xfrm>
            <a:off x="6990445" y="3080203"/>
            <a:ext cx="1177147" cy="127560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1403648" y="31409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26298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6948264" y="28343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403648" y="30689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934610" y="27623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4387726" y="19795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6" name="Прямая со стрелкой 15"/>
          <p:cNvCxnSpPr>
            <a:stCxn id="15" idx="2"/>
            <a:endCxn id="8" idx="7"/>
          </p:cNvCxnSpPr>
          <p:nvPr/>
        </p:nvCxnSpPr>
        <p:spPr>
          <a:xfrm flipH="1">
            <a:off x="1649499" y="2123564"/>
            <a:ext cx="2738227" cy="10595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7879560" y="42117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865906" y="41397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9" idx="5"/>
            <a:endCxn id="17" idx="7"/>
          </p:cNvCxnSpPr>
          <p:nvPr/>
        </p:nvCxnSpPr>
        <p:spPr>
          <a:xfrm>
            <a:off x="4372149" y="3530835"/>
            <a:ext cx="3753262" cy="72314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21490" y="32129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4387726" y="19168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6" name="Прямая со стрелкой 25"/>
          <p:cNvCxnSpPr>
            <a:stCxn id="22" idx="2"/>
            <a:endCxn id="9" idx="7"/>
          </p:cNvCxnSpPr>
          <p:nvPr/>
        </p:nvCxnSpPr>
        <p:spPr>
          <a:xfrm flipH="1">
            <a:off x="4372149" y="2286164"/>
            <a:ext cx="168824" cy="104100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4675758" y="2123564"/>
            <a:ext cx="2314687" cy="75296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2" idx="3"/>
            <a:endCxn id="9" idx="2"/>
          </p:cNvCxnSpPr>
          <p:nvPr/>
        </p:nvCxnSpPr>
        <p:spPr>
          <a:xfrm>
            <a:off x="1705334" y="3253626"/>
            <a:ext cx="2420964" cy="17537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067944" y="2924944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03648" y="2799512"/>
            <a:ext cx="288032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6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48264" y="2492896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84368" y="3861048"/>
            <a:ext cx="288032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27984" y="1628800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3059832" y="236746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2987824" y="32315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5580112" y="22768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>
            <a:off x="4355976" y="251148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7236296" y="3356992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</a:t>
            </a:r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724128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graphicFrame>
        <p:nvGraphicFramePr>
          <p:cNvPr id="31" name="Таблица 30"/>
          <p:cNvGraphicFramePr>
            <a:graphicFrameLocks noGrp="1"/>
          </p:cNvGraphicFramePr>
          <p:nvPr/>
        </p:nvGraphicFramePr>
        <p:xfrm>
          <a:off x="755577" y="4653136"/>
          <a:ext cx="2160238" cy="1261872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cxnSp>
        <p:nvCxnSpPr>
          <p:cNvPr id="6" name="Прямая со стрелкой 5"/>
          <p:cNvCxnSpPr>
            <a:stCxn id="10" idx="3"/>
            <a:endCxn id="17" idx="6"/>
          </p:cNvCxnSpPr>
          <p:nvPr/>
        </p:nvCxnSpPr>
        <p:spPr>
          <a:xfrm>
            <a:off x="6990445" y="3080203"/>
            <a:ext cx="1177147" cy="127560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1403648" y="31409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26298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6948264" y="28343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403648" y="30689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934610" y="27623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4387726" y="19795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6" name="Прямая со стрелкой 15"/>
          <p:cNvCxnSpPr>
            <a:stCxn id="15" idx="2"/>
            <a:endCxn id="8" idx="7"/>
          </p:cNvCxnSpPr>
          <p:nvPr/>
        </p:nvCxnSpPr>
        <p:spPr>
          <a:xfrm flipH="1">
            <a:off x="1649499" y="2123564"/>
            <a:ext cx="2738227" cy="10595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7879560" y="42117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865906" y="41397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9" idx="5"/>
            <a:endCxn id="17" idx="7"/>
          </p:cNvCxnSpPr>
          <p:nvPr/>
        </p:nvCxnSpPr>
        <p:spPr>
          <a:xfrm>
            <a:off x="4372149" y="3530835"/>
            <a:ext cx="3753262" cy="72314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21490" y="32129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4387726" y="19168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6" name="Прямая со стрелкой 25"/>
          <p:cNvCxnSpPr>
            <a:stCxn id="22" idx="2"/>
            <a:endCxn id="9" idx="7"/>
          </p:cNvCxnSpPr>
          <p:nvPr/>
        </p:nvCxnSpPr>
        <p:spPr>
          <a:xfrm flipH="1">
            <a:off x="4372149" y="2286164"/>
            <a:ext cx="168824" cy="104100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4675758" y="2123564"/>
            <a:ext cx="2314687" cy="75296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2" idx="3"/>
            <a:endCxn id="9" idx="2"/>
          </p:cNvCxnSpPr>
          <p:nvPr/>
        </p:nvCxnSpPr>
        <p:spPr>
          <a:xfrm>
            <a:off x="1705334" y="3253626"/>
            <a:ext cx="2420964" cy="17537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067944" y="2924944"/>
            <a:ext cx="288032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4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03648" y="279951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6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48264" y="2492896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84368" y="3861048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27984" y="1628800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3059832" y="236746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2987824" y="32315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5580112" y="22768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>
            <a:off x="4355976" y="251148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7236296" y="3356992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</a:t>
            </a:r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724128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graphicFrame>
        <p:nvGraphicFramePr>
          <p:cNvPr id="31" name="Таблица 30"/>
          <p:cNvGraphicFramePr>
            <a:graphicFrameLocks noGrp="1"/>
          </p:cNvGraphicFramePr>
          <p:nvPr/>
        </p:nvGraphicFramePr>
        <p:xfrm>
          <a:off x="755577" y="4653136"/>
          <a:ext cx="2160238" cy="1261872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cxnSp>
        <p:nvCxnSpPr>
          <p:cNvPr id="6" name="Прямая со стрелкой 5"/>
          <p:cNvCxnSpPr>
            <a:stCxn id="10" idx="3"/>
            <a:endCxn id="17" idx="6"/>
          </p:cNvCxnSpPr>
          <p:nvPr/>
        </p:nvCxnSpPr>
        <p:spPr>
          <a:xfrm>
            <a:off x="6990445" y="3080203"/>
            <a:ext cx="1177147" cy="127560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1403648" y="31409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26298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6948264" y="28343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403648" y="30689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934610" y="27623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4387726" y="19795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6" name="Прямая со стрелкой 15"/>
          <p:cNvCxnSpPr>
            <a:stCxn id="15" idx="2"/>
            <a:endCxn id="8" idx="7"/>
          </p:cNvCxnSpPr>
          <p:nvPr/>
        </p:nvCxnSpPr>
        <p:spPr>
          <a:xfrm flipH="1">
            <a:off x="1649499" y="2123564"/>
            <a:ext cx="2738227" cy="10595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7879560" y="42117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865906" y="41397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9" idx="5"/>
            <a:endCxn id="17" idx="7"/>
          </p:cNvCxnSpPr>
          <p:nvPr/>
        </p:nvCxnSpPr>
        <p:spPr>
          <a:xfrm>
            <a:off x="4372149" y="3530835"/>
            <a:ext cx="3753262" cy="72314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21490" y="32129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4387726" y="19168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6" name="Прямая со стрелкой 25"/>
          <p:cNvCxnSpPr>
            <a:stCxn id="22" idx="2"/>
            <a:endCxn id="9" idx="7"/>
          </p:cNvCxnSpPr>
          <p:nvPr/>
        </p:nvCxnSpPr>
        <p:spPr>
          <a:xfrm flipH="1">
            <a:off x="4372149" y="2286164"/>
            <a:ext cx="168824" cy="104100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4675758" y="2123564"/>
            <a:ext cx="2314687" cy="75296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2" idx="3"/>
            <a:endCxn id="9" idx="2"/>
          </p:cNvCxnSpPr>
          <p:nvPr/>
        </p:nvCxnSpPr>
        <p:spPr>
          <a:xfrm>
            <a:off x="1705334" y="3253626"/>
            <a:ext cx="2420964" cy="17537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067944" y="2924944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4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03648" y="2799512"/>
            <a:ext cx="288032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48264" y="2492896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84368" y="3861048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27984" y="1628800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3059832" y="236746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2987824" y="32315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5580112" y="22768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>
            <a:off x="4355976" y="251148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7236296" y="3356992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</a:t>
            </a:r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724128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graphicFrame>
        <p:nvGraphicFramePr>
          <p:cNvPr id="31" name="Таблица 30"/>
          <p:cNvGraphicFramePr>
            <a:graphicFrameLocks noGrp="1"/>
          </p:cNvGraphicFramePr>
          <p:nvPr/>
        </p:nvGraphicFramePr>
        <p:xfrm>
          <a:off x="755577" y="4653136"/>
          <a:ext cx="2160238" cy="1261872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cxnSp>
        <p:nvCxnSpPr>
          <p:cNvPr id="6" name="Прямая со стрелкой 5"/>
          <p:cNvCxnSpPr>
            <a:stCxn id="10" idx="3"/>
            <a:endCxn id="17" idx="6"/>
          </p:cNvCxnSpPr>
          <p:nvPr/>
        </p:nvCxnSpPr>
        <p:spPr>
          <a:xfrm>
            <a:off x="6990445" y="3080203"/>
            <a:ext cx="1177147" cy="127560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1403648" y="31409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26298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6948264" y="28343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403648" y="30689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934610" y="27623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4387726" y="19795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6" name="Прямая со стрелкой 15"/>
          <p:cNvCxnSpPr>
            <a:stCxn id="15" idx="2"/>
            <a:endCxn id="8" idx="7"/>
          </p:cNvCxnSpPr>
          <p:nvPr/>
        </p:nvCxnSpPr>
        <p:spPr>
          <a:xfrm flipH="1">
            <a:off x="1649499" y="2123564"/>
            <a:ext cx="2738227" cy="10595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7879560" y="42117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865906" y="41397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9" idx="5"/>
            <a:endCxn id="17" idx="7"/>
          </p:cNvCxnSpPr>
          <p:nvPr/>
        </p:nvCxnSpPr>
        <p:spPr>
          <a:xfrm>
            <a:off x="4372149" y="3530835"/>
            <a:ext cx="3753262" cy="72314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21490" y="32129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4387726" y="19168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6" name="Прямая со стрелкой 25"/>
          <p:cNvCxnSpPr>
            <a:stCxn id="22" idx="2"/>
            <a:endCxn id="9" idx="7"/>
          </p:cNvCxnSpPr>
          <p:nvPr/>
        </p:nvCxnSpPr>
        <p:spPr>
          <a:xfrm flipH="1">
            <a:off x="4372149" y="2286164"/>
            <a:ext cx="168824" cy="104100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4675758" y="2123564"/>
            <a:ext cx="2314687" cy="75296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2" idx="3"/>
            <a:endCxn id="9" idx="2"/>
          </p:cNvCxnSpPr>
          <p:nvPr/>
        </p:nvCxnSpPr>
        <p:spPr>
          <a:xfrm>
            <a:off x="1705334" y="3253626"/>
            <a:ext cx="2420964" cy="17537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067944" y="2924944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4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03648" y="279951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48264" y="2492896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84368" y="3861048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27984" y="1628800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3059832" y="236746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2987824" y="32315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5580112" y="22768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>
            <a:off x="4355976" y="251148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7236296" y="3356992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</a:t>
            </a:r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724128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graphicFrame>
        <p:nvGraphicFramePr>
          <p:cNvPr id="106" name="Таблица 105"/>
          <p:cNvGraphicFramePr>
            <a:graphicFrameLocks noGrp="1"/>
          </p:cNvGraphicFramePr>
          <p:nvPr/>
        </p:nvGraphicFramePr>
        <p:xfrm>
          <a:off x="755577" y="4653136"/>
          <a:ext cx="2160238" cy="1261872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702296" y="1268761"/>
            <a:ext cx="5606008" cy="338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 smtClean="0"/>
              <a:t>    </a:t>
            </a:r>
            <a:r>
              <a:rPr lang="en-US" sz="2000" b="1" dirty="0" smtClean="0"/>
              <a:t>for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 = 1 to |V|-1 </a:t>
            </a:r>
            <a:r>
              <a:rPr lang="en-US" sz="2000" b="1" dirty="0" smtClean="0"/>
              <a:t>do</a:t>
            </a:r>
          </a:p>
          <a:p>
            <a:endParaRPr lang="ru-RU" sz="2000" dirty="0" smtClean="0"/>
          </a:p>
          <a:p>
            <a:pPr lvl="1"/>
            <a:r>
              <a:rPr lang="en-US" sz="2000" b="1" dirty="0" err="1" smtClean="0"/>
              <a:t>foreach</a:t>
            </a:r>
            <a:r>
              <a:rPr lang="en-US" sz="2000" dirty="0" smtClean="0"/>
              <a:t> (</a:t>
            </a:r>
            <a:r>
              <a:rPr lang="en-US" sz="2000" dirty="0" err="1" smtClean="0"/>
              <a:t>u,v</a:t>
            </a:r>
            <a:r>
              <a:rPr lang="en-US" sz="2000" dirty="0" smtClean="0"/>
              <a:t>) ∈ E </a:t>
            </a:r>
            <a:r>
              <a:rPr lang="en-US" sz="2000" b="1" dirty="0" smtClean="0"/>
              <a:t>do</a:t>
            </a:r>
          </a:p>
          <a:p>
            <a:endParaRPr lang="ru-RU" sz="2000" dirty="0" smtClean="0"/>
          </a:p>
          <a:p>
            <a:r>
              <a:rPr lang="en-US" sz="2000" dirty="0" smtClean="0"/>
              <a:t>	d[v] = min(d[v], d[u] + weight(</a:t>
            </a:r>
            <a:r>
              <a:rPr lang="en-US" sz="2000" dirty="0" err="1" smtClean="0"/>
              <a:t>u,v</a:t>
            </a:r>
            <a:r>
              <a:rPr lang="en-US" sz="2000" dirty="0" smtClean="0"/>
              <a:t>))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Особенности кратчайших путей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51520" y="1628800"/>
            <a:ext cx="864096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Доказательство (от противного):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Рассмотрим кратчайший путь из </a:t>
            </a:r>
            <a:r>
              <a:rPr lang="en-US" sz="2000" b="1" dirty="0" smtClean="0"/>
              <a:t>u</a:t>
            </a:r>
            <a:r>
              <a:rPr lang="en-US" sz="2000" dirty="0" smtClean="0"/>
              <a:t> </a:t>
            </a:r>
            <a:r>
              <a:rPr lang="ru-RU" sz="2000" dirty="0" smtClean="0"/>
              <a:t>в </a:t>
            </a:r>
            <a:r>
              <a:rPr lang="en-US" sz="2000" b="1" dirty="0" smtClean="0"/>
              <a:t>v</a:t>
            </a:r>
            <a:r>
              <a:rPr lang="ru-RU" sz="2000" dirty="0" smtClean="0"/>
              <a:t>.</a:t>
            </a:r>
          </a:p>
        </p:txBody>
      </p:sp>
      <p:sp>
        <p:nvSpPr>
          <p:cNvPr id="7" name="Овал 6"/>
          <p:cNvSpPr/>
          <p:nvPr/>
        </p:nvSpPr>
        <p:spPr>
          <a:xfrm>
            <a:off x="904400" y="43465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7740352" y="42745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7740352" y="420250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904400" y="42838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3347864" y="43279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Овал 15"/>
          <p:cNvSpPr/>
          <p:nvPr/>
        </p:nvSpPr>
        <p:spPr>
          <a:xfrm>
            <a:off x="4788024" y="43372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7" name="Прямая со стрелкой 16"/>
          <p:cNvCxnSpPr>
            <a:stCxn id="15" idx="2"/>
            <a:endCxn id="7" idx="6"/>
          </p:cNvCxnSpPr>
          <p:nvPr/>
        </p:nvCxnSpPr>
        <p:spPr>
          <a:xfrm flipH="1">
            <a:off x="1192432" y="4471952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9" idx="1"/>
            <a:endCxn id="16" idx="6"/>
          </p:cNvCxnSpPr>
          <p:nvPr/>
        </p:nvCxnSpPr>
        <p:spPr>
          <a:xfrm flipH="1">
            <a:off x="5076056" y="4387170"/>
            <a:ext cx="2664296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47864" y="426522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4788024" y="426522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3851920" y="4265220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22" name="Прямоугольник 21"/>
          <p:cNvSpPr/>
          <p:nvPr/>
        </p:nvSpPr>
        <p:spPr>
          <a:xfrm>
            <a:off x="539552" y="2771636"/>
            <a:ext cx="8097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</a:pPr>
            <a:r>
              <a:rPr lang="ru-RU" dirty="0" smtClean="0"/>
              <a:t>Допустим</a:t>
            </a:r>
            <a:r>
              <a:rPr lang="en-US" dirty="0" smtClean="0"/>
              <a:t>,</a:t>
            </a:r>
            <a:r>
              <a:rPr lang="ru-RU" dirty="0" smtClean="0"/>
              <a:t> его часть, соединяющая вершины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j </a:t>
            </a:r>
            <a:r>
              <a:rPr lang="ru-RU" dirty="0" smtClean="0"/>
              <a:t>не является кратчайшим путем.</a:t>
            </a:r>
            <a:endParaRPr lang="ru-RU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403648" y="1268761"/>
            <a:ext cx="6192688" cy="4176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 smtClean="0"/>
              <a:t>    </a:t>
            </a:r>
            <a:r>
              <a:rPr lang="en-US" sz="2000" b="1" dirty="0" smtClean="0"/>
              <a:t>while</a:t>
            </a:r>
            <a:r>
              <a:rPr lang="en-US" sz="2000" dirty="0" smtClean="0"/>
              <a:t> true </a:t>
            </a:r>
            <a:r>
              <a:rPr lang="en-US" sz="2000" b="1" dirty="0" smtClean="0"/>
              <a:t>do</a:t>
            </a:r>
          </a:p>
          <a:p>
            <a:pPr lvl="1"/>
            <a:r>
              <a:rPr lang="en-US" sz="2000" dirty="0" smtClean="0"/>
              <a:t>end = true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b="1" dirty="0" err="1" smtClean="0"/>
              <a:t>foreach</a:t>
            </a:r>
            <a:r>
              <a:rPr lang="en-US" sz="2000" dirty="0" smtClean="0"/>
              <a:t> (</a:t>
            </a:r>
            <a:r>
              <a:rPr lang="en-US" sz="2000" dirty="0" err="1" smtClean="0"/>
              <a:t>u,v</a:t>
            </a:r>
            <a:r>
              <a:rPr lang="en-US" sz="2000" dirty="0" smtClean="0"/>
              <a:t>) ∈ E </a:t>
            </a:r>
            <a:r>
              <a:rPr lang="en-US" sz="2000" b="1" dirty="0" smtClean="0"/>
              <a:t>do</a:t>
            </a:r>
          </a:p>
          <a:p>
            <a:endParaRPr lang="ru-RU" sz="2000" dirty="0" smtClean="0"/>
          </a:p>
          <a:p>
            <a:r>
              <a:rPr lang="en-US" sz="2000" dirty="0" smtClean="0"/>
              <a:t>	</a:t>
            </a:r>
            <a:r>
              <a:rPr lang="en-US" sz="2000" b="1" dirty="0" smtClean="0"/>
              <a:t>if</a:t>
            </a:r>
            <a:r>
              <a:rPr lang="en-US" sz="2000" dirty="0" smtClean="0"/>
              <a:t> d[v] &gt; d[u] + weight(</a:t>
            </a:r>
            <a:r>
              <a:rPr lang="en-US" sz="2000" dirty="0" err="1" smtClean="0"/>
              <a:t>u,v</a:t>
            </a:r>
            <a:r>
              <a:rPr lang="en-US" sz="2000" dirty="0" smtClean="0"/>
              <a:t>) </a:t>
            </a:r>
            <a:r>
              <a:rPr lang="en-US" sz="2000" b="1" dirty="0" smtClean="0"/>
              <a:t>then</a:t>
            </a:r>
          </a:p>
          <a:p>
            <a:r>
              <a:rPr lang="en-US" sz="2000" dirty="0" smtClean="0"/>
              <a:t>	     d[v] = d[u] + weight(</a:t>
            </a:r>
            <a:r>
              <a:rPr lang="en-US" sz="2000" dirty="0" err="1" smtClean="0"/>
              <a:t>u,v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	     p[v] = u</a:t>
            </a:r>
            <a:r>
              <a:rPr lang="ru-RU" sz="2000" dirty="0" smtClean="0"/>
              <a:t>  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//</a:t>
            </a:r>
            <a:r>
              <a:rPr lang="en-US" sz="2000" i="1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ru-RU" sz="2000" i="1" dirty="0" smtClean="0">
                <a:solidFill>
                  <a:schemeClr val="bg1">
                    <a:lumMod val="65000"/>
                  </a:schemeClr>
                </a:solidFill>
              </a:rPr>
              <a:t>массив предков – дерево путей)</a:t>
            </a:r>
            <a:endParaRPr lang="en-US" sz="2000" i="1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000" dirty="0" smtClean="0"/>
              <a:t>	     end = false</a:t>
            </a:r>
          </a:p>
          <a:p>
            <a:endParaRPr lang="ru-RU" sz="2000" dirty="0" smtClean="0"/>
          </a:p>
          <a:p>
            <a:pPr lvl="1"/>
            <a:r>
              <a:rPr lang="en-US" sz="2000" b="1" dirty="0" smtClean="0"/>
              <a:t>If</a:t>
            </a:r>
            <a:r>
              <a:rPr lang="en-US" sz="2000" dirty="0" smtClean="0"/>
              <a:t> end </a:t>
            </a:r>
            <a:r>
              <a:rPr lang="en-US" sz="2000" b="1" dirty="0" smtClean="0"/>
              <a:t>then</a:t>
            </a:r>
            <a:r>
              <a:rPr lang="ru-RU" sz="2000" b="1" dirty="0" smtClean="0"/>
              <a:t> </a:t>
            </a:r>
            <a:endParaRPr lang="en-US" sz="2000" b="1" dirty="0" smtClean="0"/>
          </a:p>
          <a:p>
            <a:pPr lvl="1"/>
            <a:r>
              <a:rPr lang="en-US" sz="2000" dirty="0" smtClean="0"/>
              <a:t>	break</a:t>
            </a:r>
          </a:p>
          <a:p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904056" y="2708920"/>
            <a:ext cx="77724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Лемма: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После этапа с номером </a:t>
            </a:r>
            <a:r>
              <a:rPr lang="en-US" sz="2000" b="1" dirty="0" smtClean="0"/>
              <a:t>K</a:t>
            </a:r>
            <a:r>
              <a:rPr lang="en-US" sz="2000" dirty="0" smtClean="0"/>
              <a:t> </a:t>
            </a:r>
            <a:r>
              <a:rPr lang="ru-RU" sz="2000" dirty="0" smtClean="0"/>
              <a:t>алгоритма </a:t>
            </a:r>
            <a:r>
              <a:rPr lang="ru-RU" sz="2000" dirty="0" err="1" smtClean="0"/>
              <a:t>Белмана-Форда</a:t>
            </a:r>
            <a:r>
              <a:rPr lang="ru-RU" sz="2000" dirty="0" smtClean="0"/>
              <a:t> в </a:t>
            </a:r>
            <a:r>
              <a:rPr lang="en-US" sz="2000" b="1" dirty="0" smtClean="0"/>
              <a:t>d[v]</a:t>
            </a:r>
            <a:r>
              <a:rPr lang="en-US" sz="2000" dirty="0" smtClean="0"/>
              <a:t> </a:t>
            </a:r>
            <a:r>
              <a:rPr lang="ru-RU" sz="2000" dirty="0" smtClean="0"/>
              <a:t>находится число равное длине кратчайшего пути из</a:t>
            </a:r>
            <a:r>
              <a:rPr lang="en-US" sz="2000" dirty="0" smtClean="0"/>
              <a:t> </a:t>
            </a:r>
            <a:r>
              <a:rPr lang="en-US" sz="2000" b="1" dirty="0" smtClean="0"/>
              <a:t>s</a:t>
            </a:r>
            <a:r>
              <a:rPr lang="en-US" sz="2000" dirty="0" smtClean="0"/>
              <a:t> </a:t>
            </a:r>
            <a:r>
              <a:rPr lang="ru-RU" sz="2000" dirty="0" smtClean="0"/>
              <a:t>в </a:t>
            </a:r>
            <a:r>
              <a:rPr lang="en-US" sz="2000" b="1" dirty="0" smtClean="0"/>
              <a:t>v</a:t>
            </a:r>
            <a:r>
              <a:rPr lang="en-US" sz="2000" dirty="0" smtClean="0"/>
              <a:t> </a:t>
            </a:r>
            <a:r>
              <a:rPr lang="ru-RU" sz="2000" dirty="0" smtClean="0"/>
              <a:t>содержащего не более чем </a:t>
            </a:r>
            <a:r>
              <a:rPr lang="en-US" sz="2000" b="1" dirty="0" smtClean="0"/>
              <a:t>K</a:t>
            </a:r>
            <a:r>
              <a:rPr lang="ru-RU" sz="2000" b="1" dirty="0" smtClean="0"/>
              <a:t>-1</a:t>
            </a:r>
            <a:r>
              <a:rPr lang="ru-RU" sz="2000" dirty="0" smtClean="0"/>
              <a:t> ребро.</a:t>
            </a:r>
            <a:endParaRPr lang="ru-RU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904056" y="1196752"/>
            <a:ext cx="77724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Лемма:</a:t>
            </a:r>
          </a:p>
          <a:p>
            <a:pPr>
              <a:spcBef>
                <a:spcPct val="0"/>
              </a:spcBef>
            </a:pP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После этапа с номером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K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алгоритма </a:t>
            </a:r>
            <a:r>
              <a:rPr lang="ru-RU" sz="2000" dirty="0" err="1" smtClean="0">
                <a:solidFill>
                  <a:schemeClr val="bg1">
                    <a:lumMod val="65000"/>
                  </a:schemeClr>
                </a:solidFill>
              </a:rPr>
              <a:t>Белмана-Форда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в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d[v]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находится число равное длине кратчайшего пути из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s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в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v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содержащего не более чем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K</a:t>
            </a:r>
            <a:r>
              <a:rPr lang="ru-RU" sz="2000" b="1" dirty="0" smtClean="0">
                <a:solidFill>
                  <a:schemeClr val="bg1">
                    <a:lumMod val="65000"/>
                  </a:schemeClr>
                </a:solidFill>
              </a:rPr>
              <a:t>-1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ребро.</a:t>
            </a:r>
          </a:p>
          <a:p>
            <a:pPr lvl="0">
              <a:spcBef>
                <a:spcPct val="0"/>
              </a:spcBef>
            </a:pPr>
            <a:endParaRPr lang="ru-RU" sz="20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99592" y="2708920"/>
            <a:ext cx="7772400" cy="3816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Доказательство (индукция по </a:t>
            </a:r>
            <a:r>
              <a:rPr lang="en-US" sz="2000" b="1" dirty="0" smtClean="0"/>
              <a:t>K</a:t>
            </a:r>
            <a:r>
              <a:rPr lang="ru-RU" sz="2000" b="1" dirty="0" smtClean="0"/>
              <a:t>):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Проводя индукцию по </a:t>
            </a:r>
            <a:r>
              <a:rPr lang="en-US" sz="2000" b="1" dirty="0" smtClean="0"/>
              <a:t>K</a:t>
            </a:r>
            <a:r>
              <a:rPr lang="ru-RU" sz="2000" dirty="0" smtClean="0"/>
              <a:t>, доказывается от противного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т.е. после этапа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K+1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d[v]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хранит длину не минимального пути из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s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в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v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содержащего не более чем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K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ребер)</a:t>
            </a:r>
            <a:r>
              <a:rPr lang="ru-RU" sz="2000" dirty="0" smtClean="0"/>
              <a:t>.</a:t>
            </a:r>
          </a:p>
          <a:p>
            <a:pPr lvl="0">
              <a:spcBef>
                <a:spcPct val="0"/>
              </a:spcBef>
            </a:pPr>
            <a:r>
              <a:rPr lang="ru-RU" sz="2000" dirty="0" smtClean="0"/>
              <a:t>Есть два возможных варианта «настоящего» минимального пути: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Содержит меньше </a:t>
            </a:r>
            <a:r>
              <a:rPr lang="en-US" sz="2000" b="1" dirty="0" smtClean="0"/>
              <a:t>K</a:t>
            </a:r>
            <a:r>
              <a:rPr lang="ru-RU" sz="2000" dirty="0" smtClean="0"/>
              <a:t> ребер.</a:t>
            </a:r>
          </a:p>
          <a:p>
            <a:pPr lvl="1">
              <a:spcBef>
                <a:spcPct val="0"/>
              </a:spcBef>
            </a:pPr>
            <a:r>
              <a:rPr lang="ru-RU" sz="2000" dirty="0" smtClean="0"/>
              <a:t>Значит из предположения индукции </a:t>
            </a:r>
            <a:r>
              <a:rPr lang="en-US" sz="2000" b="1" dirty="0" smtClean="0"/>
              <a:t>d[v]</a:t>
            </a:r>
            <a:r>
              <a:rPr lang="en-US" sz="2000" dirty="0" smtClean="0"/>
              <a:t> </a:t>
            </a:r>
            <a:r>
              <a:rPr lang="ru-RU" sz="2000" dirty="0" smtClean="0"/>
              <a:t>минимально.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Содержит меньше </a:t>
            </a:r>
            <a:r>
              <a:rPr lang="en-US" sz="2000" b="1" dirty="0" smtClean="0"/>
              <a:t>K</a:t>
            </a:r>
            <a:r>
              <a:rPr lang="ru-RU" sz="2000" dirty="0" smtClean="0"/>
              <a:t> ребер.</a:t>
            </a:r>
          </a:p>
          <a:p>
            <a:pPr lvl="1">
              <a:spcBef>
                <a:spcPct val="0"/>
              </a:spcBef>
            </a:pPr>
            <a:r>
              <a:rPr lang="ru-RU" sz="2000" dirty="0" smtClean="0"/>
              <a:t>Рассмотрим</a:t>
            </a:r>
            <a:r>
              <a:rPr lang="en-US" sz="2000" dirty="0" smtClean="0"/>
              <a:t> </a:t>
            </a:r>
            <a:r>
              <a:rPr lang="en-US" sz="2000" b="1" dirty="0" smtClean="0"/>
              <a:t>u</a:t>
            </a:r>
            <a:r>
              <a:rPr lang="en-US" sz="2000" dirty="0" smtClean="0"/>
              <a:t> – </a:t>
            </a:r>
            <a:r>
              <a:rPr lang="ru-RU" sz="2000" dirty="0" smtClean="0"/>
              <a:t>предпоследнюю вершину этого пути. Из предположения индукции </a:t>
            </a:r>
            <a:r>
              <a:rPr lang="en-US" sz="2000" b="1" dirty="0" smtClean="0"/>
              <a:t>d[u]</a:t>
            </a:r>
            <a:r>
              <a:rPr lang="en-US" sz="2000" dirty="0" smtClean="0"/>
              <a:t> </a:t>
            </a:r>
            <a:r>
              <a:rPr lang="ru-RU" sz="2000" dirty="0" smtClean="0"/>
              <a:t>минимально после этапа </a:t>
            </a:r>
            <a:r>
              <a:rPr lang="en-US" sz="2000" b="1" dirty="0" smtClean="0"/>
              <a:t>K</a:t>
            </a:r>
            <a:r>
              <a:rPr lang="en-US" sz="2000" dirty="0" smtClean="0"/>
              <a:t>.</a:t>
            </a:r>
            <a:r>
              <a:rPr lang="ru-RU" sz="2000" dirty="0" smtClean="0"/>
              <a:t> Значит на этапе </a:t>
            </a:r>
            <a:r>
              <a:rPr lang="en-US" sz="2000" b="1" dirty="0" smtClean="0"/>
              <a:t>K</a:t>
            </a:r>
            <a:r>
              <a:rPr lang="ru-RU" sz="2000" b="1" dirty="0" smtClean="0"/>
              <a:t>+1</a:t>
            </a:r>
            <a:r>
              <a:rPr lang="en-US" sz="2000" dirty="0" smtClean="0"/>
              <a:t> </a:t>
            </a:r>
            <a:r>
              <a:rPr lang="ru-RU" sz="2000" dirty="0" smtClean="0"/>
              <a:t>в </a:t>
            </a:r>
            <a:r>
              <a:rPr lang="en-US" sz="2000" b="1" dirty="0" smtClean="0"/>
              <a:t>d[v]</a:t>
            </a:r>
            <a:r>
              <a:rPr lang="en-US" sz="2000" dirty="0" smtClean="0"/>
              <a:t> </a:t>
            </a:r>
            <a:r>
              <a:rPr lang="ru-RU" sz="2000" dirty="0" smtClean="0"/>
              <a:t>была помещена величина </a:t>
            </a:r>
            <a:r>
              <a:rPr lang="en-US" sz="2000" b="1" dirty="0" smtClean="0"/>
              <a:t>d[u]</a:t>
            </a:r>
            <a:r>
              <a:rPr lang="ru-RU" sz="2000" b="1" dirty="0" smtClean="0"/>
              <a:t> + вес ребра (</a:t>
            </a:r>
            <a:r>
              <a:rPr lang="en-US" sz="2000" b="1" dirty="0" err="1" smtClean="0"/>
              <a:t>u,v</a:t>
            </a:r>
            <a:r>
              <a:rPr lang="ru-RU" sz="2000" b="1" dirty="0" smtClean="0"/>
              <a:t>)</a:t>
            </a:r>
            <a:r>
              <a:rPr lang="ru-RU" sz="2000" dirty="0" smtClean="0"/>
              <a:t>.</a:t>
            </a:r>
            <a:endParaRPr lang="ru-RU" sz="2000" b="1" dirty="0" smtClean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95" name="Овал 94"/>
          <p:cNvSpPr/>
          <p:nvPr/>
        </p:nvSpPr>
        <p:spPr>
          <a:xfrm>
            <a:off x="3347864" y="32756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4788024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1" name="Прямая со стрелкой 100"/>
          <p:cNvCxnSpPr>
            <a:stCxn id="95" idx="2"/>
            <a:endCxn id="15" idx="6"/>
          </p:cNvCxnSpPr>
          <p:nvPr/>
        </p:nvCxnSpPr>
        <p:spPr>
          <a:xfrm flipH="1">
            <a:off x="1192432" y="3419708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18" idx="1"/>
            <a:endCxn id="99" idx="6"/>
          </p:cNvCxnSpPr>
          <p:nvPr/>
        </p:nvCxnSpPr>
        <p:spPr>
          <a:xfrm flipH="1">
            <a:off x="5076056" y="3334926"/>
            <a:ext cx="2713160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Заголовок 1"/>
          <p:cNvSpPr txBox="1">
            <a:spLocks/>
          </p:cNvSpPr>
          <p:nvPr/>
        </p:nvSpPr>
        <p:spPr>
          <a:xfrm>
            <a:off x="3851920" y="3212976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117" name="TextBox 116"/>
          <p:cNvSpPr txBox="1"/>
          <p:nvPr/>
        </p:nvSpPr>
        <p:spPr>
          <a:xfrm>
            <a:off x="3131840" y="155679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118" name="Прямая со стрелкой 117"/>
          <p:cNvCxnSpPr/>
          <p:nvPr/>
        </p:nvCxnSpPr>
        <p:spPr>
          <a:xfrm flipH="1" flipV="1">
            <a:off x="4572000" y="1988840"/>
            <a:ext cx="288032" cy="115212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/>
          <p:cNvCxnSpPr/>
          <p:nvPr/>
        </p:nvCxnSpPr>
        <p:spPr>
          <a:xfrm flipV="1">
            <a:off x="3635896" y="1988840"/>
            <a:ext cx="360040" cy="115212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/>
          <p:cNvCxnSpPr/>
          <p:nvPr/>
        </p:nvCxnSpPr>
        <p:spPr>
          <a:xfrm flipV="1">
            <a:off x="4211960" y="1988840"/>
            <a:ext cx="72008" cy="100811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691680" y="4725144"/>
            <a:ext cx="5112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Самый короткий путь из </a:t>
            </a:r>
            <a:r>
              <a:rPr lang="en-US" b="1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b="1" dirty="0" smtClean="0"/>
              <a:t>j</a:t>
            </a:r>
            <a:r>
              <a:rPr lang="en-US" dirty="0" smtClean="0"/>
              <a:t> </a:t>
            </a:r>
            <a:r>
              <a:rPr lang="ru-RU" dirty="0" smtClean="0"/>
              <a:t>через вершины с номерами не превышающими </a:t>
            </a:r>
            <a:r>
              <a:rPr lang="en-US" b="1" dirty="0" smtClean="0"/>
              <a:t>K+1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найденный алгоритмом </a:t>
            </a:r>
            <a:r>
              <a:rPr lang="ru-RU" dirty="0" err="1" smtClean="0"/>
              <a:t>Флойда</a:t>
            </a:r>
            <a:endParaRPr lang="ru-RU" dirty="0" smtClean="0"/>
          </a:p>
          <a:p>
            <a:pPr algn="ctr"/>
            <a:r>
              <a:rPr lang="en-US" b="1" dirty="0" smtClean="0">
                <a:solidFill>
                  <a:srgbClr val="92D050"/>
                </a:solidFill>
              </a:rPr>
              <a:t>d[</a:t>
            </a:r>
            <a:r>
              <a:rPr lang="en-US" b="1" dirty="0" err="1" smtClean="0">
                <a:solidFill>
                  <a:srgbClr val="92D050"/>
                </a:solidFill>
              </a:rPr>
              <a:t>i</a:t>
            </a:r>
            <a:r>
              <a:rPr lang="en-US" b="1" dirty="0" smtClean="0">
                <a:solidFill>
                  <a:srgbClr val="92D050"/>
                </a:solidFill>
              </a:rPr>
              <a:t>][j] – </a:t>
            </a:r>
            <a:r>
              <a:rPr lang="ru-RU" b="1" dirty="0" smtClean="0">
                <a:solidFill>
                  <a:srgbClr val="92D050"/>
                </a:solidFill>
              </a:rPr>
              <a:t>длина этого пути</a:t>
            </a:r>
            <a:endParaRPr lang="ru-RU" b="1" dirty="0">
              <a:solidFill>
                <a:srgbClr val="92D050"/>
              </a:solidFill>
            </a:endParaRPr>
          </a:p>
        </p:txBody>
      </p:sp>
      <p:cxnSp>
        <p:nvCxnSpPr>
          <p:cNvPr id="127" name="Прямая со стрелкой 126"/>
          <p:cNvCxnSpPr/>
          <p:nvPr/>
        </p:nvCxnSpPr>
        <p:spPr>
          <a:xfrm>
            <a:off x="2339752" y="3573016"/>
            <a:ext cx="1440160" cy="108012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 стрелкой 129"/>
          <p:cNvCxnSpPr/>
          <p:nvPr/>
        </p:nvCxnSpPr>
        <p:spPr>
          <a:xfrm flipH="1">
            <a:off x="4860032" y="3573016"/>
            <a:ext cx="1080120" cy="100811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Прямая со стрелкой 133"/>
          <p:cNvCxnSpPr/>
          <p:nvPr/>
        </p:nvCxnSpPr>
        <p:spPr>
          <a:xfrm>
            <a:off x="4211960" y="3717032"/>
            <a:ext cx="144016" cy="86409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95" name="Овал 94"/>
          <p:cNvSpPr/>
          <p:nvPr/>
        </p:nvSpPr>
        <p:spPr>
          <a:xfrm>
            <a:off x="3347864" y="32756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4788024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1" name="Прямая со стрелкой 100"/>
          <p:cNvCxnSpPr>
            <a:stCxn id="95" idx="2"/>
            <a:endCxn id="15" idx="6"/>
          </p:cNvCxnSpPr>
          <p:nvPr/>
        </p:nvCxnSpPr>
        <p:spPr>
          <a:xfrm flipH="1">
            <a:off x="1192432" y="3419708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18" idx="1"/>
            <a:endCxn id="99" idx="6"/>
          </p:cNvCxnSpPr>
          <p:nvPr/>
        </p:nvCxnSpPr>
        <p:spPr>
          <a:xfrm flipH="1">
            <a:off x="5076056" y="3334926"/>
            <a:ext cx="2713160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Заголовок 1"/>
          <p:cNvSpPr txBox="1">
            <a:spLocks/>
          </p:cNvSpPr>
          <p:nvPr/>
        </p:nvSpPr>
        <p:spPr>
          <a:xfrm>
            <a:off x="3851920" y="3212976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cxnSp>
        <p:nvCxnSpPr>
          <p:cNvPr id="118" name="Прямая со стрелкой 117"/>
          <p:cNvCxnSpPr/>
          <p:nvPr/>
        </p:nvCxnSpPr>
        <p:spPr>
          <a:xfrm flipH="1" flipV="1">
            <a:off x="4788024" y="2708920"/>
            <a:ext cx="72008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/>
          <p:cNvCxnSpPr/>
          <p:nvPr/>
        </p:nvCxnSpPr>
        <p:spPr>
          <a:xfrm flipV="1">
            <a:off x="3635896" y="2708920"/>
            <a:ext cx="144016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/>
          <p:cNvCxnSpPr/>
          <p:nvPr/>
        </p:nvCxnSpPr>
        <p:spPr>
          <a:xfrm flipV="1">
            <a:off x="4211960" y="2636912"/>
            <a:ext cx="0" cy="36004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691680" y="1772816"/>
            <a:ext cx="5112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Самый короткий путь из </a:t>
            </a:r>
            <a:r>
              <a:rPr lang="en-US" b="1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b="1" dirty="0" smtClean="0"/>
              <a:t>j</a:t>
            </a:r>
            <a:r>
              <a:rPr lang="en-US" dirty="0" smtClean="0"/>
              <a:t> </a:t>
            </a:r>
            <a:r>
              <a:rPr lang="ru-RU" dirty="0" smtClean="0"/>
              <a:t>через вершины с номерами не превышающими </a:t>
            </a:r>
            <a:r>
              <a:rPr lang="en-US" b="1" dirty="0" smtClean="0"/>
              <a:t>K+1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найденный алгоритмом </a:t>
            </a:r>
            <a:r>
              <a:rPr lang="ru-RU" dirty="0" err="1" smtClean="0"/>
              <a:t>Флойда</a:t>
            </a:r>
            <a:endParaRPr lang="ru-RU" dirty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1691680" y="4077072"/>
            <a:ext cx="5112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НЕ</a:t>
            </a:r>
          </a:p>
          <a:p>
            <a:pPr algn="ctr"/>
            <a:r>
              <a:rPr lang="ru-RU" dirty="0" smtClean="0">
                <a:solidFill>
                  <a:srgbClr val="FF0000"/>
                </a:solidFill>
              </a:rPr>
              <a:t>Самый короткий </a:t>
            </a:r>
            <a:r>
              <a:rPr lang="ru-RU" dirty="0" smtClean="0"/>
              <a:t>путь из </a:t>
            </a:r>
            <a:r>
              <a:rPr lang="en-US" b="1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b="1" dirty="0" smtClean="0"/>
              <a:t>j</a:t>
            </a:r>
            <a:r>
              <a:rPr lang="en-US" dirty="0" smtClean="0"/>
              <a:t> </a:t>
            </a:r>
            <a:r>
              <a:rPr lang="ru-RU" dirty="0" smtClean="0"/>
              <a:t>через вершины с номерами не превышающими </a:t>
            </a:r>
            <a:r>
              <a:rPr lang="en-US" b="1" dirty="0" smtClean="0"/>
              <a:t>K+1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найденный алгоритмом </a:t>
            </a:r>
            <a:r>
              <a:rPr lang="ru-RU" dirty="0" err="1" smtClean="0"/>
              <a:t>Флойда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1691680" y="3789040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Доказательство (от противного):</a:t>
            </a:r>
            <a:endParaRPr lang="ru-RU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547664" y="5807005"/>
            <a:ext cx="5472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Существует </a:t>
            </a:r>
            <a:r>
              <a:rPr lang="ru-RU" b="1" dirty="0" smtClean="0">
                <a:solidFill>
                  <a:srgbClr val="00B0F0"/>
                </a:solidFill>
              </a:rPr>
              <a:t>другой</a:t>
            </a:r>
            <a:r>
              <a:rPr lang="ru-RU" dirty="0" smtClean="0"/>
              <a:t> самый короткий путь из </a:t>
            </a:r>
            <a:r>
              <a:rPr lang="en-US" b="1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b="1" dirty="0" smtClean="0"/>
              <a:t>j</a:t>
            </a:r>
            <a:r>
              <a:rPr lang="en-US" dirty="0" smtClean="0"/>
              <a:t> </a:t>
            </a:r>
            <a:r>
              <a:rPr lang="ru-RU" dirty="0" smtClean="0"/>
              <a:t>через вершины с номерами не превышающими </a:t>
            </a:r>
            <a:r>
              <a:rPr lang="en-US" b="1" dirty="0" smtClean="0"/>
              <a:t>K+1</a:t>
            </a:r>
            <a:endParaRPr lang="ru-RU" b="1" dirty="0" smtClean="0"/>
          </a:p>
          <a:p>
            <a:pPr algn="ctr"/>
            <a:r>
              <a:rPr lang="en-US" b="1" dirty="0" smtClean="0">
                <a:solidFill>
                  <a:srgbClr val="00B0F0"/>
                </a:solidFill>
              </a:rPr>
              <a:t>d’[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b="1" dirty="0" smtClean="0">
                <a:solidFill>
                  <a:srgbClr val="00B0F0"/>
                </a:solidFill>
              </a:rPr>
              <a:t>][j] – </a:t>
            </a:r>
            <a:r>
              <a:rPr lang="ru-RU" b="1" dirty="0" smtClean="0">
                <a:solidFill>
                  <a:srgbClr val="00B0F0"/>
                </a:solidFill>
              </a:rPr>
              <a:t>длина этого пути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/>
              <a:t>&lt; </a:t>
            </a:r>
            <a:r>
              <a:rPr lang="en-US" b="1" dirty="0" smtClean="0">
                <a:solidFill>
                  <a:srgbClr val="92D050"/>
                </a:solidFill>
              </a:rPr>
              <a:t>d[</a:t>
            </a:r>
            <a:r>
              <a:rPr lang="en-US" b="1" dirty="0" err="1" smtClean="0">
                <a:solidFill>
                  <a:srgbClr val="92D050"/>
                </a:solidFill>
              </a:rPr>
              <a:t>i</a:t>
            </a:r>
            <a:r>
              <a:rPr lang="en-US" b="1" dirty="0" smtClean="0">
                <a:solidFill>
                  <a:srgbClr val="92D050"/>
                </a:solidFill>
              </a:rPr>
              <a:t>][j] </a:t>
            </a:r>
            <a:endParaRPr lang="ru-RU" b="1" dirty="0" smtClean="0">
              <a:solidFill>
                <a:srgbClr val="92D050"/>
              </a:solidFill>
            </a:endParaRPr>
          </a:p>
        </p:txBody>
      </p:sp>
      <p:sp>
        <p:nvSpPr>
          <p:cNvPr id="30" name="Стрелка вниз 29"/>
          <p:cNvSpPr/>
          <p:nvPr/>
        </p:nvSpPr>
        <p:spPr>
          <a:xfrm>
            <a:off x="4067944" y="5301208"/>
            <a:ext cx="261743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95" name="Овал 94"/>
          <p:cNvSpPr/>
          <p:nvPr/>
        </p:nvSpPr>
        <p:spPr>
          <a:xfrm>
            <a:off x="3347864" y="32756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4788024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1" name="Прямая со стрелкой 100"/>
          <p:cNvCxnSpPr>
            <a:stCxn id="95" idx="2"/>
            <a:endCxn id="15" idx="6"/>
          </p:cNvCxnSpPr>
          <p:nvPr/>
        </p:nvCxnSpPr>
        <p:spPr>
          <a:xfrm flipH="1">
            <a:off x="1192432" y="3419708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18" idx="1"/>
            <a:endCxn id="99" idx="6"/>
          </p:cNvCxnSpPr>
          <p:nvPr/>
        </p:nvCxnSpPr>
        <p:spPr>
          <a:xfrm flipH="1">
            <a:off x="5076056" y="3334926"/>
            <a:ext cx="2713160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Заголовок 1"/>
          <p:cNvSpPr txBox="1">
            <a:spLocks/>
          </p:cNvSpPr>
          <p:nvPr/>
        </p:nvSpPr>
        <p:spPr>
          <a:xfrm>
            <a:off x="3851920" y="3212976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126" name="TextBox 125"/>
          <p:cNvSpPr txBox="1"/>
          <p:nvPr/>
        </p:nvSpPr>
        <p:spPr>
          <a:xfrm>
            <a:off x="1547664" y="1988840"/>
            <a:ext cx="6336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Существует два варианта другого пути:</a:t>
            </a:r>
          </a:p>
          <a:p>
            <a:pPr algn="ctr"/>
            <a:endParaRPr lang="ru-RU" b="1" dirty="0" smtClean="0"/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Путь </a:t>
            </a:r>
            <a:r>
              <a:rPr lang="en-US" dirty="0" smtClean="0"/>
              <a:t> </a:t>
            </a:r>
            <a:r>
              <a:rPr lang="ru-RU" dirty="0" smtClean="0">
                <a:solidFill>
                  <a:srgbClr val="FF0000"/>
                </a:solidFill>
              </a:rPr>
              <a:t>не</a:t>
            </a:r>
            <a:r>
              <a:rPr lang="ru-RU" dirty="0" smtClean="0"/>
              <a:t> проходит через вершину с номером </a:t>
            </a:r>
            <a:r>
              <a:rPr lang="en-US" dirty="0" smtClean="0"/>
              <a:t>K+1</a:t>
            </a:r>
            <a:endParaRPr lang="ru-RU" dirty="0" smtClean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1547664" y="4005064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ru-RU" dirty="0" smtClean="0"/>
              <a:t>Путь       проходит через вершину с номером </a:t>
            </a:r>
            <a:r>
              <a:rPr lang="en-US" dirty="0" smtClean="0"/>
              <a:t>K+1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0" idx="6"/>
            <a:endCxn id="29" idx="2"/>
          </p:cNvCxnSpPr>
          <p:nvPr/>
        </p:nvCxnSpPr>
        <p:spPr>
          <a:xfrm>
            <a:off x="3001478" y="4787860"/>
            <a:ext cx="922450" cy="5469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42" idx="1"/>
          </p:cNvCxnSpPr>
          <p:nvPr/>
        </p:nvCxnSpPr>
        <p:spPr>
          <a:xfrm>
            <a:off x="1192432" y="3438292"/>
            <a:ext cx="685445" cy="53694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1"/>
            <a:endCxn id="39" idx="7"/>
          </p:cNvCxnSpPr>
          <p:nvPr/>
        </p:nvCxnSpPr>
        <p:spPr>
          <a:xfrm flipH="1">
            <a:off x="7050099" y="3334926"/>
            <a:ext cx="739117" cy="5683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71" name="Прямая со стрелкой 70"/>
          <p:cNvCxnSpPr>
            <a:stCxn id="54" idx="2"/>
            <a:endCxn id="15" idx="6"/>
          </p:cNvCxnSpPr>
          <p:nvPr/>
        </p:nvCxnSpPr>
        <p:spPr>
          <a:xfrm flipH="1">
            <a:off x="1192432" y="2924944"/>
            <a:ext cx="151216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18" idx="1"/>
            <a:endCxn id="57" idx="6"/>
          </p:cNvCxnSpPr>
          <p:nvPr/>
        </p:nvCxnSpPr>
        <p:spPr>
          <a:xfrm flipH="1" flipV="1">
            <a:off x="5728936" y="2852936"/>
            <a:ext cx="2060280" cy="4819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3923928" y="5013176"/>
            <a:ext cx="643264" cy="6432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3995936" y="508518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29" idx="6"/>
            <a:endCxn id="9" idx="2"/>
          </p:cNvCxnSpPr>
          <p:nvPr/>
        </p:nvCxnSpPr>
        <p:spPr>
          <a:xfrm flipV="1">
            <a:off x="4567192" y="4815736"/>
            <a:ext cx="860058" cy="519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Заголовок 1"/>
          <p:cNvSpPr txBox="1">
            <a:spLocks/>
          </p:cNvSpPr>
          <p:nvPr/>
        </p:nvSpPr>
        <p:spPr>
          <a:xfrm>
            <a:off x="3995936" y="2564904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39" name="Овал 38"/>
          <p:cNvSpPr/>
          <p:nvPr/>
        </p:nvSpPr>
        <p:spPr>
          <a:xfrm>
            <a:off x="6804248" y="38610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1835696" y="39330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5940152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2123728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3131840" y="155679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53" name="Прямая со стрелкой 52"/>
          <p:cNvCxnSpPr/>
          <p:nvPr/>
        </p:nvCxnSpPr>
        <p:spPr>
          <a:xfrm flipH="1" flipV="1">
            <a:off x="4572000" y="1988840"/>
            <a:ext cx="792088" cy="64807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 flipV="1">
            <a:off x="3059832" y="1988840"/>
            <a:ext cx="936104" cy="64807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51520" y="5445224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64" name="Прямая со стрелкой 63"/>
          <p:cNvCxnSpPr/>
          <p:nvPr/>
        </p:nvCxnSpPr>
        <p:spPr>
          <a:xfrm flipH="1">
            <a:off x="1259632" y="4365104"/>
            <a:ext cx="504056" cy="93610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/>
          <p:nvPr/>
        </p:nvCxnSpPr>
        <p:spPr>
          <a:xfrm flipH="1">
            <a:off x="1691680" y="4941168"/>
            <a:ext cx="936104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940152" y="5445224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73" name="Прямая со стрелкой 72"/>
          <p:cNvCxnSpPr/>
          <p:nvPr/>
        </p:nvCxnSpPr>
        <p:spPr>
          <a:xfrm>
            <a:off x="7020272" y="4365104"/>
            <a:ext cx="216024" cy="93610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/>
          <p:nvPr/>
        </p:nvCxnSpPr>
        <p:spPr>
          <a:xfrm>
            <a:off x="5940152" y="4941168"/>
            <a:ext cx="720080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/>
          <p:nvPr/>
        </p:nvCxnSpPr>
        <p:spPr>
          <a:xfrm flipV="1">
            <a:off x="4283968" y="1988840"/>
            <a:ext cx="0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/>
          <p:nvPr/>
        </p:nvCxnSpPr>
        <p:spPr>
          <a:xfrm flipH="1">
            <a:off x="1475656" y="4653136"/>
            <a:ext cx="864096" cy="64807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/>
          <p:cNvCxnSpPr/>
          <p:nvPr/>
        </p:nvCxnSpPr>
        <p:spPr>
          <a:xfrm>
            <a:off x="6372200" y="4653136"/>
            <a:ext cx="576064" cy="64807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Овал 94"/>
          <p:cNvSpPr/>
          <p:nvPr/>
        </p:nvSpPr>
        <p:spPr>
          <a:xfrm>
            <a:off x="3347864" y="32756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4788024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1" name="Прямая со стрелкой 100"/>
          <p:cNvCxnSpPr>
            <a:stCxn id="95" idx="2"/>
            <a:endCxn id="15" idx="6"/>
          </p:cNvCxnSpPr>
          <p:nvPr/>
        </p:nvCxnSpPr>
        <p:spPr>
          <a:xfrm flipH="1">
            <a:off x="1192432" y="3419708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18" idx="1"/>
            <a:endCxn id="99" idx="6"/>
          </p:cNvCxnSpPr>
          <p:nvPr/>
        </p:nvCxnSpPr>
        <p:spPr>
          <a:xfrm flipH="1">
            <a:off x="5076056" y="3334926"/>
            <a:ext cx="2713160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2051720" y="6084004"/>
            <a:ext cx="4824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ru-RU" sz="1600" dirty="0" smtClean="0"/>
              <a:t>Путь </a:t>
            </a:r>
            <a:r>
              <a:rPr lang="ru-RU" sz="1600" dirty="0" smtClean="0">
                <a:solidFill>
                  <a:srgbClr val="FF0000"/>
                </a:solidFill>
              </a:rPr>
              <a:t>проходит</a:t>
            </a:r>
            <a:r>
              <a:rPr lang="ru-RU" sz="1600" dirty="0" smtClean="0"/>
              <a:t> через вершину с номером </a:t>
            </a:r>
            <a:r>
              <a:rPr lang="en-US" sz="1600" dirty="0" smtClean="0"/>
              <a:t>K+1</a:t>
            </a:r>
            <a:endParaRPr lang="ru-RU" sz="16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6155160" y="1844824"/>
            <a:ext cx="2988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ru-RU" sz="1600" dirty="0" smtClean="0"/>
              <a:t>Путь </a:t>
            </a:r>
            <a:r>
              <a:rPr lang="ru-RU" sz="1600" dirty="0" smtClean="0">
                <a:solidFill>
                  <a:srgbClr val="FF0000"/>
                </a:solidFill>
              </a:rPr>
              <a:t>не</a:t>
            </a:r>
            <a:r>
              <a:rPr lang="ru-RU" sz="1600" dirty="0" smtClean="0"/>
              <a:t> </a:t>
            </a:r>
            <a:r>
              <a:rPr lang="ru-RU" sz="1600" dirty="0" smtClean="0">
                <a:solidFill>
                  <a:srgbClr val="FF0000"/>
                </a:solidFill>
              </a:rPr>
              <a:t>проходит</a:t>
            </a:r>
            <a:r>
              <a:rPr lang="ru-RU" sz="1600" dirty="0" smtClean="0"/>
              <a:t> через вершину с номером </a:t>
            </a:r>
            <a:r>
              <a:rPr lang="en-US" sz="1600" dirty="0" smtClean="0"/>
              <a:t>K+1</a:t>
            </a:r>
            <a:endParaRPr lang="ru-RU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71" name="Прямая со стрелкой 70"/>
          <p:cNvCxnSpPr>
            <a:stCxn id="54" idx="2"/>
            <a:endCxn id="15" idx="6"/>
          </p:cNvCxnSpPr>
          <p:nvPr/>
        </p:nvCxnSpPr>
        <p:spPr>
          <a:xfrm flipH="1">
            <a:off x="1192432" y="2924944"/>
            <a:ext cx="151216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18" idx="1"/>
            <a:endCxn id="57" idx="6"/>
          </p:cNvCxnSpPr>
          <p:nvPr/>
        </p:nvCxnSpPr>
        <p:spPr>
          <a:xfrm flipH="1" flipV="1">
            <a:off x="5728936" y="2852936"/>
            <a:ext cx="2060280" cy="4819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Заголовок 1"/>
          <p:cNvSpPr txBox="1">
            <a:spLocks/>
          </p:cNvSpPr>
          <p:nvPr/>
        </p:nvSpPr>
        <p:spPr>
          <a:xfrm>
            <a:off x="3995936" y="2564904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3059832" y="371703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53" name="Прямая со стрелкой 52"/>
          <p:cNvCxnSpPr/>
          <p:nvPr/>
        </p:nvCxnSpPr>
        <p:spPr>
          <a:xfrm flipH="1">
            <a:off x="4860032" y="3068960"/>
            <a:ext cx="576064" cy="57606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>
            <a:off x="2987824" y="3140968"/>
            <a:ext cx="504056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/>
          <p:nvPr/>
        </p:nvCxnSpPr>
        <p:spPr>
          <a:xfrm>
            <a:off x="4283968" y="3068960"/>
            <a:ext cx="0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1691680" y="4437112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Номера всех промежуточных вершин пути </a:t>
            </a:r>
            <a:r>
              <a:rPr lang="en-US" dirty="0" smtClean="0"/>
              <a:t>≤ </a:t>
            </a:r>
            <a:r>
              <a:rPr lang="en-US" b="1" dirty="0" smtClean="0"/>
              <a:t>K</a:t>
            </a:r>
            <a:r>
              <a:rPr lang="ru-RU" dirty="0" smtClean="0"/>
              <a:t>.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81" name="Левая фигурная скобка 80"/>
          <p:cNvSpPr/>
          <p:nvPr/>
        </p:nvSpPr>
        <p:spPr>
          <a:xfrm rot="5400000">
            <a:off x="4247965" y="-855477"/>
            <a:ext cx="432048" cy="6984778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Прямоугольник 82"/>
          <p:cNvSpPr/>
          <p:nvPr/>
        </p:nvSpPr>
        <p:spPr>
          <a:xfrm>
            <a:off x="3491880" y="1772816"/>
            <a:ext cx="20882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путь из </a:t>
            </a:r>
            <a:r>
              <a:rPr lang="en-US" b="1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в</a:t>
            </a:r>
            <a:r>
              <a:rPr lang="en-US" dirty="0" smtClean="0"/>
              <a:t> </a:t>
            </a:r>
            <a:r>
              <a:rPr lang="en-US" b="1" dirty="0" smtClean="0"/>
              <a:t>K+1</a:t>
            </a:r>
          </a:p>
          <a:p>
            <a:pPr algn="ctr"/>
            <a:r>
              <a:rPr lang="ru-RU" dirty="0" smtClean="0"/>
              <a:t> вес пути </a:t>
            </a:r>
            <a:r>
              <a:rPr lang="en-US" b="1" dirty="0" smtClean="0"/>
              <a:t>d[</a:t>
            </a:r>
            <a:r>
              <a:rPr lang="en-US" b="1" dirty="0" err="1" smtClean="0"/>
              <a:t>i</a:t>
            </a:r>
            <a:r>
              <a:rPr lang="en-US" b="1" dirty="0" smtClean="0"/>
              <a:t>][j]</a:t>
            </a:r>
            <a:endParaRPr lang="ru-RU" b="1" dirty="0"/>
          </a:p>
        </p:txBody>
      </p:sp>
      <p:sp>
        <p:nvSpPr>
          <p:cNvPr id="86" name="Стрелка вниз 85"/>
          <p:cNvSpPr/>
          <p:nvPr/>
        </p:nvSpPr>
        <p:spPr>
          <a:xfrm>
            <a:off x="4067944" y="4797152"/>
            <a:ext cx="261743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71" name="Прямая со стрелкой 70"/>
          <p:cNvCxnSpPr>
            <a:stCxn id="54" idx="2"/>
            <a:endCxn id="15" idx="6"/>
          </p:cNvCxnSpPr>
          <p:nvPr/>
        </p:nvCxnSpPr>
        <p:spPr>
          <a:xfrm flipH="1">
            <a:off x="1192432" y="2924944"/>
            <a:ext cx="151216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18" idx="1"/>
            <a:endCxn id="57" idx="6"/>
          </p:cNvCxnSpPr>
          <p:nvPr/>
        </p:nvCxnSpPr>
        <p:spPr>
          <a:xfrm flipH="1" flipV="1">
            <a:off x="5728936" y="2852936"/>
            <a:ext cx="2060280" cy="4819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Заголовок 1"/>
          <p:cNvSpPr txBox="1">
            <a:spLocks/>
          </p:cNvSpPr>
          <p:nvPr/>
        </p:nvSpPr>
        <p:spPr>
          <a:xfrm>
            <a:off x="3995936" y="2564904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3059832" y="371703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53" name="Прямая со стрелкой 52"/>
          <p:cNvCxnSpPr/>
          <p:nvPr/>
        </p:nvCxnSpPr>
        <p:spPr>
          <a:xfrm flipH="1">
            <a:off x="4860032" y="3068960"/>
            <a:ext cx="576064" cy="57606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>
            <a:off x="2987824" y="3140968"/>
            <a:ext cx="504056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/>
          <p:nvPr/>
        </p:nvCxnSpPr>
        <p:spPr>
          <a:xfrm>
            <a:off x="4283968" y="3068960"/>
            <a:ext cx="0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1691680" y="4437112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Номера всех промежуточных вершин пути </a:t>
            </a:r>
            <a:r>
              <a:rPr lang="en-US" dirty="0" smtClean="0"/>
              <a:t>≤ </a:t>
            </a:r>
            <a:r>
              <a:rPr lang="en-US" b="1" dirty="0" smtClean="0"/>
              <a:t>K</a:t>
            </a:r>
            <a:r>
              <a:rPr lang="ru-RU" dirty="0" smtClean="0"/>
              <a:t>.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80" name="Прямоугольник 79"/>
          <p:cNvSpPr/>
          <p:nvPr/>
        </p:nvSpPr>
        <p:spPr>
          <a:xfrm>
            <a:off x="323528" y="5264040"/>
            <a:ext cx="8532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Это же значение </a:t>
            </a:r>
            <a:r>
              <a:rPr lang="en-US" b="1" dirty="0" smtClean="0"/>
              <a:t>d[</a:t>
            </a:r>
            <a:r>
              <a:rPr lang="en-US" b="1" dirty="0" err="1" smtClean="0"/>
              <a:t>i</a:t>
            </a:r>
            <a:r>
              <a:rPr lang="en-US" b="1" dirty="0" smtClean="0"/>
              <a:t>][j]</a:t>
            </a:r>
            <a:r>
              <a:rPr lang="ru-RU" b="1" dirty="0" smtClean="0"/>
              <a:t>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(как и путь ему соответствующий) </a:t>
            </a:r>
            <a:r>
              <a:rPr lang="ru-RU" dirty="0" smtClean="0"/>
              <a:t>было найдено алгоритмом </a:t>
            </a:r>
            <a:r>
              <a:rPr lang="ru-RU" dirty="0" err="1" smtClean="0"/>
              <a:t>Флойда</a:t>
            </a:r>
            <a:r>
              <a:rPr lang="ru-RU" dirty="0" smtClean="0"/>
              <a:t> к окончанию этапа с номером </a:t>
            </a:r>
            <a:r>
              <a:rPr lang="en-US" b="1" dirty="0" smtClean="0"/>
              <a:t>K</a:t>
            </a:r>
            <a:r>
              <a:rPr lang="en-US" dirty="0" smtClean="0"/>
              <a:t>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(по предположению индукции)</a:t>
            </a:r>
            <a:r>
              <a:rPr lang="en-US" dirty="0" smtClean="0"/>
              <a:t>.</a:t>
            </a:r>
          </a:p>
          <a:p>
            <a:pPr algn="ctr"/>
            <a:r>
              <a:rPr lang="ru-RU" dirty="0" smtClean="0">
                <a:solidFill>
                  <a:srgbClr val="00B0F0"/>
                </a:solidFill>
              </a:rPr>
              <a:t>Получено противоречие.</a:t>
            </a:r>
            <a:endParaRPr lang="ru-RU" dirty="0"/>
          </a:p>
        </p:txBody>
      </p:sp>
      <p:sp>
        <p:nvSpPr>
          <p:cNvPr id="81" name="Левая фигурная скобка 80"/>
          <p:cNvSpPr/>
          <p:nvPr/>
        </p:nvSpPr>
        <p:spPr>
          <a:xfrm rot="5400000">
            <a:off x="4247965" y="-855477"/>
            <a:ext cx="432048" cy="6984778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Прямоугольник 82"/>
          <p:cNvSpPr/>
          <p:nvPr/>
        </p:nvSpPr>
        <p:spPr>
          <a:xfrm>
            <a:off x="3491880" y="1772816"/>
            <a:ext cx="20882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путь из </a:t>
            </a:r>
            <a:r>
              <a:rPr lang="en-US" b="1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в</a:t>
            </a:r>
            <a:r>
              <a:rPr lang="en-US" dirty="0" smtClean="0"/>
              <a:t> </a:t>
            </a:r>
            <a:r>
              <a:rPr lang="en-US" b="1" dirty="0" smtClean="0"/>
              <a:t>K+1</a:t>
            </a:r>
          </a:p>
          <a:p>
            <a:pPr algn="ctr"/>
            <a:r>
              <a:rPr lang="ru-RU" dirty="0" smtClean="0"/>
              <a:t> вес пути </a:t>
            </a:r>
            <a:r>
              <a:rPr lang="en-US" b="1" dirty="0" smtClean="0"/>
              <a:t>d[</a:t>
            </a:r>
            <a:r>
              <a:rPr lang="en-US" b="1" dirty="0" err="1" smtClean="0"/>
              <a:t>i</a:t>
            </a:r>
            <a:r>
              <a:rPr lang="en-US" b="1" dirty="0" smtClean="0"/>
              <a:t>][j]</a:t>
            </a:r>
            <a:endParaRPr lang="ru-RU" b="1" dirty="0"/>
          </a:p>
        </p:txBody>
      </p:sp>
      <p:sp>
        <p:nvSpPr>
          <p:cNvPr id="84" name="Стрелка вниз 83"/>
          <p:cNvSpPr/>
          <p:nvPr/>
        </p:nvSpPr>
        <p:spPr>
          <a:xfrm>
            <a:off x="4067944" y="4797152"/>
            <a:ext cx="261743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0" idx="6"/>
            <a:endCxn id="29" idx="2"/>
          </p:cNvCxnSpPr>
          <p:nvPr/>
        </p:nvCxnSpPr>
        <p:spPr>
          <a:xfrm>
            <a:off x="3001478" y="4787860"/>
            <a:ext cx="922450" cy="5469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42" idx="1"/>
          </p:cNvCxnSpPr>
          <p:nvPr/>
        </p:nvCxnSpPr>
        <p:spPr>
          <a:xfrm>
            <a:off x="1192432" y="3438292"/>
            <a:ext cx="685445" cy="53694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1"/>
            <a:endCxn id="39" idx="7"/>
          </p:cNvCxnSpPr>
          <p:nvPr/>
        </p:nvCxnSpPr>
        <p:spPr>
          <a:xfrm flipH="1">
            <a:off x="7050099" y="3334926"/>
            <a:ext cx="739117" cy="5683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3923928" y="5013176"/>
            <a:ext cx="643264" cy="6432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3995936" y="508518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29" idx="6"/>
            <a:endCxn id="9" idx="2"/>
          </p:cNvCxnSpPr>
          <p:nvPr/>
        </p:nvCxnSpPr>
        <p:spPr>
          <a:xfrm flipV="1">
            <a:off x="4567192" y="4815736"/>
            <a:ext cx="860058" cy="519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Овал 38"/>
          <p:cNvSpPr/>
          <p:nvPr/>
        </p:nvSpPr>
        <p:spPr>
          <a:xfrm>
            <a:off x="6804248" y="38610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1835696" y="39330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5940152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2123728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3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3059832" y="371703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49" name="Прямая со стрелкой 48"/>
          <p:cNvCxnSpPr/>
          <p:nvPr/>
        </p:nvCxnSpPr>
        <p:spPr>
          <a:xfrm flipV="1">
            <a:off x="2267744" y="3861048"/>
            <a:ext cx="720080" cy="14401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V="1">
            <a:off x="3059832" y="4221088"/>
            <a:ext cx="504056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 flipV="1">
            <a:off x="5508104" y="3933056"/>
            <a:ext cx="1152128" cy="7200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flipH="1" flipV="1">
            <a:off x="4860032" y="4149080"/>
            <a:ext cx="432048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flipV="1">
            <a:off x="2555776" y="4077072"/>
            <a:ext cx="72008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H="1" flipV="1">
            <a:off x="5364088" y="4149080"/>
            <a:ext cx="648072" cy="21602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259632" y="1556792"/>
            <a:ext cx="61926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Вершина с номером </a:t>
            </a:r>
            <a:r>
              <a:rPr lang="en-US" b="1" dirty="0" smtClean="0"/>
              <a:t>K+1</a:t>
            </a:r>
            <a:r>
              <a:rPr lang="ru-RU" dirty="0" smtClean="0"/>
              <a:t> в пути встречается только один раз иначе в пути присутствовал бы цикл, при удалении которого был бы получен более короткий путь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(алгоритм работает только при отсутствии циклов отрицательного веса, поэтому их нет)</a:t>
            </a:r>
            <a:r>
              <a:rPr lang="ru-RU" dirty="0" smtClean="0"/>
              <a:t>.</a:t>
            </a:r>
          </a:p>
        </p:txBody>
      </p:sp>
      <p:sp>
        <p:nvSpPr>
          <p:cNvPr id="75" name="Левая фигурная скобка 74"/>
          <p:cNvSpPr/>
          <p:nvPr/>
        </p:nvSpPr>
        <p:spPr>
          <a:xfrm rot="18251678">
            <a:off x="1886692" y="3014351"/>
            <a:ext cx="721019" cy="391263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Левая фигурная скобка 75"/>
          <p:cNvSpPr/>
          <p:nvPr/>
        </p:nvSpPr>
        <p:spPr>
          <a:xfrm rot="14331673">
            <a:off x="6107454" y="2763845"/>
            <a:ext cx="721019" cy="43311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Прямоугольник 76"/>
          <p:cNvSpPr/>
          <p:nvPr/>
        </p:nvSpPr>
        <p:spPr>
          <a:xfrm rot="2204263">
            <a:off x="937173" y="5258206"/>
            <a:ext cx="15680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путь из 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в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K+1</a:t>
            </a:r>
          </a:p>
          <a:p>
            <a:pPr algn="ctr"/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79" name="Прямоугольник 78"/>
          <p:cNvSpPr/>
          <p:nvPr/>
        </p:nvSpPr>
        <p:spPr>
          <a:xfrm rot="19771481">
            <a:off x="6113725" y="5165172"/>
            <a:ext cx="15712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путь из </a:t>
            </a:r>
            <a:r>
              <a:rPr lang="en-US" b="1" dirty="0" smtClean="0">
                <a:solidFill>
                  <a:srgbClr val="7030A0"/>
                </a:solidFill>
              </a:rPr>
              <a:t>K+1</a:t>
            </a:r>
            <a:r>
              <a:rPr lang="ru-RU" dirty="0" smtClean="0">
                <a:solidFill>
                  <a:srgbClr val="7030A0"/>
                </a:solidFill>
              </a:rPr>
              <a:t> в </a:t>
            </a:r>
            <a:r>
              <a:rPr lang="en-US" b="1" dirty="0" smtClean="0">
                <a:solidFill>
                  <a:srgbClr val="7030A0"/>
                </a:solidFill>
              </a:rPr>
              <a:t>j</a:t>
            </a:r>
          </a:p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Особенности кратчайших путей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51520" y="1628800"/>
            <a:ext cx="864096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Доказательство (от противного):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Рассмотрим кратчайший путь из </a:t>
            </a:r>
            <a:r>
              <a:rPr lang="en-US" sz="2000" b="1" dirty="0" smtClean="0"/>
              <a:t>u</a:t>
            </a:r>
            <a:r>
              <a:rPr lang="en-US" sz="2000" dirty="0" smtClean="0"/>
              <a:t> </a:t>
            </a:r>
            <a:r>
              <a:rPr lang="ru-RU" sz="2000" dirty="0" smtClean="0"/>
              <a:t>в </a:t>
            </a:r>
            <a:r>
              <a:rPr lang="en-US" sz="2000" b="1" dirty="0" smtClean="0"/>
              <a:t>v</a:t>
            </a:r>
            <a:r>
              <a:rPr lang="ru-RU" sz="2000" dirty="0" smtClean="0"/>
              <a:t>.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539552" y="2771636"/>
            <a:ext cx="8097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</a:pPr>
            <a:r>
              <a:rPr lang="ru-RU" dirty="0" smtClean="0"/>
              <a:t>Допустим</a:t>
            </a:r>
            <a:r>
              <a:rPr lang="en-US" dirty="0" smtClean="0"/>
              <a:t>,</a:t>
            </a:r>
            <a:r>
              <a:rPr lang="ru-RU" dirty="0" smtClean="0"/>
              <a:t> его часть, соединяющая вершины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j </a:t>
            </a:r>
            <a:r>
              <a:rPr lang="ru-RU" dirty="0" smtClean="0"/>
              <a:t>не является кратчайшим путем.</a:t>
            </a:r>
            <a:endParaRPr lang="ru-RU" b="1" dirty="0" smtClean="0"/>
          </a:p>
        </p:txBody>
      </p:sp>
      <p:sp>
        <p:nvSpPr>
          <p:cNvPr id="23" name="Прямоугольник 22"/>
          <p:cNvSpPr/>
          <p:nvPr/>
        </p:nvSpPr>
        <p:spPr>
          <a:xfrm>
            <a:off x="939343" y="3429000"/>
            <a:ext cx="6503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</a:pPr>
            <a:r>
              <a:rPr lang="ru-RU" dirty="0" smtClean="0"/>
              <a:t>Тогда между этими вершинами существует более короткий путь.</a:t>
            </a:r>
            <a:endParaRPr lang="ru-RU" b="1" dirty="0" smtClean="0"/>
          </a:p>
        </p:txBody>
      </p:sp>
      <p:sp>
        <p:nvSpPr>
          <p:cNvPr id="24" name="Овал 23"/>
          <p:cNvSpPr/>
          <p:nvPr/>
        </p:nvSpPr>
        <p:spPr>
          <a:xfrm>
            <a:off x="904400" y="43465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5" name="Овал 24"/>
          <p:cNvSpPr/>
          <p:nvPr/>
        </p:nvSpPr>
        <p:spPr>
          <a:xfrm>
            <a:off x="7740352" y="42745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/>
          <p:cNvSpPr txBox="1"/>
          <p:nvPr/>
        </p:nvSpPr>
        <p:spPr>
          <a:xfrm>
            <a:off x="7740352" y="420250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904400" y="42838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3347864" y="43279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9" name="Овал 28"/>
          <p:cNvSpPr/>
          <p:nvPr/>
        </p:nvSpPr>
        <p:spPr>
          <a:xfrm>
            <a:off x="4788024" y="43372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30" name="Прямая со стрелкой 29"/>
          <p:cNvCxnSpPr>
            <a:stCxn id="28" idx="2"/>
            <a:endCxn id="24" idx="6"/>
          </p:cNvCxnSpPr>
          <p:nvPr/>
        </p:nvCxnSpPr>
        <p:spPr>
          <a:xfrm flipH="1">
            <a:off x="1192432" y="4471952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26" idx="1"/>
            <a:endCxn id="29" idx="6"/>
          </p:cNvCxnSpPr>
          <p:nvPr/>
        </p:nvCxnSpPr>
        <p:spPr>
          <a:xfrm flipH="1">
            <a:off x="5076056" y="4387170"/>
            <a:ext cx="2664296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347864" y="428380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4788024" y="426522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34" name="Заголовок 1"/>
          <p:cNvSpPr txBox="1">
            <a:spLocks/>
          </p:cNvSpPr>
          <p:nvPr/>
        </p:nvSpPr>
        <p:spPr>
          <a:xfrm>
            <a:off x="3851920" y="4265220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cxnSp>
        <p:nvCxnSpPr>
          <p:cNvPr id="35" name="Прямая со стрелкой 34"/>
          <p:cNvCxnSpPr>
            <a:stCxn id="28" idx="4"/>
            <a:endCxn id="38" idx="0"/>
          </p:cNvCxnSpPr>
          <p:nvPr/>
        </p:nvCxnSpPr>
        <p:spPr>
          <a:xfrm>
            <a:off x="3491880" y="4615968"/>
            <a:ext cx="288032" cy="68524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29" idx="4"/>
            <a:endCxn id="37" idx="0"/>
          </p:cNvCxnSpPr>
          <p:nvPr/>
        </p:nvCxnSpPr>
        <p:spPr>
          <a:xfrm flipH="1">
            <a:off x="4788024" y="4625260"/>
            <a:ext cx="144016" cy="6759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Овал 36"/>
          <p:cNvSpPr/>
          <p:nvPr/>
        </p:nvSpPr>
        <p:spPr>
          <a:xfrm>
            <a:off x="4644008" y="53012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3635896" y="53012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3995936" y="5229200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0" idx="6"/>
            <a:endCxn id="29" idx="2"/>
          </p:cNvCxnSpPr>
          <p:nvPr/>
        </p:nvCxnSpPr>
        <p:spPr>
          <a:xfrm>
            <a:off x="3001478" y="4787860"/>
            <a:ext cx="922450" cy="5469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42" idx="1"/>
          </p:cNvCxnSpPr>
          <p:nvPr/>
        </p:nvCxnSpPr>
        <p:spPr>
          <a:xfrm>
            <a:off x="1192432" y="3438292"/>
            <a:ext cx="685445" cy="53694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1"/>
            <a:endCxn id="39" idx="7"/>
          </p:cNvCxnSpPr>
          <p:nvPr/>
        </p:nvCxnSpPr>
        <p:spPr>
          <a:xfrm flipH="1">
            <a:off x="7050099" y="3334926"/>
            <a:ext cx="739117" cy="5683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3923928" y="5013176"/>
            <a:ext cx="643264" cy="6432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3995936" y="508518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29" idx="6"/>
            <a:endCxn id="9" idx="2"/>
          </p:cNvCxnSpPr>
          <p:nvPr/>
        </p:nvCxnSpPr>
        <p:spPr>
          <a:xfrm flipV="1">
            <a:off x="4567192" y="4815736"/>
            <a:ext cx="860058" cy="519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Овал 38"/>
          <p:cNvSpPr/>
          <p:nvPr/>
        </p:nvSpPr>
        <p:spPr>
          <a:xfrm>
            <a:off x="6804248" y="38610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1835696" y="39330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5940152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2123728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3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3059832" y="371703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49" name="Прямая со стрелкой 48"/>
          <p:cNvCxnSpPr/>
          <p:nvPr/>
        </p:nvCxnSpPr>
        <p:spPr>
          <a:xfrm flipV="1">
            <a:off x="2267744" y="3861048"/>
            <a:ext cx="720080" cy="14401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V="1">
            <a:off x="3059832" y="4221088"/>
            <a:ext cx="504056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 flipV="1">
            <a:off x="5508104" y="3933056"/>
            <a:ext cx="1152128" cy="7200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flipH="1" flipV="1">
            <a:off x="4860032" y="4149080"/>
            <a:ext cx="432048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flipV="1">
            <a:off x="2555776" y="4077072"/>
            <a:ext cx="72008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H="1" flipV="1">
            <a:off x="5364088" y="4149080"/>
            <a:ext cx="648072" cy="21602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691680" y="1796623"/>
            <a:ext cx="604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Разделим путь на две части: путь </a:t>
            </a:r>
            <a:r>
              <a:rPr lang="ru-RU" dirty="0" smtClean="0">
                <a:solidFill>
                  <a:srgbClr val="00B0F0"/>
                </a:solidFill>
              </a:rPr>
              <a:t>из 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в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K+1</a:t>
            </a:r>
            <a:r>
              <a:rPr lang="ru-RU" dirty="0" smtClean="0"/>
              <a:t> и путь </a:t>
            </a:r>
            <a:r>
              <a:rPr lang="ru-RU" dirty="0" smtClean="0">
                <a:solidFill>
                  <a:srgbClr val="7030A0"/>
                </a:solidFill>
              </a:rPr>
              <a:t>из </a:t>
            </a:r>
            <a:r>
              <a:rPr lang="en-US" b="1" dirty="0" smtClean="0">
                <a:solidFill>
                  <a:srgbClr val="7030A0"/>
                </a:solidFill>
              </a:rPr>
              <a:t>K+1</a:t>
            </a:r>
            <a:r>
              <a:rPr lang="ru-RU" dirty="0" smtClean="0">
                <a:solidFill>
                  <a:srgbClr val="7030A0"/>
                </a:solidFill>
              </a:rPr>
              <a:t> в </a:t>
            </a:r>
            <a:r>
              <a:rPr lang="en-US" b="1" dirty="0" smtClean="0">
                <a:solidFill>
                  <a:srgbClr val="7030A0"/>
                </a:solidFill>
              </a:rPr>
              <a:t>j</a:t>
            </a:r>
            <a:r>
              <a:rPr lang="en-US" dirty="0" smtClean="0"/>
              <a:t>.</a:t>
            </a:r>
            <a:endParaRPr lang="ru-RU" dirty="0" smtClean="0"/>
          </a:p>
        </p:txBody>
      </p:sp>
      <p:sp>
        <p:nvSpPr>
          <p:cNvPr id="75" name="Левая фигурная скобка 74"/>
          <p:cNvSpPr/>
          <p:nvPr/>
        </p:nvSpPr>
        <p:spPr>
          <a:xfrm rot="18251678">
            <a:off x="1886692" y="3014351"/>
            <a:ext cx="721019" cy="391263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Левая фигурная скобка 75"/>
          <p:cNvSpPr/>
          <p:nvPr/>
        </p:nvSpPr>
        <p:spPr>
          <a:xfrm rot="14331673">
            <a:off x="6107454" y="2763845"/>
            <a:ext cx="721019" cy="43311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Прямоугольник 76"/>
          <p:cNvSpPr/>
          <p:nvPr/>
        </p:nvSpPr>
        <p:spPr>
          <a:xfrm rot="2204263">
            <a:off x="937173" y="5258206"/>
            <a:ext cx="15680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путь из 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в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K+1</a:t>
            </a:r>
          </a:p>
          <a:p>
            <a:pPr algn="ctr"/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79" name="Прямоугольник 78"/>
          <p:cNvSpPr/>
          <p:nvPr/>
        </p:nvSpPr>
        <p:spPr>
          <a:xfrm rot="19771481">
            <a:off x="6113725" y="5165172"/>
            <a:ext cx="15712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путь из </a:t>
            </a:r>
            <a:r>
              <a:rPr lang="en-US" b="1" dirty="0" smtClean="0">
                <a:solidFill>
                  <a:srgbClr val="7030A0"/>
                </a:solidFill>
              </a:rPr>
              <a:t>K+1</a:t>
            </a:r>
            <a:r>
              <a:rPr lang="ru-RU" dirty="0" smtClean="0">
                <a:solidFill>
                  <a:srgbClr val="7030A0"/>
                </a:solidFill>
              </a:rPr>
              <a:t> в </a:t>
            </a:r>
            <a:r>
              <a:rPr lang="en-US" b="1" dirty="0" smtClean="0">
                <a:solidFill>
                  <a:srgbClr val="7030A0"/>
                </a:solidFill>
              </a:rPr>
              <a:t>j</a:t>
            </a:r>
          </a:p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0" idx="6"/>
            <a:endCxn id="29" idx="2"/>
          </p:cNvCxnSpPr>
          <p:nvPr/>
        </p:nvCxnSpPr>
        <p:spPr>
          <a:xfrm>
            <a:off x="3001478" y="4787860"/>
            <a:ext cx="922450" cy="5469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42" idx="1"/>
          </p:cNvCxnSpPr>
          <p:nvPr/>
        </p:nvCxnSpPr>
        <p:spPr>
          <a:xfrm>
            <a:off x="1192432" y="3438292"/>
            <a:ext cx="685445" cy="53694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1"/>
            <a:endCxn id="39" idx="7"/>
          </p:cNvCxnSpPr>
          <p:nvPr/>
        </p:nvCxnSpPr>
        <p:spPr>
          <a:xfrm flipH="1">
            <a:off x="7050099" y="3334926"/>
            <a:ext cx="739117" cy="5683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3923928" y="5013176"/>
            <a:ext cx="643264" cy="6432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3995936" y="508518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29" idx="6"/>
            <a:endCxn id="9" idx="2"/>
          </p:cNvCxnSpPr>
          <p:nvPr/>
        </p:nvCxnSpPr>
        <p:spPr>
          <a:xfrm flipV="1">
            <a:off x="4567192" y="4815736"/>
            <a:ext cx="860058" cy="519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Овал 38"/>
          <p:cNvSpPr/>
          <p:nvPr/>
        </p:nvSpPr>
        <p:spPr>
          <a:xfrm>
            <a:off x="6804248" y="38610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1835696" y="39330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5940152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2123728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3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3059832" y="371703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49" name="Прямая со стрелкой 48"/>
          <p:cNvCxnSpPr/>
          <p:nvPr/>
        </p:nvCxnSpPr>
        <p:spPr>
          <a:xfrm flipV="1">
            <a:off x="2267744" y="3861048"/>
            <a:ext cx="720080" cy="14401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V="1">
            <a:off x="3059832" y="4221088"/>
            <a:ext cx="504056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 flipV="1">
            <a:off x="5508104" y="3933056"/>
            <a:ext cx="1152128" cy="7200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flipH="1" flipV="1">
            <a:off x="4860032" y="4149080"/>
            <a:ext cx="432048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flipV="1">
            <a:off x="2555776" y="4077072"/>
            <a:ext cx="72008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H="1" flipV="1">
            <a:off x="5364088" y="4149080"/>
            <a:ext cx="648072" cy="21602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95536" y="1196752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пути </a:t>
            </a:r>
            <a:r>
              <a:rPr lang="ru-RU" dirty="0" smtClean="0">
                <a:solidFill>
                  <a:srgbClr val="00B0F0"/>
                </a:solidFill>
              </a:rPr>
              <a:t>из 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в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K+1</a:t>
            </a:r>
            <a:r>
              <a:rPr lang="ru-RU" dirty="0" smtClean="0"/>
              <a:t> и </a:t>
            </a:r>
            <a:r>
              <a:rPr lang="ru-RU" dirty="0" smtClean="0">
                <a:solidFill>
                  <a:srgbClr val="7030A0"/>
                </a:solidFill>
              </a:rPr>
              <a:t>из </a:t>
            </a:r>
            <a:r>
              <a:rPr lang="en-US" b="1" dirty="0" smtClean="0">
                <a:solidFill>
                  <a:srgbClr val="7030A0"/>
                </a:solidFill>
              </a:rPr>
              <a:t>K+1</a:t>
            </a:r>
            <a:r>
              <a:rPr lang="ru-RU" dirty="0" smtClean="0">
                <a:solidFill>
                  <a:srgbClr val="7030A0"/>
                </a:solidFill>
              </a:rPr>
              <a:t> в </a:t>
            </a:r>
            <a:r>
              <a:rPr lang="en-US" b="1" dirty="0" smtClean="0">
                <a:solidFill>
                  <a:srgbClr val="7030A0"/>
                </a:solidFill>
              </a:rPr>
              <a:t>j</a:t>
            </a:r>
            <a:r>
              <a:rPr lang="en-US" dirty="0" smtClean="0"/>
              <a:t> </a:t>
            </a:r>
            <a:r>
              <a:rPr lang="ru-RU" dirty="0" smtClean="0"/>
              <a:t>не содержат промежуточных вершин с номерами </a:t>
            </a:r>
            <a:r>
              <a:rPr lang="en-US" dirty="0" smtClean="0"/>
              <a:t>&gt; </a:t>
            </a:r>
            <a:r>
              <a:rPr lang="en-US" b="1" dirty="0" smtClean="0"/>
              <a:t>K</a:t>
            </a:r>
          </a:p>
        </p:txBody>
      </p:sp>
      <p:sp>
        <p:nvSpPr>
          <p:cNvPr id="75" name="Левая фигурная скобка 74"/>
          <p:cNvSpPr/>
          <p:nvPr/>
        </p:nvSpPr>
        <p:spPr>
          <a:xfrm rot="18251678">
            <a:off x="1886692" y="3014351"/>
            <a:ext cx="721019" cy="391263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Левая фигурная скобка 75"/>
          <p:cNvSpPr/>
          <p:nvPr/>
        </p:nvSpPr>
        <p:spPr>
          <a:xfrm rot="14331673">
            <a:off x="6107454" y="2763845"/>
            <a:ext cx="721019" cy="43311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Прямоугольник 76"/>
          <p:cNvSpPr/>
          <p:nvPr/>
        </p:nvSpPr>
        <p:spPr>
          <a:xfrm rot="2204263">
            <a:off x="937173" y="5258206"/>
            <a:ext cx="15680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путь из 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в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K+1</a:t>
            </a:r>
          </a:p>
          <a:p>
            <a:pPr algn="ctr"/>
            <a:r>
              <a:rPr lang="ru-RU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d[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b="1" dirty="0" smtClean="0">
                <a:solidFill>
                  <a:srgbClr val="00B0F0"/>
                </a:solidFill>
              </a:rPr>
              <a:t>][K+1]</a:t>
            </a:r>
            <a:endParaRPr lang="ru-RU" b="1" dirty="0">
              <a:solidFill>
                <a:srgbClr val="00B0F0"/>
              </a:solidFill>
            </a:endParaRPr>
          </a:p>
        </p:txBody>
      </p:sp>
      <p:sp>
        <p:nvSpPr>
          <p:cNvPr id="79" name="Прямоугольник 78"/>
          <p:cNvSpPr/>
          <p:nvPr/>
        </p:nvSpPr>
        <p:spPr>
          <a:xfrm rot="19771481">
            <a:off x="6113725" y="5165172"/>
            <a:ext cx="15712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путь из </a:t>
            </a:r>
            <a:r>
              <a:rPr lang="en-US" b="1" dirty="0" smtClean="0">
                <a:solidFill>
                  <a:srgbClr val="7030A0"/>
                </a:solidFill>
              </a:rPr>
              <a:t>K+1</a:t>
            </a:r>
            <a:r>
              <a:rPr lang="ru-RU" dirty="0" smtClean="0">
                <a:solidFill>
                  <a:srgbClr val="7030A0"/>
                </a:solidFill>
              </a:rPr>
              <a:t> в </a:t>
            </a:r>
            <a:r>
              <a:rPr lang="en-US" b="1" dirty="0" smtClean="0">
                <a:solidFill>
                  <a:srgbClr val="7030A0"/>
                </a:solidFill>
              </a:rPr>
              <a:t>j</a:t>
            </a: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d[K+1][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]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7" name="Стрелка вниз 36"/>
          <p:cNvSpPr/>
          <p:nvPr/>
        </p:nvSpPr>
        <p:spPr>
          <a:xfrm>
            <a:off x="4067944" y="1484784"/>
            <a:ext cx="261743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0" idx="6"/>
            <a:endCxn id="29" idx="2"/>
          </p:cNvCxnSpPr>
          <p:nvPr/>
        </p:nvCxnSpPr>
        <p:spPr>
          <a:xfrm>
            <a:off x="3001478" y="4787860"/>
            <a:ext cx="922450" cy="5469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42" idx="1"/>
          </p:cNvCxnSpPr>
          <p:nvPr/>
        </p:nvCxnSpPr>
        <p:spPr>
          <a:xfrm>
            <a:off x="1192432" y="3438292"/>
            <a:ext cx="685445" cy="53694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1"/>
            <a:endCxn id="39" idx="7"/>
          </p:cNvCxnSpPr>
          <p:nvPr/>
        </p:nvCxnSpPr>
        <p:spPr>
          <a:xfrm flipH="1">
            <a:off x="7050099" y="3334926"/>
            <a:ext cx="739117" cy="5683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3923928" y="5013176"/>
            <a:ext cx="643264" cy="6432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3995936" y="508518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29" idx="6"/>
            <a:endCxn id="9" idx="2"/>
          </p:cNvCxnSpPr>
          <p:nvPr/>
        </p:nvCxnSpPr>
        <p:spPr>
          <a:xfrm flipV="1">
            <a:off x="4567192" y="4815736"/>
            <a:ext cx="860058" cy="519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Овал 38"/>
          <p:cNvSpPr/>
          <p:nvPr/>
        </p:nvSpPr>
        <p:spPr>
          <a:xfrm>
            <a:off x="6804248" y="38610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1835696" y="39330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5940152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2123728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3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3059832" y="371703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49" name="Прямая со стрелкой 48"/>
          <p:cNvCxnSpPr/>
          <p:nvPr/>
        </p:nvCxnSpPr>
        <p:spPr>
          <a:xfrm flipV="1">
            <a:off x="2267744" y="3861048"/>
            <a:ext cx="720080" cy="14401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V="1">
            <a:off x="3059832" y="4221088"/>
            <a:ext cx="504056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 flipV="1">
            <a:off x="5508104" y="3933056"/>
            <a:ext cx="1152128" cy="7200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flipH="1" flipV="1">
            <a:off x="4860032" y="4149080"/>
            <a:ext cx="432048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flipV="1">
            <a:off x="2555776" y="4077072"/>
            <a:ext cx="72008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H="1" flipV="1">
            <a:off x="5364088" y="4149080"/>
            <a:ext cx="648072" cy="21602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95536" y="1196752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пути </a:t>
            </a:r>
            <a:r>
              <a:rPr lang="ru-RU" dirty="0" smtClean="0">
                <a:solidFill>
                  <a:srgbClr val="00B0F0"/>
                </a:solidFill>
              </a:rPr>
              <a:t>из 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в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K+1</a:t>
            </a:r>
            <a:r>
              <a:rPr lang="ru-RU" dirty="0" smtClean="0"/>
              <a:t> и </a:t>
            </a:r>
            <a:r>
              <a:rPr lang="ru-RU" dirty="0" smtClean="0">
                <a:solidFill>
                  <a:srgbClr val="7030A0"/>
                </a:solidFill>
              </a:rPr>
              <a:t>из </a:t>
            </a:r>
            <a:r>
              <a:rPr lang="en-US" b="1" dirty="0" smtClean="0">
                <a:solidFill>
                  <a:srgbClr val="7030A0"/>
                </a:solidFill>
              </a:rPr>
              <a:t>K+1</a:t>
            </a:r>
            <a:r>
              <a:rPr lang="ru-RU" dirty="0" smtClean="0">
                <a:solidFill>
                  <a:srgbClr val="7030A0"/>
                </a:solidFill>
              </a:rPr>
              <a:t> в </a:t>
            </a:r>
            <a:r>
              <a:rPr lang="en-US" b="1" dirty="0" smtClean="0">
                <a:solidFill>
                  <a:srgbClr val="7030A0"/>
                </a:solidFill>
              </a:rPr>
              <a:t>j</a:t>
            </a:r>
            <a:r>
              <a:rPr lang="en-US" dirty="0" smtClean="0"/>
              <a:t> </a:t>
            </a:r>
            <a:r>
              <a:rPr lang="ru-RU" dirty="0" smtClean="0"/>
              <a:t>не содержат промежуточных вершин с номерами </a:t>
            </a:r>
            <a:r>
              <a:rPr lang="en-US" dirty="0" smtClean="0"/>
              <a:t>&gt; </a:t>
            </a:r>
            <a:r>
              <a:rPr lang="en-US" b="1" dirty="0" smtClean="0"/>
              <a:t>K</a:t>
            </a:r>
          </a:p>
        </p:txBody>
      </p:sp>
      <p:sp>
        <p:nvSpPr>
          <p:cNvPr id="75" name="Левая фигурная скобка 74"/>
          <p:cNvSpPr/>
          <p:nvPr/>
        </p:nvSpPr>
        <p:spPr>
          <a:xfrm rot="18251678">
            <a:off x="1886692" y="3014351"/>
            <a:ext cx="721019" cy="391263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Левая фигурная скобка 75"/>
          <p:cNvSpPr/>
          <p:nvPr/>
        </p:nvSpPr>
        <p:spPr>
          <a:xfrm rot="14331673">
            <a:off x="6107454" y="2763845"/>
            <a:ext cx="721019" cy="43311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Прямоугольник 76"/>
          <p:cNvSpPr/>
          <p:nvPr/>
        </p:nvSpPr>
        <p:spPr>
          <a:xfrm rot="2204263">
            <a:off x="937173" y="5258206"/>
            <a:ext cx="15680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путь из 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в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K+1</a:t>
            </a:r>
          </a:p>
          <a:p>
            <a:pPr algn="ctr"/>
            <a:r>
              <a:rPr lang="ru-RU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d[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b="1" dirty="0" smtClean="0">
                <a:solidFill>
                  <a:srgbClr val="00B0F0"/>
                </a:solidFill>
              </a:rPr>
              <a:t>][K+1]</a:t>
            </a:r>
            <a:endParaRPr lang="ru-RU" b="1" dirty="0">
              <a:solidFill>
                <a:srgbClr val="00B0F0"/>
              </a:solidFill>
            </a:endParaRPr>
          </a:p>
        </p:txBody>
      </p:sp>
      <p:sp>
        <p:nvSpPr>
          <p:cNvPr id="79" name="Прямоугольник 78"/>
          <p:cNvSpPr/>
          <p:nvPr/>
        </p:nvSpPr>
        <p:spPr>
          <a:xfrm rot="19771481">
            <a:off x="6113725" y="5165172"/>
            <a:ext cx="15712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путь из </a:t>
            </a:r>
            <a:r>
              <a:rPr lang="en-US" b="1" dirty="0" smtClean="0">
                <a:solidFill>
                  <a:srgbClr val="7030A0"/>
                </a:solidFill>
              </a:rPr>
              <a:t>K+1</a:t>
            </a:r>
            <a:r>
              <a:rPr lang="ru-RU" dirty="0" smtClean="0">
                <a:solidFill>
                  <a:srgbClr val="7030A0"/>
                </a:solidFill>
              </a:rPr>
              <a:t> в </a:t>
            </a:r>
            <a:r>
              <a:rPr lang="en-US" b="1" dirty="0" smtClean="0">
                <a:solidFill>
                  <a:srgbClr val="7030A0"/>
                </a:solidFill>
              </a:rPr>
              <a:t>j</a:t>
            </a: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d[K+1][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]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1" name="Стрелка вниз 30"/>
          <p:cNvSpPr/>
          <p:nvPr/>
        </p:nvSpPr>
        <p:spPr>
          <a:xfrm>
            <a:off x="4067944" y="1484784"/>
            <a:ext cx="261743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/>
          <p:cNvSpPr/>
          <p:nvPr/>
        </p:nvSpPr>
        <p:spPr>
          <a:xfrm>
            <a:off x="251520" y="1700808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значения </a:t>
            </a:r>
            <a:r>
              <a:rPr lang="en-US" b="1" dirty="0" smtClean="0">
                <a:solidFill>
                  <a:srgbClr val="00B0F0"/>
                </a:solidFill>
              </a:rPr>
              <a:t>d[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b="1" dirty="0" smtClean="0">
                <a:solidFill>
                  <a:srgbClr val="00B0F0"/>
                </a:solidFill>
              </a:rPr>
              <a:t>][K+1]</a:t>
            </a:r>
            <a:r>
              <a:rPr lang="ru-RU" dirty="0" smtClean="0"/>
              <a:t> и </a:t>
            </a:r>
            <a:r>
              <a:rPr lang="en-US" b="1" dirty="0" smtClean="0">
                <a:solidFill>
                  <a:srgbClr val="7030A0"/>
                </a:solidFill>
              </a:rPr>
              <a:t>d[K+1][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]</a:t>
            </a:r>
            <a:r>
              <a:rPr lang="ru-RU" b="1" dirty="0" smtClean="0">
                <a:solidFill>
                  <a:srgbClr val="7030A0"/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(как и пути им соответствующие) </a:t>
            </a:r>
            <a:r>
              <a:rPr lang="ru-RU" dirty="0" smtClean="0"/>
              <a:t>были найдены алгоритмом </a:t>
            </a:r>
            <a:r>
              <a:rPr lang="ru-RU" dirty="0" err="1" smtClean="0"/>
              <a:t>Флойда</a:t>
            </a:r>
            <a:r>
              <a:rPr lang="ru-RU" dirty="0" smtClean="0"/>
              <a:t> к окончанию этапа с номером </a:t>
            </a:r>
            <a:r>
              <a:rPr lang="en-US" b="1" dirty="0" smtClean="0"/>
              <a:t>K</a:t>
            </a:r>
            <a:r>
              <a:rPr lang="en-US" dirty="0" smtClean="0"/>
              <a:t>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(по предположению индукции)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7" name="Стрелка вниз 36"/>
          <p:cNvSpPr/>
          <p:nvPr/>
        </p:nvSpPr>
        <p:spPr>
          <a:xfrm>
            <a:off x="4067944" y="2348880"/>
            <a:ext cx="261743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0" idx="6"/>
            <a:endCxn id="29" idx="2"/>
          </p:cNvCxnSpPr>
          <p:nvPr/>
        </p:nvCxnSpPr>
        <p:spPr>
          <a:xfrm>
            <a:off x="3001478" y="4787860"/>
            <a:ext cx="922450" cy="5469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42" idx="1"/>
          </p:cNvCxnSpPr>
          <p:nvPr/>
        </p:nvCxnSpPr>
        <p:spPr>
          <a:xfrm>
            <a:off x="1192432" y="3438292"/>
            <a:ext cx="685445" cy="53694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1"/>
            <a:endCxn id="39" idx="7"/>
          </p:cNvCxnSpPr>
          <p:nvPr/>
        </p:nvCxnSpPr>
        <p:spPr>
          <a:xfrm flipH="1">
            <a:off x="7050099" y="3334926"/>
            <a:ext cx="739117" cy="5683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3923928" y="5013176"/>
            <a:ext cx="643264" cy="6432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3995936" y="508518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29" idx="6"/>
            <a:endCxn id="9" idx="2"/>
          </p:cNvCxnSpPr>
          <p:nvPr/>
        </p:nvCxnSpPr>
        <p:spPr>
          <a:xfrm flipV="1">
            <a:off x="4567192" y="4815736"/>
            <a:ext cx="860058" cy="519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Овал 38"/>
          <p:cNvSpPr/>
          <p:nvPr/>
        </p:nvSpPr>
        <p:spPr>
          <a:xfrm>
            <a:off x="6804248" y="38610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1835696" y="39330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5940152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2123728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3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3059832" y="371703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49" name="Прямая со стрелкой 48"/>
          <p:cNvCxnSpPr/>
          <p:nvPr/>
        </p:nvCxnSpPr>
        <p:spPr>
          <a:xfrm flipV="1">
            <a:off x="2267744" y="3861048"/>
            <a:ext cx="720080" cy="14401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V="1">
            <a:off x="3059832" y="4221088"/>
            <a:ext cx="504056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 flipV="1">
            <a:off x="5508104" y="3933056"/>
            <a:ext cx="1152128" cy="7200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flipH="1" flipV="1">
            <a:off x="4860032" y="4149080"/>
            <a:ext cx="432048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flipV="1">
            <a:off x="2555776" y="4077072"/>
            <a:ext cx="72008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H="1" flipV="1">
            <a:off x="5364088" y="4149080"/>
            <a:ext cx="648072" cy="21602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95536" y="1196752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пути </a:t>
            </a:r>
            <a:r>
              <a:rPr lang="ru-RU" dirty="0" smtClean="0">
                <a:solidFill>
                  <a:srgbClr val="00B0F0"/>
                </a:solidFill>
              </a:rPr>
              <a:t>из 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в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K+1</a:t>
            </a:r>
            <a:r>
              <a:rPr lang="ru-RU" dirty="0" smtClean="0"/>
              <a:t> и </a:t>
            </a:r>
            <a:r>
              <a:rPr lang="ru-RU" dirty="0" smtClean="0">
                <a:solidFill>
                  <a:srgbClr val="7030A0"/>
                </a:solidFill>
              </a:rPr>
              <a:t>из </a:t>
            </a:r>
            <a:r>
              <a:rPr lang="en-US" b="1" dirty="0" smtClean="0">
                <a:solidFill>
                  <a:srgbClr val="7030A0"/>
                </a:solidFill>
              </a:rPr>
              <a:t>K+1</a:t>
            </a:r>
            <a:r>
              <a:rPr lang="ru-RU" dirty="0" smtClean="0">
                <a:solidFill>
                  <a:srgbClr val="7030A0"/>
                </a:solidFill>
              </a:rPr>
              <a:t> в </a:t>
            </a:r>
            <a:r>
              <a:rPr lang="en-US" b="1" dirty="0" smtClean="0">
                <a:solidFill>
                  <a:srgbClr val="7030A0"/>
                </a:solidFill>
              </a:rPr>
              <a:t>j</a:t>
            </a:r>
            <a:r>
              <a:rPr lang="en-US" dirty="0" smtClean="0"/>
              <a:t> </a:t>
            </a:r>
            <a:r>
              <a:rPr lang="ru-RU" dirty="0" smtClean="0"/>
              <a:t>не содержат промежуточных вершин с номерами </a:t>
            </a:r>
            <a:r>
              <a:rPr lang="en-US" dirty="0" smtClean="0"/>
              <a:t>&gt; </a:t>
            </a:r>
            <a:r>
              <a:rPr lang="en-US" b="1" dirty="0" smtClean="0"/>
              <a:t>K</a:t>
            </a:r>
          </a:p>
        </p:txBody>
      </p:sp>
      <p:sp>
        <p:nvSpPr>
          <p:cNvPr id="75" name="Левая фигурная скобка 74"/>
          <p:cNvSpPr/>
          <p:nvPr/>
        </p:nvSpPr>
        <p:spPr>
          <a:xfrm rot="18251678">
            <a:off x="1886692" y="3014351"/>
            <a:ext cx="721019" cy="391263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Левая фигурная скобка 75"/>
          <p:cNvSpPr/>
          <p:nvPr/>
        </p:nvSpPr>
        <p:spPr>
          <a:xfrm rot="14331673">
            <a:off x="6107454" y="2763845"/>
            <a:ext cx="721019" cy="43311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Прямоугольник 76"/>
          <p:cNvSpPr/>
          <p:nvPr/>
        </p:nvSpPr>
        <p:spPr>
          <a:xfrm rot="2204263">
            <a:off x="937173" y="5258206"/>
            <a:ext cx="15680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путь из 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в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K+1</a:t>
            </a:r>
          </a:p>
          <a:p>
            <a:pPr algn="ctr"/>
            <a:r>
              <a:rPr lang="ru-RU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d[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b="1" dirty="0" smtClean="0">
                <a:solidFill>
                  <a:srgbClr val="00B0F0"/>
                </a:solidFill>
              </a:rPr>
              <a:t>][K+1]</a:t>
            </a:r>
            <a:endParaRPr lang="ru-RU" b="1" dirty="0">
              <a:solidFill>
                <a:srgbClr val="00B0F0"/>
              </a:solidFill>
            </a:endParaRPr>
          </a:p>
        </p:txBody>
      </p:sp>
      <p:sp>
        <p:nvSpPr>
          <p:cNvPr id="79" name="Прямоугольник 78"/>
          <p:cNvSpPr/>
          <p:nvPr/>
        </p:nvSpPr>
        <p:spPr>
          <a:xfrm rot="19771481">
            <a:off x="6113725" y="5165172"/>
            <a:ext cx="15712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путь из </a:t>
            </a:r>
            <a:r>
              <a:rPr lang="en-US" b="1" dirty="0" smtClean="0">
                <a:solidFill>
                  <a:srgbClr val="7030A0"/>
                </a:solidFill>
              </a:rPr>
              <a:t>K+1</a:t>
            </a:r>
            <a:r>
              <a:rPr lang="ru-RU" dirty="0" smtClean="0">
                <a:solidFill>
                  <a:srgbClr val="7030A0"/>
                </a:solidFill>
              </a:rPr>
              <a:t> в </a:t>
            </a:r>
            <a:r>
              <a:rPr lang="en-US" b="1" dirty="0" smtClean="0">
                <a:solidFill>
                  <a:srgbClr val="7030A0"/>
                </a:solidFill>
              </a:rPr>
              <a:t>j</a:t>
            </a: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d[K+1][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]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1" name="Стрелка вниз 30"/>
          <p:cNvSpPr/>
          <p:nvPr/>
        </p:nvSpPr>
        <p:spPr>
          <a:xfrm>
            <a:off x="4067944" y="1484784"/>
            <a:ext cx="261743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/>
          <p:cNvSpPr/>
          <p:nvPr/>
        </p:nvSpPr>
        <p:spPr>
          <a:xfrm>
            <a:off x="251520" y="1700808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значения </a:t>
            </a:r>
            <a:r>
              <a:rPr lang="en-US" b="1" dirty="0" smtClean="0">
                <a:solidFill>
                  <a:srgbClr val="00B0F0"/>
                </a:solidFill>
              </a:rPr>
              <a:t>d[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b="1" dirty="0" smtClean="0">
                <a:solidFill>
                  <a:srgbClr val="00B0F0"/>
                </a:solidFill>
              </a:rPr>
              <a:t>][K+1]</a:t>
            </a:r>
            <a:r>
              <a:rPr lang="ru-RU" dirty="0" smtClean="0"/>
              <a:t> и </a:t>
            </a:r>
            <a:r>
              <a:rPr lang="en-US" b="1" dirty="0" smtClean="0">
                <a:solidFill>
                  <a:srgbClr val="7030A0"/>
                </a:solidFill>
              </a:rPr>
              <a:t>d[K+1][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]</a:t>
            </a:r>
            <a:r>
              <a:rPr lang="ru-RU" b="1" dirty="0" smtClean="0">
                <a:solidFill>
                  <a:srgbClr val="7030A0"/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(как и пути им соответствующие) </a:t>
            </a:r>
            <a:r>
              <a:rPr lang="ru-RU" dirty="0" smtClean="0"/>
              <a:t>были найдены алгоритмом </a:t>
            </a:r>
            <a:r>
              <a:rPr lang="ru-RU" dirty="0" err="1" smtClean="0"/>
              <a:t>Флойда</a:t>
            </a:r>
            <a:r>
              <a:rPr lang="ru-RU" dirty="0" smtClean="0"/>
              <a:t> к окончанию этапа с номером </a:t>
            </a:r>
            <a:r>
              <a:rPr lang="en-US" b="1" dirty="0" smtClean="0"/>
              <a:t>K</a:t>
            </a:r>
            <a:r>
              <a:rPr lang="en-US" dirty="0" smtClean="0"/>
              <a:t>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(по предположению индукции)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4" name="Прямоугольник 33"/>
          <p:cNvSpPr/>
          <p:nvPr/>
        </p:nvSpPr>
        <p:spPr>
          <a:xfrm>
            <a:off x="467544" y="2636912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На этапе </a:t>
            </a:r>
            <a:r>
              <a:rPr lang="en-US" b="1" dirty="0" smtClean="0"/>
              <a:t>K</a:t>
            </a:r>
            <a:r>
              <a:rPr lang="ru-RU" b="1" dirty="0" smtClean="0"/>
              <a:t>+1</a:t>
            </a:r>
            <a:r>
              <a:rPr lang="ru-RU" dirty="0" smtClean="0"/>
              <a:t> в </a:t>
            </a:r>
            <a:r>
              <a:rPr lang="en-US" dirty="0" smtClean="0"/>
              <a:t>d[</a:t>
            </a:r>
            <a:r>
              <a:rPr lang="en-US" dirty="0" err="1" smtClean="0"/>
              <a:t>i</a:t>
            </a:r>
            <a:r>
              <a:rPr lang="en-US" dirty="0" smtClean="0"/>
              <a:t>][j], </a:t>
            </a:r>
            <a:r>
              <a:rPr lang="ru-RU" dirty="0" smtClean="0"/>
              <a:t>алгоритмом </a:t>
            </a:r>
            <a:r>
              <a:rPr lang="ru-RU" dirty="0" err="1" smtClean="0"/>
              <a:t>Флойда</a:t>
            </a:r>
            <a:r>
              <a:rPr lang="en-US" dirty="0" smtClean="0"/>
              <a:t>,</a:t>
            </a:r>
            <a:r>
              <a:rPr lang="ru-RU" dirty="0" smtClean="0"/>
              <a:t> было записано </a:t>
            </a:r>
            <a:r>
              <a:rPr lang="en-US" b="1" dirty="0" smtClean="0">
                <a:solidFill>
                  <a:srgbClr val="00B0F0"/>
                </a:solidFill>
              </a:rPr>
              <a:t>d[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b="1" dirty="0" smtClean="0">
                <a:solidFill>
                  <a:srgbClr val="00B0F0"/>
                </a:solidFill>
              </a:rPr>
              <a:t>][K+1]</a:t>
            </a:r>
            <a:r>
              <a:rPr lang="ru-RU" dirty="0" smtClean="0"/>
              <a:t> </a:t>
            </a:r>
            <a:r>
              <a:rPr lang="ru-RU" b="1" dirty="0" smtClean="0"/>
              <a:t>+</a:t>
            </a:r>
            <a:r>
              <a:rPr lang="ru-RU" dirty="0" smtClean="0"/>
              <a:t> </a:t>
            </a:r>
            <a:r>
              <a:rPr lang="en-US" b="1" dirty="0" smtClean="0">
                <a:solidFill>
                  <a:srgbClr val="7030A0"/>
                </a:solidFill>
              </a:rPr>
              <a:t>d[K+1][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]</a:t>
            </a:r>
            <a:r>
              <a:rPr lang="ru-RU" dirty="0" smtClean="0"/>
              <a:t>.</a:t>
            </a:r>
          </a:p>
          <a:p>
            <a:pPr algn="ctr"/>
            <a:r>
              <a:rPr lang="ru-RU" dirty="0" smtClean="0">
                <a:solidFill>
                  <a:srgbClr val="00B0F0"/>
                </a:solidFill>
              </a:rPr>
              <a:t>Получено противоречие.</a:t>
            </a:r>
            <a:endParaRPr lang="ru-RU" dirty="0"/>
          </a:p>
        </p:txBody>
      </p:sp>
      <p:sp>
        <p:nvSpPr>
          <p:cNvPr id="35" name="Стрелка вниз 34"/>
          <p:cNvSpPr/>
          <p:nvPr/>
        </p:nvSpPr>
        <p:spPr>
          <a:xfrm>
            <a:off x="4067944" y="2348880"/>
            <a:ext cx="261743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23528" y="2132857"/>
            <a:ext cx="8424936" cy="26642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/>
              <a:t>Улучшения</a:t>
            </a:r>
            <a:r>
              <a:rPr lang="ru-RU" sz="2000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Если на очередной итерации не произошло </a:t>
            </a:r>
            <a:r>
              <a:rPr lang="ru-RU" sz="2000" b="1" dirty="0" smtClean="0"/>
              <a:t>ни одной успешной релаксации</a:t>
            </a:r>
            <a:r>
              <a:rPr lang="ru-RU" sz="2000" dirty="0" smtClean="0"/>
              <a:t>, то алгоритм завершает работу.</a:t>
            </a:r>
          </a:p>
          <a:p>
            <a:pPr marL="457200" indent="-457200"/>
            <a:endParaRPr lang="ru-RU" sz="2000" dirty="0" smtClean="0"/>
          </a:p>
          <a:p>
            <a:pPr marL="457200" indent="-457200">
              <a:buFont typeface="+mj-lt"/>
              <a:buAutoNum type="arabicPeriod" startAt="2"/>
            </a:pPr>
            <a:r>
              <a:rPr lang="ru-RU" sz="2000" dirty="0" smtClean="0"/>
              <a:t>На очередной итерации рассматриваются не все рёбра, а </a:t>
            </a:r>
            <a:r>
              <a:rPr lang="ru-RU" sz="2000" b="1" dirty="0" smtClean="0"/>
              <a:t>только выходящие из вершин</a:t>
            </a:r>
            <a:r>
              <a:rPr lang="ru-RU" sz="2000" dirty="0" smtClean="0"/>
              <a:t>, для которых на прошлой итерации была выполнена </a:t>
            </a:r>
            <a:r>
              <a:rPr lang="ru-RU" sz="2000" b="1" dirty="0" smtClean="0"/>
              <a:t>успешная релаксация </a:t>
            </a:r>
            <a:r>
              <a:rPr lang="ru-RU" sz="2000" dirty="0" smtClean="0"/>
              <a:t>(на первой итерации – только рёбра, выходящие из источника).</a:t>
            </a:r>
          </a:p>
          <a:p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652120" y="4887744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139952" y="1700808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30" name="Таблица 29"/>
          <p:cNvGraphicFramePr>
            <a:graphicFrameLocks noGrp="1"/>
          </p:cNvGraphicFramePr>
          <p:nvPr/>
        </p:nvGraphicFramePr>
        <p:xfrm>
          <a:off x="755577" y="4653136"/>
          <a:ext cx="1882554" cy="1472184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3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652120" y="4887744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139952" y="1700808"/>
            <a:ext cx="288032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755577" y="4653136"/>
          <a:ext cx="1882554" cy="1472184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652120" y="4887744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139952" y="1700808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4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755577" y="4653136"/>
          <a:ext cx="1882554" cy="1472184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652120" y="4887744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139952" y="1700808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4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graphicFrame>
        <p:nvGraphicFramePr>
          <p:cNvPr id="31" name="Таблица 30"/>
          <p:cNvGraphicFramePr>
            <a:graphicFrameLocks noGrp="1"/>
          </p:cNvGraphicFramePr>
          <p:nvPr/>
        </p:nvGraphicFramePr>
        <p:xfrm>
          <a:off x="755577" y="4653136"/>
          <a:ext cx="1882554" cy="1472184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-2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360040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-2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652120" y="4887744"/>
            <a:ext cx="360040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139952" y="1700808"/>
            <a:ext cx="288032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0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4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4067944" y="3340325"/>
            <a:ext cx="360040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-2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30" name="Таблица 29"/>
          <p:cNvGraphicFramePr>
            <a:graphicFrameLocks noGrp="1"/>
          </p:cNvGraphicFramePr>
          <p:nvPr/>
        </p:nvGraphicFramePr>
        <p:xfrm>
          <a:off x="755577" y="4653136"/>
          <a:ext cx="1882554" cy="1472184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-2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3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Особенности кратчайших путей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51520" y="1628800"/>
            <a:ext cx="864096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Доказательство (от противного):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Рассмотрим кратчайший путь из </a:t>
            </a:r>
            <a:r>
              <a:rPr lang="en-US" sz="2000" b="1" dirty="0" smtClean="0"/>
              <a:t>u</a:t>
            </a:r>
            <a:r>
              <a:rPr lang="en-US" sz="2000" dirty="0" smtClean="0"/>
              <a:t> </a:t>
            </a:r>
            <a:r>
              <a:rPr lang="ru-RU" sz="2000" dirty="0" smtClean="0"/>
              <a:t>в </a:t>
            </a:r>
            <a:r>
              <a:rPr lang="en-US" sz="2000" b="1" dirty="0" smtClean="0"/>
              <a:t>v</a:t>
            </a:r>
            <a:r>
              <a:rPr lang="ru-RU" sz="2000" dirty="0" smtClean="0"/>
              <a:t>.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539552" y="2771636"/>
            <a:ext cx="8097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</a:pPr>
            <a:r>
              <a:rPr lang="ru-RU" dirty="0" smtClean="0"/>
              <a:t>Допустим</a:t>
            </a:r>
            <a:r>
              <a:rPr lang="en-US" dirty="0" smtClean="0"/>
              <a:t>,</a:t>
            </a:r>
            <a:r>
              <a:rPr lang="ru-RU" dirty="0" smtClean="0"/>
              <a:t> его часть, соединяющая вершины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j </a:t>
            </a:r>
            <a:r>
              <a:rPr lang="ru-RU" dirty="0" smtClean="0"/>
              <a:t>не является кратчайшим путем.</a:t>
            </a:r>
            <a:endParaRPr lang="ru-RU" b="1" dirty="0" smtClean="0"/>
          </a:p>
        </p:txBody>
      </p:sp>
      <p:sp>
        <p:nvSpPr>
          <p:cNvPr id="23" name="Прямоугольник 22"/>
          <p:cNvSpPr/>
          <p:nvPr/>
        </p:nvSpPr>
        <p:spPr>
          <a:xfrm>
            <a:off x="939343" y="3429000"/>
            <a:ext cx="6503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</a:pPr>
            <a:r>
              <a:rPr lang="ru-RU" dirty="0" smtClean="0"/>
              <a:t>Тогда между этими вершинами существует более короткий путь.</a:t>
            </a:r>
            <a:endParaRPr lang="ru-RU" b="1" dirty="0" smtClean="0"/>
          </a:p>
        </p:txBody>
      </p:sp>
      <p:sp>
        <p:nvSpPr>
          <p:cNvPr id="24" name="Овал 23"/>
          <p:cNvSpPr/>
          <p:nvPr/>
        </p:nvSpPr>
        <p:spPr>
          <a:xfrm>
            <a:off x="904400" y="43465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5" name="Овал 24"/>
          <p:cNvSpPr/>
          <p:nvPr/>
        </p:nvSpPr>
        <p:spPr>
          <a:xfrm>
            <a:off x="7740352" y="42745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/>
          <p:cNvSpPr txBox="1"/>
          <p:nvPr/>
        </p:nvSpPr>
        <p:spPr>
          <a:xfrm>
            <a:off x="7740352" y="420250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904400" y="42838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3347864" y="43279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9" name="Овал 28"/>
          <p:cNvSpPr/>
          <p:nvPr/>
        </p:nvSpPr>
        <p:spPr>
          <a:xfrm>
            <a:off x="4788024" y="43372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30" name="Прямая со стрелкой 29"/>
          <p:cNvCxnSpPr>
            <a:stCxn id="28" idx="2"/>
            <a:endCxn id="24" idx="6"/>
          </p:cNvCxnSpPr>
          <p:nvPr/>
        </p:nvCxnSpPr>
        <p:spPr>
          <a:xfrm flipH="1">
            <a:off x="1192432" y="4471952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26" idx="1"/>
            <a:endCxn id="29" idx="6"/>
          </p:cNvCxnSpPr>
          <p:nvPr/>
        </p:nvCxnSpPr>
        <p:spPr>
          <a:xfrm flipH="1">
            <a:off x="5076056" y="4387170"/>
            <a:ext cx="2664296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347864" y="428380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4788024" y="426522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cxnSp>
        <p:nvCxnSpPr>
          <p:cNvPr id="35" name="Прямая со стрелкой 34"/>
          <p:cNvCxnSpPr>
            <a:stCxn id="28" idx="4"/>
            <a:endCxn id="38" idx="0"/>
          </p:cNvCxnSpPr>
          <p:nvPr/>
        </p:nvCxnSpPr>
        <p:spPr>
          <a:xfrm>
            <a:off x="3491880" y="4615968"/>
            <a:ext cx="288032" cy="685240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29" idx="4"/>
            <a:endCxn id="37" idx="0"/>
          </p:cNvCxnSpPr>
          <p:nvPr/>
        </p:nvCxnSpPr>
        <p:spPr>
          <a:xfrm flipH="1">
            <a:off x="4788024" y="4625260"/>
            <a:ext cx="144016" cy="675948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Овал 36"/>
          <p:cNvSpPr/>
          <p:nvPr/>
        </p:nvSpPr>
        <p:spPr>
          <a:xfrm>
            <a:off x="4644008" y="53012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3635896" y="53012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3995936" y="5229200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39" name="Прямоугольник 38"/>
          <p:cNvSpPr/>
          <p:nvPr/>
        </p:nvSpPr>
        <p:spPr>
          <a:xfrm>
            <a:off x="2354825" y="5867980"/>
            <a:ext cx="4449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</a:pPr>
            <a:r>
              <a:rPr lang="ru-RU" dirty="0" smtClean="0"/>
              <a:t>Значит путь из </a:t>
            </a:r>
            <a:r>
              <a:rPr lang="en-US" b="1" dirty="0" smtClean="0"/>
              <a:t>u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b="1" dirty="0" smtClean="0"/>
              <a:t>v</a:t>
            </a:r>
            <a:r>
              <a:rPr lang="en-US" dirty="0" smtClean="0"/>
              <a:t> </a:t>
            </a:r>
            <a:r>
              <a:rPr lang="ru-RU" dirty="0" smtClean="0"/>
              <a:t>можно сделать короче.</a:t>
            </a:r>
            <a:endParaRPr lang="ru-RU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39952" y="1700808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0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4067944" y="3340325"/>
            <a:ext cx="360040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-2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33" name="Таблица 32"/>
          <p:cNvGraphicFramePr>
            <a:graphicFrameLocks noGrp="1"/>
          </p:cNvGraphicFramePr>
          <p:nvPr/>
        </p:nvGraphicFramePr>
        <p:xfrm>
          <a:off x="755577" y="4653136"/>
          <a:ext cx="1882554" cy="1472184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-2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5652120" y="4887744"/>
            <a:ext cx="360040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5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39952" y="1700808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0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360040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-3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755577" y="4653136"/>
          <a:ext cx="1882554" cy="1682496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-2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652120" y="4887744"/>
            <a:ext cx="360040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3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39952" y="1700808"/>
            <a:ext cx="360040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-1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360040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-3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755577" y="4653136"/>
          <a:ext cx="1882554" cy="1892808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-2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652120" y="4887744"/>
            <a:ext cx="360040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</a:t>
            </a:r>
            <a:r>
              <a:rPr lang="ru-RU" sz="1200" dirty="0" smtClean="0">
                <a:ea typeface="Calibri"/>
                <a:cs typeface="Times New Roman"/>
              </a:rPr>
              <a:t>2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39952" y="1700808"/>
            <a:ext cx="360040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-1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360040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-3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755577" y="4653136"/>
          <a:ext cx="1882554" cy="1892808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-2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652120" y="4887744"/>
            <a:ext cx="360040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</a:t>
            </a:r>
            <a:r>
              <a:rPr lang="ru-RU" sz="1200" dirty="0" smtClean="0">
                <a:ea typeface="Calibri"/>
                <a:cs typeface="Times New Roman"/>
              </a:rPr>
              <a:t>2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8158746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158746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48" name="Прямая со стрелкой 47"/>
          <p:cNvCxnSpPr>
            <a:stCxn id="45" idx="1"/>
          </p:cNvCxnSpPr>
          <p:nvPr/>
        </p:nvCxnSpPr>
        <p:spPr>
          <a:xfrm flipH="1" flipV="1">
            <a:off x="7609990" y="6340678"/>
            <a:ext cx="548756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Заголовок 1"/>
          <p:cNvSpPr txBox="1">
            <a:spLocks/>
          </p:cNvSpPr>
          <p:nvPr/>
        </p:nvSpPr>
        <p:spPr>
          <a:xfrm>
            <a:off x="4572000" y="5661248"/>
            <a:ext cx="432048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Поиск контура</a:t>
            </a:r>
            <a:endParaRPr lang="ru-RU" sz="2800" b="1" dirty="0" smtClean="0"/>
          </a:p>
        </p:txBody>
      </p:sp>
      <p:sp>
        <p:nvSpPr>
          <p:cNvPr id="63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39952" y="1700808"/>
            <a:ext cx="360040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-1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360040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-3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755577" y="4653136"/>
          <a:ext cx="1882554" cy="1892808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-2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652120" y="4887744"/>
            <a:ext cx="360040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</a:t>
            </a:r>
            <a:r>
              <a:rPr lang="ru-RU" sz="1200" dirty="0" smtClean="0">
                <a:ea typeface="Calibri"/>
                <a:cs typeface="Times New Roman"/>
              </a:rPr>
              <a:t>2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7308304" y="62280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08304" y="61560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8158746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158746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48" name="Прямая со стрелкой 47"/>
          <p:cNvCxnSpPr>
            <a:stCxn id="45" idx="1"/>
            <a:endCxn id="35" idx="3"/>
          </p:cNvCxnSpPr>
          <p:nvPr/>
        </p:nvCxnSpPr>
        <p:spPr>
          <a:xfrm flipH="1" flipV="1">
            <a:off x="7609990" y="6340678"/>
            <a:ext cx="548756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35" idx="1"/>
          </p:cNvCxnSpPr>
          <p:nvPr/>
        </p:nvCxnSpPr>
        <p:spPr>
          <a:xfrm flipH="1">
            <a:off x="6745894" y="6340678"/>
            <a:ext cx="562410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Заголовок 1"/>
          <p:cNvSpPr txBox="1">
            <a:spLocks/>
          </p:cNvSpPr>
          <p:nvPr/>
        </p:nvSpPr>
        <p:spPr>
          <a:xfrm>
            <a:off x="4572000" y="5661248"/>
            <a:ext cx="432048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Поиск контура</a:t>
            </a:r>
            <a:endParaRPr lang="ru-RU" sz="2800" b="1" dirty="0" smtClean="0"/>
          </a:p>
        </p:txBody>
      </p:sp>
      <p:sp>
        <p:nvSpPr>
          <p:cNvPr id="49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39952" y="1700808"/>
            <a:ext cx="360040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-1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360040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-3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755577" y="4653136"/>
          <a:ext cx="1882554" cy="1892808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-2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652120" y="4887744"/>
            <a:ext cx="360040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</a:t>
            </a:r>
            <a:r>
              <a:rPr lang="ru-RU" sz="1200" dirty="0" smtClean="0">
                <a:ea typeface="Calibri"/>
                <a:cs typeface="Times New Roman"/>
              </a:rPr>
              <a:t>2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7308304" y="62280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08304" y="61560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36" name="Овал 35"/>
          <p:cNvSpPr/>
          <p:nvPr/>
        </p:nvSpPr>
        <p:spPr>
          <a:xfrm>
            <a:off x="6444208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44208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8158746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158746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48" name="Прямая со стрелкой 47"/>
          <p:cNvCxnSpPr>
            <a:stCxn id="45" idx="1"/>
            <a:endCxn id="35" idx="3"/>
          </p:cNvCxnSpPr>
          <p:nvPr/>
        </p:nvCxnSpPr>
        <p:spPr>
          <a:xfrm flipH="1" flipV="1">
            <a:off x="7609990" y="6340678"/>
            <a:ext cx="548756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35" idx="1"/>
            <a:endCxn id="37" idx="3"/>
          </p:cNvCxnSpPr>
          <p:nvPr/>
        </p:nvCxnSpPr>
        <p:spPr>
          <a:xfrm flipH="1">
            <a:off x="6745894" y="6340678"/>
            <a:ext cx="562410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37" idx="1"/>
          </p:cNvCxnSpPr>
          <p:nvPr/>
        </p:nvCxnSpPr>
        <p:spPr>
          <a:xfrm flipH="1">
            <a:off x="5881798" y="6349970"/>
            <a:ext cx="562410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Заголовок 1"/>
          <p:cNvSpPr txBox="1">
            <a:spLocks/>
          </p:cNvSpPr>
          <p:nvPr/>
        </p:nvSpPr>
        <p:spPr>
          <a:xfrm>
            <a:off x="4572000" y="5661248"/>
            <a:ext cx="432048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Поиск контура</a:t>
            </a:r>
            <a:endParaRPr lang="ru-RU" sz="2800" b="1" dirty="0" smtClean="0"/>
          </a:p>
        </p:txBody>
      </p:sp>
      <p:sp>
        <p:nvSpPr>
          <p:cNvPr id="49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39952" y="1700808"/>
            <a:ext cx="360040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-1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360040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-3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755577" y="4653136"/>
          <a:ext cx="1882554" cy="1892808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-2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652120" y="4887744"/>
            <a:ext cx="360040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</a:t>
            </a:r>
            <a:r>
              <a:rPr lang="ru-RU" sz="1200" dirty="0" smtClean="0">
                <a:ea typeface="Calibri"/>
                <a:cs typeface="Times New Roman"/>
              </a:rPr>
              <a:t>2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7308304" y="62280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08304" y="61560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36" name="Овал 35"/>
          <p:cNvSpPr/>
          <p:nvPr/>
        </p:nvSpPr>
        <p:spPr>
          <a:xfrm>
            <a:off x="6444208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44208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9" name="Овал 38"/>
          <p:cNvSpPr/>
          <p:nvPr/>
        </p:nvSpPr>
        <p:spPr>
          <a:xfrm>
            <a:off x="5580112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580112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8158746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158746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48" name="Прямая со стрелкой 47"/>
          <p:cNvCxnSpPr>
            <a:stCxn id="45" idx="1"/>
            <a:endCxn id="35" idx="3"/>
          </p:cNvCxnSpPr>
          <p:nvPr/>
        </p:nvCxnSpPr>
        <p:spPr>
          <a:xfrm flipH="1" flipV="1">
            <a:off x="7609990" y="6340678"/>
            <a:ext cx="548756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35" idx="1"/>
            <a:endCxn id="37" idx="3"/>
          </p:cNvCxnSpPr>
          <p:nvPr/>
        </p:nvCxnSpPr>
        <p:spPr>
          <a:xfrm flipH="1">
            <a:off x="6745894" y="6340678"/>
            <a:ext cx="562410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37" idx="1"/>
            <a:endCxn id="42" idx="3"/>
          </p:cNvCxnSpPr>
          <p:nvPr/>
        </p:nvCxnSpPr>
        <p:spPr>
          <a:xfrm flipH="1">
            <a:off x="5881798" y="6349970"/>
            <a:ext cx="562410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42" idx="1"/>
          </p:cNvCxnSpPr>
          <p:nvPr/>
        </p:nvCxnSpPr>
        <p:spPr>
          <a:xfrm flipH="1">
            <a:off x="5004048" y="6349970"/>
            <a:ext cx="576064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Заголовок 1"/>
          <p:cNvSpPr txBox="1">
            <a:spLocks/>
          </p:cNvSpPr>
          <p:nvPr/>
        </p:nvSpPr>
        <p:spPr>
          <a:xfrm>
            <a:off x="4572000" y="5661248"/>
            <a:ext cx="432048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Поиск контура</a:t>
            </a:r>
            <a:endParaRPr lang="ru-RU" sz="2800" b="1" dirty="0" smtClean="0"/>
          </a:p>
        </p:txBody>
      </p:sp>
      <p:sp>
        <p:nvSpPr>
          <p:cNvPr id="49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39952" y="1700808"/>
            <a:ext cx="360040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-1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360040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-3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755577" y="4653136"/>
          <a:ext cx="1882554" cy="1892808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-2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652120" y="4887744"/>
            <a:ext cx="360040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</a:t>
            </a:r>
            <a:r>
              <a:rPr lang="ru-RU" sz="1200" dirty="0" smtClean="0">
                <a:ea typeface="Calibri"/>
                <a:cs typeface="Times New Roman"/>
              </a:rPr>
              <a:t>2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7308304" y="62280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08304" y="61560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36" name="Овал 35"/>
          <p:cNvSpPr/>
          <p:nvPr/>
        </p:nvSpPr>
        <p:spPr>
          <a:xfrm>
            <a:off x="6444208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44208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9" name="Овал 38"/>
          <p:cNvSpPr/>
          <p:nvPr/>
        </p:nvSpPr>
        <p:spPr>
          <a:xfrm>
            <a:off x="5580112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580112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8158746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158746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6" name="Овал 45"/>
          <p:cNvSpPr/>
          <p:nvPr/>
        </p:nvSpPr>
        <p:spPr>
          <a:xfrm>
            <a:off x="4702362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02362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48" name="Прямая со стрелкой 47"/>
          <p:cNvCxnSpPr>
            <a:stCxn id="45" idx="1"/>
            <a:endCxn id="35" idx="3"/>
          </p:cNvCxnSpPr>
          <p:nvPr/>
        </p:nvCxnSpPr>
        <p:spPr>
          <a:xfrm flipH="1" flipV="1">
            <a:off x="7609990" y="6340678"/>
            <a:ext cx="548756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35" idx="1"/>
            <a:endCxn id="37" idx="3"/>
          </p:cNvCxnSpPr>
          <p:nvPr/>
        </p:nvCxnSpPr>
        <p:spPr>
          <a:xfrm flipH="1">
            <a:off x="6745894" y="6340678"/>
            <a:ext cx="562410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37" idx="1"/>
            <a:endCxn id="42" idx="3"/>
          </p:cNvCxnSpPr>
          <p:nvPr/>
        </p:nvCxnSpPr>
        <p:spPr>
          <a:xfrm flipH="1">
            <a:off x="5881798" y="6349970"/>
            <a:ext cx="562410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42" idx="1"/>
            <a:endCxn id="47" idx="3"/>
          </p:cNvCxnSpPr>
          <p:nvPr/>
        </p:nvCxnSpPr>
        <p:spPr>
          <a:xfrm flipH="1">
            <a:off x="5004048" y="6349970"/>
            <a:ext cx="576064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Заголовок 1"/>
          <p:cNvSpPr txBox="1">
            <a:spLocks/>
          </p:cNvSpPr>
          <p:nvPr/>
        </p:nvSpPr>
        <p:spPr>
          <a:xfrm>
            <a:off x="4572000" y="5661248"/>
            <a:ext cx="432048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Поиск контура</a:t>
            </a:r>
            <a:endParaRPr lang="ru-RU" sz="2800" b="1" dirty="0" smtClean="0"/>
          </a:p>
        </p:txBody>
      </p:sp>
      <p:cxnSp>
        <p:nvCxnSpPr>
          <p:cNvPr id="49" name="Прямая со стрелкой 48"/>
          <p:cNvCxnSpPr>
            <a:stCxn id="47" idx="1"/>
          </p:cNvCxnSpPr>
          <p:nvPr/>
        </p:nvCxnSpPr>
        <p:spPr>
          <a:xfrm flipH="1">
            <a:off x="4067944" y="6349970"/>
            <a:ext cx="634418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39952" y="1700808"/>
            <a:ext cx="360040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-1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360040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-3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755577" y="4653136"/>
          <a:ext cx="1882554" cy="1892808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-2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652120" y="4887744"/>
            <a:ext cx="360040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</a:t>
            </a:r>
            <a:r>
              <a:rPr lang="ru-RU" sz="1200" dirty="0" smtClean="0">
                <a:ea typeface="Calibri"/>
                <a:cs typeface="Times New Roman"/>
              </a:rPr>
              <a:t>2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7308304" y="6228020"/>
            <a:ext cx="288032" cy="28803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08304" y="61560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36" name="Овал 35"/>
          <p:cNvSpPr/>
          <p:nvPr/>
        </p:nvSpPr>
        <p:spPr>
          <a:xfrm>
            <a:off x="6444208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44208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9" name="Овал 38"/>
          <p:cNvSpPr/>
          <p:nvPr/>
        </p:nvSpPr>
        <p:spPr>
          <a:xfrm>
            <a:off x="5580112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580112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8158746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158746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6" name="Овал 45"/>
          <p:cNvSpPr/>
          <p:nvPr/>
        </p:nvSpPr>
        <p:spPr>
          <a:xfrm>
            <a:off x="4702362" y="6237312"/>
            <a:ext cx="288032" cy="28803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02362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48" name="Прямая со стрелкой 47"/>
          <p:cNvCxnSpPr>
            <a:stCxn id="45" idx="1"/>
            <a:endCxn id="35" idx="3"/>
          </p:cNvCxnSpPr>
          <p:nvPr/>
        </p:nvCxnSpPr>
        <p:spPr>
          <a:xfrm flipH="1" flipV="1">
            <a:off x="7609990" y="6340678"/>
            <a:ext cx="548756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35" idx="1"/>
            <a:endCxn id="37" idx="3"/>
          </p:cNvCxnSpPr>
          <p:nvPr/>
        </p:nvCxnSpPr>
        <p:spPr>
          <a:xfrm flipH="1">
            <a:off x="6745894" y="6340678"/>
            <a:ext cx="562410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37" idx="1"/>
            <a:endCxn id="42" idx="3"/>
          </p:cNvCxnSpPr>
          <p:nvPr/>
        </p:nvCxnSpPr>
        <p:spPr>
          <a:xfrm flipH="1">
            <a:off x="5881798" y="6349970"/>
            <a:ext cx="562410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42" idx="1"/>
            <a:endCxn id="47" idx="3"/>
          </p:cNvCxnSpPr>
          <p:nvPr/>
        </p:nvCxnSpPr>
        <p:spPr>
          <a:xfrm flipH="1">
            <a:off x="5004048" y="6349970"/>
            <a:ext cx="576064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Заголовок 1"/>
          <p:cNvSpPr txBox="1">
            <a:spLocks/>
          </p:cNvSpPr>
          <p:nvPr/>
        </p:nvSpPr>
        <p:spPr>
          <a:xfrm>
            <a:off x="4572000" y="5661248"/>
            <a:ext cx="432048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Поиск контура</a:t>
            </a:r>
            <a:endParaRPr lang="ru-RU" sz="2800" b="1" dirty="0" smtClean="0"/>
          </a:p>
        </p:txBody>
      </p:sp>
      <p:cxnSp>
        <p:nvCxnSpPr>
          <p:cNvPr id="49" name="Прямая со стрелкой 48"/>
          <p:cNvCxnSpPr>
            <a:stCxn id="47" idx="1"/>
          </p:cNvCxnSpPr>
          <p:nvPr/>
        </p:nvCxnSpPr>
        <p:spPr>
          <a:xfrm flipH="1">
            <a:off x="4067944" y="6349970"/>
            <a:ext cx="634418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39952" y="1700808"/>
            <a:ext cx="360040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-1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360040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-3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755577" y="4653136"/>
          <a:ext cx="1882554" cy="1892808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-2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652120" y="4887744"/>
            <a:ext cx="360040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</a:t>
            </a:r>
            <a:r>
              <a:rPr lang="ru-RU" sz="1200" dirty="0" smtClean="0">
                <a:ea typeface="Calibri"/>
                <a:cs typeface="Times New Roman"/>
              </a:rPr>
              <a:t>2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7308304" y="62280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08304" y="61560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36" name="Овал 35"/>
          <p:cNvSpPr/>
          <p:nvPr/>
        </p:nvSpPr>
        <p:spPr>
          <a:xfrm>
            <a:off x="6444208" y="6237312"/>
            <a:ext cx="288032" cy="28803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44208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9" name="Овал 38"/>
          <p:cNvSpPr/>
          <p:nvPr/>
        </p:nvSpPr>
        <p:spPr>
          <a:xfrm>
            <a:off x="5580112" y="6237312"/>
            <a:ext cx="288032" cy="28803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580112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8158746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158746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6" name="Овал 45"/>
          <p:cNvSpPr/>
          <p:nvPr/>
        </p:nvSpPr>
        <p:spPr>
          <a:xfrm>
            <a:off x="4702362" y="6237312"/>
            <a:ext cx="288032" cy="28803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02362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48" name="Прямая со стрелкой 47"/>
          <p:cNvCxnSpPr>
            <a:stCxn id="45" idx="1"/>
            <a:endCxn id="35" idx="3"/>
          </p:cNvCxnSpPr>
          <p:nvPr/>
        </p:nvCxnSpPr>
        <p:spPr>
          <a:xfrm flipH="1" flipV="1">
            <a:off x="7609990" y="6340678"/>
            <a:ext cx="548756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35" idx="1"/>
            <a:endCxn id="37" idx="3"/>
          </p:cNvCxnSpPr>
          <p:nvPr/>
        </p:nvCxnSpPr>
        <p:spPr>
          <a:xfrm flipH="1">
            <a:off x="6745894" y="6340678"/>
            <a:ext cx="562410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37" idx="1"/>
            <a:endCxn id="42" idx="3"/>
          </p:cNvCxnSpPr>
          <p:nvPr/>
        </p:nvCxnSpPr>
        <p:spPr>
          <a:xfrm flipH="1">
            <a:off x="5881798" y="6349970"/>
            <a:ext cx="562410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42" idx="1"/>
            <a:endCxn id="47" idx="3"/>
          </p:cNvCxnSpPr>
          <p:nvPr/>
        </p:nvCxnSpPr>
        <p:spPr>
          <a:xfrm flipH="1">
            <a:off x="5004048" y="6349970"/>
            <a:ext cx="576064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Заголовок 1"/>
          <p:cNvSpPr txBox="1">
            <a:spLocks/>
          </p:cNvSpPr>
          <p:nvPr/>
        </p:nvSpPr>
        <p:spPr>
          <a:xfrm>
            <a:off x="4572000" y="5661248"/>
            <a:ext cx="432048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Поиск контура</a:t>
            </a:r>
            <a:endParaRPr lang="ru-RU" sz="2800" b="1" dirty="0" smtClean="0"/>
          </a:p>
        </p:txBody>
      </p:sp>
      <p:cxnSp>
        <p:nvCxnSpPr>
          <p:cNvPr id="49" name="Прямая со стрелкой 48"/>
          <p:cNvCxnSpPr>
            <a:stCxn id="47" idx="1"/>
          </p:cNvCxnSpPr>
          <p:nvPr/>
        </p:nvCxnSpPr>
        <p:spPr>
          <a:xfrm flipH="1">
            <a:off x="4067944" y="6349970"/>
            <a:ext cx="634418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Особенности кратчайших путей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51520" y="2708920"/>
            <a:ext cx="864096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Лемма: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Граф кратчайших путей является деревом 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(в случае не связного графа лесом)</a:t>
            </a:r>
            <a:r>
              <a:rPr lang="ru-RU" sz="2000" dirty="0" smtClean="0"/>
              <a:t>.</a:t>
            </a:r>
            <a:endParaRPr lang="ru-RU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 Джонсона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cxnSp>
        <p:nvCxnSpPr>
          <p:cNvPr id="6" name="Прямая со стрелкой 5"/>
          <p:cNvCxnSpPr>
            <a:stCxn id="13" idx="3"/>
            <a:endCxn id="20" idx="1"/>
          </p:cNvCxnSpPr>
          <p:nvPr/>
        </p:nvCxnSpPr>
        <p:spPr>
          <a:xfrm>
            <a:off x="3001478" y="4756502"/>
            <a:ext cx="2420964" cy="2787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2699792" y="45718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26698" y="3150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422442" y="4599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192432" y="3438292"/>
            <a:ext cx="1563195" cy="124773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2"/>
            <a:endCxn id="20" idx="3"/>
          </p:cNvCxnSpPr>
          <p:nvPr/>
        </p:nvCxnSpPr>
        <p:spPr>
          <a:xfrm flipH="1">
            <a:off x="5724128" y="3519592"/>
            <a:ext cx="2153413" cy="126478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704600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7" name="Овал 56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440904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71" name="Прямая со стрелкой 70"/>
          <p:cNvCxnSpPr>
            <a:stCxn id="55" idx="1"/>
            <a:endCxn id="22" idx="3"/>
          </p:cNvCxnSpPr>
          <p:nvPr/>
        </p:nvCxnSpPr>
        <p:spPr>
          <a:xfrm flipH="1">
            <a:off x="1210894" y="2893586"/>
            <a:ext cx="1493706" cy="52264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18" idx="1"/>
            <a:endCxn id="58" idx="3"/>
          </p:cNvCxnSpPr>
          <p:nvPr/>
        </p:nvCxnSpPr>
        <p:spPr>
          <a:xfrm flipH="1" flipV="1">
            <a:off x="5742590" y="2821578"/>
            <a:ext cx="198410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>
            <a:stCxn id="58" idx="1"/>
            <a:endCxn id="55" idx="3"/>
          </p:cNvCxnSpPr>
          <p:nvPr/>
        </p:nvCxnSpPr>
        <p:spPr>
          <a:xfrm flipH="1">
            <a:off x="3006286" y="2821578"/>
            <a:ext cx="2434618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928736" y="2727504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-2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6305000" y="27995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>
            <a:off x="1840504" y="301553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89" name="TextBox 88"/>
          <p:cNvSpPr txBox="1"/>
          <p:nvPr/>
        </p:nvSpPr>
        <p:spPr>
          <a:xfrm>
            <a:off x="6444208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90" name="TextBox 89"/>
          <p:cNvSpPr txBox="1"/>
          <p:nvPr/>
        </p:nvSpPr>
        <p:spPr>
          <a:xfrm>
            <a:off x="3995936" y="45811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91" name="TextBox 90"/>
          <p:cNvSpPr txBox="1"/>
          <p:nvPr/>
        </p:nvSpPr>
        <p:spPr>
          <a:xfrm>
            <a:off x="1907704" y="39330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cxnSp>
        <p:nvCxnSpPr>
          <p:cNvPr id="6" name="Прямая со стрелкой 5"/>
          <p:cNvCxnSpPr>
            <a:stCxn id="13" idx="3"/>
            <a:endCxn id="20" idx="1"/>
          </p:cNvCxnSpPr>
          <p:nvPr/>
        </p:nvCxnSpPr>
        <p:spPr>
          <a:xfrm>
            <a:off x="3001478" y="4756502"/>
            <a:ext cx="2420964" cy="2787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2699792" y="45718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26698" y="3150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422442" y="4599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192432" y="3438292"/>
            <a:ext cx="1563195" cy="124773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2"/>
            <a:endCxn id="20" idx="3"/>
          </p:cNvCxnSpPr>
          <p:nvPr/>
        </p:nvCxnSpPr>
        <p:spPr>
          <a:xfrm flipH="1">
            <a:off x="5724128" y="3519592"/>
            <a:ext cx="2153413" cy="126478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704600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7" name="Овал 56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440904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71" name="Прямая со стрелкой 70"/>
          <p:cNvCxnSpPr>
            <a:stCxn id="55" idx="1"/>
            <a:endCxn id="22" idx="3"/>
          </p:cNvCxnSpPr>
          <p:nvPr/>
        </p:nvCxnSpPr>
        <p:spPr>
          <a:xfrm flipH="1">
            <a:off x="1210894" y="2893586"/>
            <a:ext cx="1493706" cy="52264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18" idx="1"/>
            <a:endCxn id="58" idx="3"/>
          </p:cNvCxnSpPr>
          <p:nvPr/>
        </p:nvCxnSpPr>
        <p:spPr>
          <a:xfrm flipH="1" flipV="1">
            <a:off x="5742590" y="2821578"/>
            <a:ext cx="198410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>
            <a:stCxn id="58" idx="1"/>
            <a:endCxn id="55" idx="3"/>
          </p:cNvCxnSpPr>
          <p:nvPr/>
        </p:nvCxnSpPr>
        <p:spPr>
          <a:xfrm flipH="1">
            <a:off x="3006286" y="2821578"/>
            <a:ext cx="2434618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928736" y="2727504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-2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6305000" y="27995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>
            <a:off x="1840504" y="301553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89" name="TextBox 88"/>
          <p:cNvSpPr txBox="1"/>
          <p:nvPr/>
        </p:nvSpPr>
        <p:spPr>
          <a:xfrm>
            <a:off x="6444208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90" name="TextBox 89"/>
          <p:cNvSpPr txBox="1"/>
          <p:nvPr/>
        </p:nvSpPr>
        <p:spPr>
          <a:xfrm>
            <a:off x="3995936" y="45811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91" name="TextBox 90"/>
          <p:cNvSpPr txBox="1"/>
          <p:nvPr/>
        </p:nvSpPr>
        <p:spPr>
          <a:xfrm>
            <a:off x="1907704" y="39330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9" name="Прямая со стрелкой 28"/>
          <p:cNvCxnSpPr/>
          <p:nvPr/>
        </p:nvCxnSpPr>
        <p:spPr>
          <a:xfrm flipH="1">
            <a:off x="1835696" y="2420888"/>
            <a:ext cx="5976664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995936" y="1844824"/>
            <a:ext cx="954107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1-2+3=2</a:t>
            </a:r>
            <a:endParaRPr lang="ru-RU" dirty="0"/>
          </a:p>
        </p:txBody>
      </p:sp>
      <p:cxnSp>
        <p:nvCxnSpPr>
          <p:cNvPr id="31" name="Прямая со стрелкой 30"/>
          <p:cNvCxnSpPr/>
          <p:nvPr/>
        </p:nvCxnSpPr>
        <p:spPr>
          <a:xfrm flipH="1">
            <a:off x="1835696" y="5445224"/>
            <a:ext cx="5976664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95936" y="5651956"/>
            <a:ext cx="99899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1+2+3=6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683568" y="260704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Weight’(</a:t>
            </a:r>
            <a:r>
              <a:rPr lang="en-US" sz="2800" dirty="0" err="1" smtClean="0"/>
              <a:t>u,v</a:t>
            </a:r>
            <a:r>
              <a:rPr lang="en-US" sz="2800" dirty="0" smtClean="0"/>
              <a:t>) = Weight(</a:t>
            </a:r>
            <a:r>
              <a:rPr lang="en-US" sz="2800" dirty="0" err="1" smtClean="0"/>
              <a:t>u,v</a:t>
            </a:r>
            <a:r>
              <a:rPr lang="en-US" sz="2800" dirty="0" smtClean="0"/>
              <a:t>)+min(Weight(e))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cxnSp>
        <p:nvCxnSpPr>
          <p:cNvPr id="6" name="Прямая со стрелкой 5"/>
          <p:cNvCxnSpPr>
            <a:stCxn id="13" idx="3"/>
            <a:endCxn id="20" idx="1"/>
          </p:cNvCxnSpPr>
          <p:nvPr/>
        </p:nvCxnSpPr>
        <p:spPr>
          <a:xfrm>
            <a:off x="3001478" y="4756502"/>
            <a:ext cx="2420964" cy="2787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2699792" y="45718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26698" y="3150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422442" y="4599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192432" y="3438292"/>
            <a:ext cx="1563195" cy="124773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2"/>
            <a:endCxn id="20" idx="3"/>
          </p:cNvCxnSpPr>
          <p:nvPr/>
        </p:nvCxnSpPr>
        <p:spPr>
          <a:xfrm flipH="1">
            <a:off x="5724128" y="3519592"/>
            <a:ext cx="2153413" cy="126478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704600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7" name="Овал 56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440904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71" name="Прямая со стрелкой 70"/>
          <p:cNvCxnSpPr>
            <a:stCxn id="55" idx="1"/>
            <a:endCxn id="22" idx="3"/>
          </p:cNvCxnSpPr>
          <p:nvPr/>
        </p:nvCxnSpPr>
        <p:spPr>
          <a:xfrm flipH="1">
            <a:off x="1210894" y="2893586"/>
            <a:ext cx="1493706" cy="52264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18" idx="1"/>
            <a:endCxn id="58" idx="3"/>
          </p:cNvCxnSpPr>
          <p:nvPr/>
        </p:nvCxnSpPr>
        <p:spPr>
          <a:xfrm flipH="1" flipV="1">
            <a:off x="5742590" y="2821578"/>
            <a:ext cx="198410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>
            <a:stCxn id="58" idx="1"/>
            <a:endCxn id="55" idx="3"/>
          </p:cNvCxnSpPr>
          <p:nvPr/>
        </p:nvCxnSpPr>
        <p:spPr>
          <a:xfrm flipH="1">
            <a:off x="3006286" y="2821578"/>
            <a:ext cx="2434618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928736" y="2727504"/>
            <a:ext cx="604653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-2+3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6305000" y="2799512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3+3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>
            <a:off x="1840504" y="3015536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1+3</a:t>
            </a:r>
            <a:endParaRPr lang="ru-RU" dirty="0"/>
          </a:p>
        </p:txBody>
      </p:sp>
      <p:sp>
        <p:nvSpPr>
          <p:cNvPr id="89" name="TextBox 88"/>
          <p:cNvSpPr txBox="1"/>
          <p:nvPr/>
        </p:nvSpPr>
        <p:spPr>
          <a:xfrm>
            <a:off x="6444208" y="4077072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3+3</a:t>
            </a:r>
            <a:endParaRPr lang="ru-RU" dirty="0"/>
          </a:p>
        </p:txBody>
      </p:sp>
      <p:sp>
        <p:nvSpPr>
          <p:cNvPr id="90" name="TextBox 89"/>
          <p:cNvSpPr txBox="1"/>
          <p:nvPr/>
        </p:nvSpPr>
        <p:spPr>
          <a:xfrm>
            <a:off x="3995936" y="4581128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2+3</a:t>
            </a:r>
            <a:endParaRPr lang="ru-RU" dirty="0"/>
          </a:p>
        </p:txBody>
      </p:sp>
      <p:sp>
        <p:nvSpPr>
          <p:cNvPr id="91" name="TextBox 90"/>
          <p:cNvSpPr txBox="1"/>
          <p:nvPr/>
        </p:nvSpPr>
        <p:spPr>
          <a:xfrm>
            <a:off x="1907704" y="3933056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+3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cxnSp>
        <p:nvCxnSpPr>
          <p:cNvPr id="6" name="Прямая со стрелкой 5"/>
          <p:cNvCxnSpPr>
            <a:stCxn id="13" idx="3"/>
            <a:endCxn id="20" idx="1"/>
          </p:cNvCxnSpPr>
          <p:nvPr/>
        </p:nvCxnSpPr>
        <p:spPr>
          <a:xfrm>
            <a:off x="3001478" y="4756502"/>
            <a:ext cx="2420964" cy="2787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2699792" y="45718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26698" y="3150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422442" y="4599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192432" y="3438292"/>
            <a:ext cx="1563195" cy="124773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2"/>
            <a:endCxn id="20" idx="3"/>
          </p:cNvCxnSpPr>
          <p:nvPr/>
        </p:nvCxnSpPr>
        <p:spPr>
          <a:xfrm flipH="1">
            <a:off x="5724128" y="3519592"/>
            <a:ext cx="2153413" cy="126478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704600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7" name="Овал 56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440904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71" name="Прямая со стрелкой 70"/>
          <p:cNvCxnSpPr>
            <a:stCxn id="55" idx="1"/>
            <a:endCxn id="22" idx="3"/>
          </p:cNvCxnSpPr>
          <p:nvPr/>
        </p:nvCxnSpPr>
        <p:spPr>
          <a:xfrm flipH="1">
            <a:off x="1210894" y="2893586"/>
            <a:ext cx="1493706" cy="52264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18" idx="1"/>
            <a:endCxn id="58" idx="3"/>
          </p:cNvCxnSpPr>
          <p:nvPr/>
        </p:nvCxnSpPr>
        <p:spPr>
          <a:xfrm flipH="1" flipV="1">
            <a:off x="5742590" y="2821578"/>
            <a:ext cx="198410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>
            <a:stCxn id="58" idx="1"/>
            <a:endCxn id="55" idx="3"/>
          </p:cNvCxnSpPr>
          <p:nvPr/>
        </p:nvCxnSpPr>
        <p:spPr>
          <a:xfrm flipH="1">
            <a:off x="3006286" y="2821578"/>
            <a:ext cx="2434618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928736" y="27275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6305000" y="27995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>
            <a:off x="1840504" y="301553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89" name="TextBox 88"/>
          <p:cNvSpPr txBox="1"/>
          <p:nvPr/>
        </p:nvSpPr>
        <p:spPr>
          <a:xfrm>
            <a:off x="6444208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90" name="TextBox 89"/>
          <p:cNvSpPr txBox="1"/>
          <p:nvPr/>
        </p:nvSpPr>
        <p:spPr>
          <a:xfrm>
            <a:off x="3995936" y="45811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91" name="TextBox 90"/>
          <p:cNvSpPr txBox="1"/>
          <p:nvPr/>
        </p:nvSpPr>
        <p:spPr>
          <a:xfrm>
            <a:off x="1907704" y="39330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cxnSp>
        <p:nvCxnSpPr>
          <p:cNvPr id="29" name="Прямая со стрелкой 28"/>
          <p:cNvCxnSpPr/>
          <p:nvPr/>
        </p:nvCxnSpPr>
        <p:spPr>
          <a:xfrm flipH="1">
            <a:off x="1835696" y="2420888"/>
            <a:ext cx="5976664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995936" y="1844824"/>
            <a:ext cx="111601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4+1+6=11</a:t>
            </a:r>
            <a:endParaRPr lang="ru-RU" dirty="0"/>
          </a:p>
        </p:txBody>
      </p:sp>
      <p:cxnSp>
        <p:nvCxnSpPr>
          <p:cNvPr id="31" name="Прямая со стрелкой 30"/>
          <p:cNvCxnSpPr/>
          <p:nvPr/>
        </p:nvCxnSpPr>
        <p:spPr>
          <a:xfrm flipH="1">
            <a:off x="1835696" y="5445224"/>
            <a:ext cx="5976664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95936" y="5651956"/>
            <a:ext cx="111601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4+5+6=15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cxnSp>
        <p:nvCxnSpPr>
          <p:cNvPr id="6" name="Прямая со стрелкой 5"/>
          <p:cNvCxnSpPr>
            <a:stCxn id="13" idx="3"/>
            <a:endCxn id="20" idx="1"/>
          </p:cNvCxnSpPr>
          <p:nvPr/>
        </p:nvCxnSpPr>
        <p:spPr>
          <a:xfrm>
            <a:off x="1998174" y="4352330"/>
            <a:ext cx="634418" cy="4320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4288776" y="47971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263740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1710142" y="42396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288776" y="4725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1696488" y="4167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26698" y="3150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51" idx="2"/>
            <a:endCxn id="49" idx="3"/>
          </p:cNvCxnSpPr>
          <p:nvPr/>
        </p:nvCxnSpPr>
        <p:spPr>
          <a:xfrm flipH="1">
            <a:off x="6102630" y="4581128"/>
            <a:ext cx="994458" cy="4006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32592" y="4599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192432" y="3438292"/>
            <a:ext cx="559891" cy="8435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3"/>
          </p:cNvCxnSpPr>
          <p:nvPr/>
        </p:nvCxnSpPr>
        <p:spPr>
          <a:xfrm flipH="1" flipV="1">
            <a:off x="2934278" y="4784378"/>
            <a:ext cx="1354498" cy="1567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12" idx="3"/>
            <a:endCxn id="49" idx="1"/>
          </p:cNvCxnSpPr>
          <p:nvPr/>
        </p:nvCxnSpPr>
        <p:spPr>
          <a:xfrm>
            <a:off x="4590462" y="4909810"/>
            <a:ext cx="1210482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Овал 47"/>
          <p:cNvSpPr/>
          <p:nvPr/>
        </p:nvSpPr>
        <p:spPr>
          <a:xfrm>
            <a:off x="5800944" y="486916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800944" y="47971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1" name="Овал 50"/>
          <p:cNvSpPr/>
          <p:nvPr/>
        </p:nvSpPr>
        <p:spPr>
          <a:xfrm>
            <a:off x="7097088" y="44371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097088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704600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7" name="Овал 56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440904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68" name="Прямая со стрелкой 67"/>
          <p:cNvCxnSpPr>
            <a:stCxn id="18" idx="2"/>
            <a:endCxn id="52" idx="3"/>
          </p:cNvCxnSpPr>
          <p:nvPr/>
        </p:nvCxnSpPr>
        <p:spPr>
          <a:xfrm flipH="1">
            <a:off x="7398774" y="3519592"/>
            <a:ext cx="478767" cy="103017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>
            <a:stCxn id="55" idx="1"/>
            <a:endCxn id="22" idx="3"/>
          </p:cNvCxnSpPr>
          <p:nvPr/>
        </p:nvCxnSpPr>
        <p:spPr>
          <a:xfrm flipH="1">
            <a:off x="1210894" y="2893586"/>
            <a:ext cx="1493706" cy="52264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18" idx="1"/>
            <a:endCxn id="58" idx="3"/>
          </p:cNvCxnSpPr>
          <p:nvPr/>
        </p:nvCxnSpPr>
        <p:spPr>
          <a:xfrm flipH="1" flipV="1">
            <a:off x="5742590" y="2821578"/>
            <a:ext cx="198410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>
            <a:stCxn id="58" idx="1"/>
            <a:endCxn id="55" idx="3"/>
          </p:cNvCxnSpPr>
          <p:nvPr/>
        </p:nvCxnSpPr>
        <p:spPr>
          <a:xfrm flipH="1">
            <a:off x="3006286" y="2821578"/>
            <a:ext cx="2434618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928736" y="2727504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6305000" y="27995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86" name="TextBox 85"/>
          <p:cNvSpPr txBox="1"/>
          <p:nvPr/>
        </p:nvSpPr>
        <p:spPr>
          <a:xfrm>
            <a:off x="5008856" y="481573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>
            <a:off x="1840504" y="301553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87" name="TextBox 86"/>
          <p:cNvSpPr txBox="1"/>
          <p:nvPr/>
        </p:nvSpPr>
        <p:spPr>
          <a:xfrm>
            <a:off x="6377008" y="45997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88" name="TextBox 87"/>
          <p:cNvSpPr txBox="1"/>
          <p:nvPr/>
        </p:nvSpPr>
        <p:spPr>
          <a:xfrm>
            <a:off x="7529136" y="38796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89" name="TextBox 88"/>
          <p:cNvSpPr txBox="1"/>
          <p:nvPr/>
        </p:nvSpPr>
        <p:spPr>
          <a:xfrm>
            <a:off x="3424680" y="467172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0" name="TextBox 89"/>
          <p:cNvSpPr txBox="1"/>
          <p:nvPr/>
        </p:nvSpPr>
        <p:spPr>
          <a:xfrm>
            <a:off x="2128536" y="43836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1" name="TextBox 90"/>
          <p:cNvSpPr txBox="1"/>
          <p:nvPr/>
        </p:nvSpPr>
        <p:spPr>
          <a:xfrm>
            <a:off x="1336448" y="366360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cxnSp>
        <p:nvCxnSpPr>
          <p:cNvPr id="40" name="Прямая со стрелкой 39"/>
          <p:cNvCxnSpPr/>
          <p:nvPr/>
        </p:nvCxnSpPr>
        <p:spPr>
          <a:xfrm flipH="1">
            <a:off x="1835696" y="2420888"/>
            <a:ext cx="5976664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stCxn id="47" idx="3"/>
            <a:endCxn id="60" idx="1"/>
          </p:cNvCxnSpPr>
          <p:nvPr/>
        </p:nvCxnSpPr>
        <p:spPr>
          <a:xfrm>
            <a:off x="1998174" y="4352330"/>
            <a:ext cx="634418" cy="4320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Овал 42"/>
          <p:cNvSpPr/>
          <p:nvPr/>
        </p:nvSpPr>
        <p:spPr>
          <a:xfrm>
            <a:off x="4288776" y="47971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263740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/>
          <p:cNvSpPr/>
          <p:nvPr/>
        </p:nvSpPr>
        <p:spPr>
          <a:xfrm>
            <a:off x="1710142" y="42396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4288776" y="4725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1696488" y="4167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3" name="Овал 52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/>
          <p:cNvSpPr txBox="1"/>
          <p:nvPr/>
        </p:nvSpPr>
        <p:spPr>
          <a:xfrm>
            <a:off x="7726698" y="3150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cxnSp>
        <p:nvCxnSpPr>
          <p:cNvPr id="59" name="Прямая со стрелкой 58"/>
          <p:cNvCxnSpPr>
            <a:stCxn id="67" idx="2"/>
            <a:endCxn id="66" idx="3"/>
          </p:cNvCxnSpPr>
          <p:nvPr/>
        </p:nvCxnSpPr>
        <p:spPr>
          <a:xfrm flipH="1">
            <a:off x="6102630" y="4581128"/>
            <a:ext cx="994458" cy="4006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632592" y="4599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904400" y="32315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62" name="Прямая со стрелкой 61"/>
          <p:cNvCxnSpPr>
            <a:stCxn id="50" idx="6"/>
            <a:endCxn id="45" idx="1"/>
          </p:cNvCxnSpPr>
          <p:nvPr/>
        </p:nvCxnSpPr>
        <p:spPr>
          <a:xfrm>
            <a:off x="1192432" y="3438292"/>
            <a:ext cx="559891" cy="8435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>
            <a:stCxn id="43" idx="2"/>
            <a:endCxn id="60" idx="3"/>
          </p:cNvCxnSpPr>
          <p:nvPr/>
        </p:nvCxnSpPr>
        <p:spPr>
          <a:xfrm flipH="1" flipV="1">
            <a:off x="2934278" y="4784378"/>
            <a:ext cx="1354498" cy="1567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>
            <a:stCxn id="46" idx="3"/>
            <a:endCxn id="66" idx="1"/>
          </p:cNvCxnSpPr>
          <p:nvPr/>
        </p:nvCxnSpPr>
        <p:spPr>
          <a:xfrm>
            <a:off x="4590462" y="4909810"/>
            <a:ext cx="1210482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Овал 64"/>
          <p:cNvSpPr/>
          <p:nvPr/>
        </p:nvSpPr>
        <p:spPr>
          <a:xfrm>
            <a:off x="5800944" y="486916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800944" y="47971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67" name="Овал 66"/>
          <p:cNvSpPr/>
          <p:nvPr/>
        </p:nvSpPr>
        <p:spPr>
          <a:xfrm>
            <a:off x="7097088" y="44371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097088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  <p:sp>
        <p:nvSpPr>
          <p:cNvPr id="70" name="Овал 69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704600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73" name="Овал 72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440904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75" name="Прямая со стрелкой 74"/>
          <p:cNvCxnSpPr>
            <a:stCxn id="56" idx="2"/>
            <a:endCxn id="69" idx="3"/>
          </p:cNvCxnSpPr>
          <p:nvPr/>
        </p:nvCxnSpPr>
        <p:spPr>
          <a:xfrm flipH="1">
            <a:off x="7398774" y="3519592"/>
            <a:ext cx="478767" cy="103017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stCxn id="72" idx="1"/>
            <a:endCxn id="61" idx="3"/>
          </p:cNvCxnSpPr>
          <p:nvPr/>
        </p:nvCxnSpPr>
        <p:spPr>
          <a:xfrm flipH="1">
            <a:off x="1210894" y="2893586"/>
            <a:ext cx="1493706" cy="52264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>
            <a:stCxn id="56" idx="1"/>
            <a:endCxn id="74" idx="3"/>
          </p:cNvCxnSpPr>
          <p:nvPr/>
        </p:nvCxnSpPr>
        <p:spPr>
          <a:xfrm flipH="1" flipV="1">
            <a:off x="5742590" y="2821578"/>
            <a:ext cx="198410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stCxn id="74" idx="1"/>
            <a:endCxn id="72" idx="3"/>
          </p:cNvCxnSpPr>
          <p:nvPr/>
        </p:nvCxnSpPr>
        <p:spPr>
          <a:xfrm flipH="1">
            <a:off x="3006286" y="2821578"/>
            <a:ext cx="2434618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928736" y="2727504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6305000" y="27995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83" name="TextBox 82"/>
          <p:cNvSpPr txBox="1"/>
          <p:nvPr/>
        </p:nvSpPr>
        <p:spPr>
          <a:xfrm>
            <a:off x="5008856" y="481573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84" name="TextBox 83"/>
          <p:cNvSpPr txBox="1"/>
          <p:nvPr/>
        </p:nvSpPr>
        <p:spPr>
          <a:xfrm>
            <a:off x="1840504" y="301553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85" name="TextBox 84"/>
          <p:cNvSpPr txBox="1"/>
          <p:nvPr/>
        </p:nvSpPr>
        <p:spPr>
          <a:xfrm>
            <a:off x="6377008" y="45997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2" name="TextBox 91"/>
          <p:cNvSpPr txBox="1"/>
          <p:nvPr/>
        </p:nvSpPr>
        <p:spPr>
          <a:xfrm>
            <a:off x="7529136" y="38796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3" name="TextBox 92"/>
          <p:cNvSpPr txBox="1"/>
          <p:nvPr/>
        </p:nvSpPr>
        <p:spPr>
          <a:xfrm>
            <a:off x="3424680" y="467172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4" name="TextBox 93"/>
          <p:cNvSpPr txBox="1"/>
          <p:nvPr/>
        </p:nvSpPr>
        <p:spPr>
          <a:xfrm>
            <a:off x="2128536" y="43836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5" name="TextBox 94"/>
          <p:cNvSpPr txBox="1"/>
          <p:nvPr/>
        </p:nvSpPr>
        <p:spPr>
          <a:xfrm>
            <a:off x="1336448" y="366360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3995936" y="1844824"/>
            <a:ext cx="954107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7-6+7=8</a:t>
            </a:r>
            <a:endParaRPr lang="ru-RU" dirty="0"/>
          </a:p>
        </p:txBody>
      </p:sp>
      <p:cxnSp>
        <p:nvCxnSpPr>
          <p:cNvPr id="99" name="Прямая со стрелкой 98"/>
          <p:cNvCxnSpPr/>
          <p:nvPr/>
        </p:nvCxnSpPr>
        <p:spPr>
          <a:xfrm flipH="1">
            <a:off x="1835696" y="5445224"/>
            <a:ext cx="5976664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995936" y="5651956"/>
            <a:ext cx="169629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1+1+1+1+1+1=6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cxnSp>
        <p:nvCxnSpPr>
          <p:cNvPr id="42" name="Прямая со стрелкой 41"/>
          <p:cNvCxnSpPr>
            <a:stCxn id="47" idx="3"/>
            <a:endCxn id="60" idx="1"/>
          </p:cNvCxnSpPr>
          <p:nvPr/>
        </p:nvCxnSpPr>
        <p:spPr>
          <a:xfrm>
            <a:off x="1998174" y="4352330"/>
            <a:ext cx="634418" cy="4320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Овал 42"/>
          <p:cNvSpPr/>
          <p:nvPr/>
        </p:nvSpPr>
        <p:spPr>
          <a:xfrm>
            <a:off x="4288776" y="47971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263740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/>
          <p:cNvSpPr/>
          <p:nvPr/>
        </p:nvSpPr>
        <p:spPr>
          <a:xfrm>
            <a:off x="1710142" y="42396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4288776" y="4725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1696488" y="4167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3" name="Овал 52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/>
          <p:cNvSpPr txBox="1"/>
          <p:nvPr/>
        </p:nvSpPr>
        <p:spPr>
          <a:xfrm>
            <a:off x="7726698" y="3150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cxnSp>
        <p:nvCxnSpPr>
          <p:cNvPr id="59" name="Прямая со стрелкой 58"/>
          <p:cNvCxnSpPr>
            <a:stCxn id="67" idx="2"/>
            <a:endCxn id="66" idx="3"/>
          </p:cNvCxnSpPr>
          <p:nvPr/>
        </p:nvCxnSpPr>
        <p:spPr>
          <a:xfrm flipH="1">
            <a:off x="6102630" y="4581128"/>
            <a:ext cx="994458" cy="4006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632592" y="4599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904400" y="32315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62" name="Прямая со стрелкой 61"/>
          <p:cNvCxnSpPr>
            <a:stCxn id="50" idx="6"/>
            <a:endCxn id="45" idx="1"/>
          </p:cNvCxnSpPr>
          <p:nvPr/>
        </p:nvCxnSpPr>
        <p:spPr>
          <a:xfrm>
            <a:off x="1192432" y="3438292"/>
            <a:ext cx="559891" cy="8435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>
            <a:stCxn id="43" idx="2"/>
            <a:endCxn id="60" idx="3"/>
          </p:cNvCxnSpPr>
          <p:nvPr/>
        </p:nvCxnSpPr>
        <p:spPr>
          <a:xfrm flipH="1" flipV="1">
            <a:off x="2934278" y="4784378"/>
            <a:ext cx="1354498" cy="1567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>
            <a:stCxn id="46" idx="3"/>
            <a:endCxn id="66" idx="1"/>
          </p:cNvCxnSpPr>
          <p:nvPr/>
        </p:nvCxnSpPr>
        <p:spPr>
          <a:xfrm>
            <a:off x="4590462" y="4909810"/>
            <a:ext cx="1210482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Овал 64"/>
          <p:cNvSpPr/>
          <p:nvPr/>
        </p:nvSpPr>
        <p:spPr>
          <a:xfrm>
            <a:off x="5800944" y="486916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800944" y="47971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67" name="Овал 66"/>
          <p:cNvSpPr/>
          <p:nvPr/>
        </p:nvSpPr>
        <p:spPr>
          <a:xfrm>
            <a:off x="7097088" y="44371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097088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  <p:sp>
        <p:nvSpPr>
          <p:cNvPr id="70" name="Овал 69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704600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73" name="Овал 72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440904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75" name="Прямая со стрелкой 74"/>
          <p:cNvCxnSpPr>
            <a:stCxn id="56" idx="2"/>
            <a:endCxn id="69" idx="3"/>
          </p:cNvCxnSpPr>
          <p:nvPr/>
        </p:nvCxnSpPr>
        <p:spPr>
          <a:xfrm flipH="1">
            <a:off x="7398774" y="3519592"/>
            <a:ext cx="478767" cy="103017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stCxn id="72" idx="1"/>
            <a:endCxn id="61" idx="3"/>
          </p:cNvCxnSpPr>
          <p:nvPr/>
        </p:nvCxnSpPr>
        <p:spPr>
          <a:xfrm flipH="1">
            <a:off x="1210894" y="2893586"/>
            <a:ext cx="1493706" cy="52264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>
            <a:stCxn id="56" idx="1"/>
            <a:endCxn id="74" idx="3"/>
          </p:cNvCxnSpPr>
          <p:nvPr/>
        </p:nvCxnSpPr>
        <p:spPr>
          <a:xfrm flipH="1" flipV="1">
            <a:off x="5742590" y="2821578"/>
            <a:ext cx="198410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stCxn id="74" idx="1"/>
            <a:endCxn id="72" idx="3"/>
          </p:cNvCxnSpPr>
          <p:nvPr/>
        </p:nvCxnSpPr>
        <p:spPr>
          <a:xfrm flipH="1">
            <a:off x="3006286" y="2821578"/>
            <a:ext cx="2434618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928736" y="2727504"/>
            <a:ext cx="604653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-6+7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6305000" y="2799512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7+7</a:t>
            </a:r>
            <a:endParaRPr lang="ru-RU" dirty="0"/>
          </a:p>
        </p:txBody>
      </p:sp>
      <p:sp>
        <p:nvSpPr>
          <p:cNvPr id="83" name="TextBox 82"/>
          <p:cNvSpPr txBox="1"/>
          <p:nvPr/>
        </p:nvSpPr>
        <p:spPr>
          <a:xfrm>
            <a:off x="5008856" y="4815736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84" name="TextBox 83"/>
          <p:cNvSpPr txBox="1"/>
          <p:nvPr/>
        </p:nvSpPr>
        <p:spPr>
          <a:xfrm>
            <a:off x="1840504" y="3015536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7+7</a:t>
            </a:r>
            <a:endParaRPr lang="ru-RU" dirty="0"/>
          </a:p>
        </p:txBody>
      </p:sp>
      <p:sp>
        <p:nvSpPr>
          <p:cNvPr id="85" name="TextBox 84"/>
          <p:cNvSpPr txBox="1"/>
          <p:nvPr/>
        </p:nvSpPr>
        <p:spPr>
          <a:xfrm>
            <a:off x="6377008" y="4599712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92" name="TextBox 91"/>
          <p:cNvSpPr txBox="1"/>
          <p:nvPr/>
        </p:nvSpPr>
        <p:spPr>
          <a:xfrm>
            <a:off x="7529136" y="3879632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93" name="TextBox 92"/>
          <p:cNvSpPr txBox="1"/>
          <p:nvPr/>
        </p:nvSpPr>
        <p:spPr>
          <a:xfrm>
            <a:off x="3424680" y="4671720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94" name="TextBox 93"/>
          <p:cNvSpPr txBox="1"/>
          <p:nvPr/>
        </p:nvSpPr>
        <p:spPr>
          <a:xfrm>
            <a:off x="2128536" y="4383688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95" name="TextBox 94"/>
          <p:cNvSpPr txBox="1"/>
          <p:nvPr/>
        </p:nvSpPr>
        <p:spPr>
          <a:xfrm>
            <a:off x="1336448" y="3663608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+7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cxnSp>
        <p:nvCxnSpPr>
          <p:cNvPr id="40" name="Прямая со стрелкой 39"/>
          <p:cNvCxnSpPr/>
          <p:nvPr/>
        </p:nvCxnSpPr>
        <p:spPr>
          <a:xfrm flipH="1">
            <a:off x="1835696" y="2420888"/>
            <a:ext cx="5976664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stCxn id="47" idx="3"/>
            <a:endCxn id="60" idx="1"/>
          </p:cNvCxnSpPr>
          <p:nvPr/>
        </p:nvCxnSpPr>
        <p:spPr>
          <a:xfrm>
            <a:off x="1998174" y="4352330"/>
            <a:ext cx="634418" cy="4320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Овал 42"/>
          <p:cNvSpPr/>
          <p:nvPr/>
        </p:nvSpPr>
        <p:spPr>
          <a:xfrm>
            <a:off x="4288776" y="47971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263740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/>
          <p:cNvSpPr/>
          <p:nvPr/>
        </p:nvSpPr>
        <p:spPr>
          <a:xfrm>
            <a:off x="1710142" y="42396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4288776" y="4725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1696488" y="4167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3" name="Овал 52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/>
          <p:cNvSpPr txBox="1"/>
          <p:nvPr/>
        </p:nvSpPr>
        <p:spPr>
          <a:xfrm>
            <a:off x="7726698" y="3150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cxnSp>
        <p:nvCxnSpPr>
          <p:cNvPr id="59" name="Прямая со стрелкой 58"/>
          <p:cNvCxnSpPr>
            <a:stCxn id="67" idx="2"/>
            <a:endCxn id="66" idx="3"/>
          </p:cNvCxnSpPr>
          <p:nvPr/>
        </p:nvCxnSpPr>
        <p:spPr>
          <a:xfrm flipH="1">
            <a:off x="6102630" y="4581128"/>
            <a:ext cx="994458" cy="4006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632592" y="4599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904400" y="32315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62" name="Прямая со стрелкой 61"/>
          <p:cNvCxnSpPr>
            <a:stCxn id="50" idx="6"/>
            <a:endCxn id="45" idx="1"/>
          </p:cNvCxnSpPr>
          <p:nvPr/>
        </p:nvCxnSpPr>
        <p:spPr>
          <a:xfrm>
            <a:off x="1192432" y="3438292"/>
            <a:ext cx="559891" cy="8435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>
            <a:stCxn id="43" idx="2"/>
            <a:endCxn id="60" idx="3"/>
          </p:cNvCxnSpPr>
          <p:nvPr/>
        </p:nvCxnSpPr>
        <p:spPr>
          <a:xfrm flipH="1" flipV="1">
            <a:off x="2934278" y="4784378"/>
            <a:ext cx="1354498" cy="1567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>
            <a:stCxn id="46" idx="3"/>
            <a:endCxn id="66" idx="1"/>
          </p:cNvCxnSpPr>
          <p:nvPr/>
        </p:nvCxnSpPr>
        <p:spPr>
          <a:xfrm>
            <a:off x="4590462" y="4909810"/>
            <a:ext cx="1210482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Овал 64"/>
          <p:cNvSpPr/>
          <p:nvPr/>
        </p:nvSpPr>
        <p:spPr>
          <a:xfrm>
            <a:off x="5800944" y="486916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800944" y="47971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67" name="Овал 66"/>
          <p:cNvSpPr/>
          <p:nvPr/>
        </p:nvSpPr>
        <p:spPr>
          <a:xfrm>
            <a:off x="7097088" y="44371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097088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  <p:sp>
        <p:nvSpPr>
          <p:cNvPr id="70" name="Овал 69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704600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73" name="Овал 72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440904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75" name="Прямая со стрелкой 74"/>
          <p:cNvCxnSpPr>
            <a:stCxn id="56" idx="2"/>
            <a:endCxn id="69" idx="3"/>
          </p:cNvCxnSpPr>
          <p:nvPr/>
        </p:nvCxnSpPr>
        <p:spPr>
          <a:xfrm flipH="1">
            <a:off x="7398774" y="3519592"/>
            <a:ext cx="478767" cy="103017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stCxn id="72" idx="1"/>
            <a:endCxn id="61" idx="3"/>
          </p:cNvCxnSpPr>
          <p:nvPr/>
        </p:nvCxnSpPr>
        <p:spPr>
          <a:xfrm flipH="1">
            <a:off x="1210894" y="2893586"/>
            <a:ext cx="1493706" cy="52264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>
            <a:stCxn id="56" idx="1"/>
            <a:endCxn id="74" idx="3"/>
          </p:cNvCxnSpPr>
          <p:nvPr/>
        </p:nvCxnSpPr>
        <p:spPr>
          <a:xfrm flipH="1" flipV="1">
            <a:off x="5742590" y="2821578"/>
            <a:ext cx="198410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stCxn id="74" idx="1"/>
            <a:endCxn id="72" idx="3"/>
          </p:cNvCxnSpPr>
          <p:nvPr/>
        </p:nvCxnSpPr>
        <p:spPr>
          <a:xfrm flipH="1">
            <a:off x="3006286" y="2821578"/>
            <a:ext cx="2434618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928736" y="2727504"/>
            <a:ext cx="604653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-6+7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6305000" y="2799512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7+7</a:t>
            </a:r>
            <a:endParaRPr lang="ru-RU" dirty="0"/>
          </a:p>
        </p:txBody>
      </p:sp>
      <p:sp>
        <p:nvSpPr>
          <p:cNvPr id="83" name="TextBox 82"/>
          <p:cNvSpPr txBox="1"/>
          <p:nvPr/>
        </p:nvSpPr>
        <p:spPr>
          <a:xfrm>
            <a:off x="5008856" y="4815736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84" name="TextBox 83"/>
          <p:cNvSpPr txBox="1"/>
          <p:nvPr/>
        </p:nvSpPr>
        <p:spPr>
          <a:xfrm>
            <a:off x="1840504" y="3015536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7+7</a:t>
            </a:r>
            <a:endParaRPr lang="ru-RU" dirty="0"/>
          </a:p>
        </p:txBody>
      </p:sp>
      <p:sp>
        <p:nvSpPr>
          <p:cNvPr id="85" name="TextBox 84"/>
          <p:cNvSpPr txBox="1"/>
          <p:nvPr/>
        </p:nvSpPr>
        <p:spPr>
          <a:xfrm>
            <a:off x="6377008" y="4599712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92" name="TextBox 91"/>
          <p:cNvSpPr txBox="1"/>
          <p:nvPr/>
        </p:nvSpPr>
        <p:spPr>
          <a:xfrm>
            <a:off x="7529136" y="3879632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93" name="TextBox 92"/>
          <p:cNvSpPr txBox="1"/>
          <p:nvPr/>
        </p:nvSpPr>
        <p:spPr>
          <a:xfrm>
            <a:off x="3424680" y="4671720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94" name="TextBox 93"/>
          <p:cNvSpPr txBox="1"/>
          <p:nvPr/>
        </p:nvSpPr>
        <p:spPr>
          <a:xfrm>
            <a:off x="2128536" y="4383688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95" name="TextBox 94"/>
          <p:cNvSpPr txBox="1"/>
          <p:nvPr/>
        </p:nvSpPr>
        <p:spPr>
          <a:xfrm>
            <a:off x="1336448" y="3663608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3995936" y="1844824"/>
            <a:ext cx="2117887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7-6+7+</a:t>
            </a:r>
            <a:r>
              <a:rPr lang="ru-RU" dirty="0" smtClean="0">
                <a:solidFill>
                  <a:srgbClr val="FF0000"/>
                </a:solidFill>
              </a:rPr>
              <a:t>7*3</a:t>
            </a:r>
            <a:r>
              <a:rPr lang="ru-RU" dirty="0" smtClean="0"/>
              <a:t>=8+</a:t>
            </a:r>
            <a:r>
              <a:rPr lang="ru-RU" dirty="0" smtClean="0">
                <a:solidFill>
                  <a:srgbClr val="FF0000"/>
                </a:solidFill>
              </a:rPr>
              <a:t>21</a:t>
            </a:r>
            <a:r>
              <a:rPr lang="ru-RU" dirty="0" smtClean="0"/>
              <a:t>=29</a:t>
            </a:r>
            <a:endParaRPr lang="ru-RU" dirty="0"/>
          </a:p>
        </p:txBody>
      </p:sp>
      <p:cxnSp>
        <p:nvCxnSpPr>
          <p:cNvPr id="99" name="Прямая со стрелкой 98"/>
          <p:cNvCxnSpPr/>
          <p:nvPr/>
        </p:nvCxnSpPr>
        <p:spPr>
          <a:xfrm flipH="1">
            <a:off x="1835696" y="5445224"/>
            <a:ext cx="5976664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995936" y="5651956"/>
            <a:ext cx="286007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1+1+1+1+1+1+</a:t>
            </a:r>
            <a:r>
              <a:rPr lang="ru-RU" dirty="0" smtClean="0">
                <a:solidFill>
                  <a:srgbClr val="FF0000"/>
                </a:solidFill>
              </a:rPr>
              <a:t>7*6</a:t>
            </a:r>
            <a:r>
              <a:rPr lang="ru-RU" dirty="0" smtClean="0"/>
              <a:t>=6+</a:t>
            </a:r>
            <a:r>
              <a:rPr lang="ru-RU" dirty="0" smtClean="0">
                <a:solidFill>
                  <a:srgbClr val="FF0000"/>
                </a:solidFill>
              </a:rPr>
              <a:t>42</a:t>
            </a:r>
            <a:r>
              <a:rPr lang="ru-RU" dirty="0" smtClean="0"/>
              <a:t>=48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7641</TotalTime>
  <Words>4955</Words>
  <Application>Microsoft Office PowerPoint</Application>
  <PresentationFormat>Экран (4:3)</PresentationFormat>
  <Paragraphs>2156</Paragraphs>
  <Slides>109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109</vt:i4>
      </vt:variant>
    </vt:vector>
  </HeadingPairs>
  <TitlesOfParts>
    <vt:vector size="110" baseType="lpstr">
      <vt:lpstr>Тема Office</vt:lpstr>
      <vt:lpstr>Алгоритмы на графах</vt:lpstr>
      <vt:lpstr>Кратчайшие пути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Бесконтурные графы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Алгоритм Дейкстры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Алгоритм Флойда</vt:lpstr>
      <vt:lpstr>Слайд 29</vt:lpstr>
      <vt:lpstr>Слайд 30</vt:lpstr>
      <vt:lpstr>Слайд 31</vt:lpstr>
      <vt:lpstr>Слайд 32</vt:lpstr>
      <vt:lpstr>Слайд 33</vt:lpstr>
      <vt:lpstr>Слайд 34</vt:lpstr>
      <vt:lpstr>Слайд 35</vt:lpstr>
      <vt:lpstr>Слайд 36</vt:lpstr>
      <vt:lpstr>Слайд 37</vt:lpstr>
      <vt:lpstr>Слайд 38</vt:lpstr>
      <vt:lpstr>Слайд 39</vt:lpstr>
      <vt:lpstr>Слайд 40</vt:lpstr>
      <vt:lpstr>Слайд 41</vt:lpstr>
      <vt:lpstr>Слайд 42</vt:lpstr>
      <vt:lpstr>Слайд 43</vt:lpstr>
      <vt:lpstr>Слайд 44</vt:lpstr>
      <vt:lpstr>Слайд 45</vt:lpstr>
      <vt:lpstr>Слайд 46</vt:lpstr>
      <vt:lpstr>Слайд 47</vt:lpstr>
      <vt:lpstr>Слайд 48</vt:lpstr>
      <vt:lpstr>Слайд 49</vt:lpstr>
      <vt:lpstr>Слайд 50</vt:lpstr>
      <vt:lpstr>Слайд 51</vt:lpstr>
      <vt:lpstr>Алгоритм Белмана-Форда</vt:lpstr>
      <vt:lpstr>Слайд 53</vt:lpstr>
      <vt:lpstr>Слайд 54</vt:lpstr>
      <vt:lpstr>Слайд 55</vt:lpstr>
      <vt:lpstr>Слайд 56</vt:lpstr>
      <vt:lpstr>Слайд 57</vt:lpstr>
      <vt:lpstr>Слайд 58</vt:lpstr>
      <vt:lpstr>Слайд 59</vt:lpstr>
      <vt:lpstr>Слайд 60</vt:lpstr>
      <vt:lpstr>Слайд 61</vt:lpstr>
      <vt:lpstr>Слайд 62</vt:lpstr>
      <vt:lpstr>Слайд 63</vt:lpstr>
      <vt:lpstr>Слайд 64</vt:lpstr>
      <vt:lpstr>Слайд 65</vt:lpstr>
      <vt:lpstr>Слайд 66</vt:lpstr>
      <vt:lpstr>Слайд 67</vt:lpstr>
      <vt:lpstr>Слайд 68</vt:lpstr>
      <vt:lpstr>Слайд 69</vt:lpstr>
      <vt:lpstr>Слайд 70</vt:lpstr>
      <vt:lpstr>Слайд 71</vt:lpstr>
      <vt:lpstr>Слайд 72</vt:lpstr>
      <vt:lpstr>Слайд 73</vt:lpstr>
      <vt:lpstr>Слайд 74</vt:lpstr>
      <vt:lpstr>Слайд 75</vt:lpstr>
      <vt:lpstr>Слайд 76</vt:lpstr>
      <vt:lpstr>Слайд 77</vt:lpstr>
      <vt:lpstr>Слайд 78</vt:lpstr>
      <vt:lpstr>Слайд 79</vt:lpstr>
      <vt:lpstr>Слайд 80</vt:lpstr>
      <vt:lpstr>Слайд 81</vt:lpstr>
      <vt:lpstr>Слайд 82</vt:lpstr>
      <vt:lpstr>Слайд 83</vt:lpstr>
      <vt:lpstr>Слайд 84</vt:lpstr>
      <vt:lpstr>Слайд 85</vt:lpstr>
      <vt:lpstr>Слайд 86</vt:lpstr>
      <vt:lpstr>Слайд 87</vt:lpstr>
      <vt:lpstr>Слайд 88</vt:lpstr>
      <vt:lpstr>Слайд 89</vt:lpstr>
      <vt:lpstr>Алгоритм Джонсона</vt:lpstr>
      <vt:lpstr>Слайд 91</vt:lpstr>
      <vt:lpstr>Слайд 92</vt:lpstr>
      <vt:lpstr>Слайд 93</vt:lpstr>
      <vt:lpstr>Слайд 94</vt:lpstr>
      <vt:lpstr>Слайд 95</vt:lpstr>
      <vt:lpstr>Слайд 96</vt:lpstr>
      <vt:lpstr>Слайд 97</vt:lpstr>
      <vt:lpstr>Слайд 98</vt:lpstr>
      <vt:lpstr>Слайд 99</vt:lpstr>
      <vt:lpstr>Слайд 100</vt:lpstr>
      <vt:lpstr>Слайд 101</vt:lpstr>
      <vt:lpstr>Слайд 102</vt:lpstr>
      <vt:lpstr>Слайд 103</vt:lpstr>
      <vt:lpstr>Слайд 104</vt:lpstr>
      <vt:lpstr>Слайд 105</vt:lpstr>
      <vt:lpstr>Слайд 106</vt:lpstr>
      <vt:lpstr>Слайд 107</vt:lpstr>
      <vt:lpstr>Алгоритм А*</vt:lpstr>
      <vt:lpstr>Слайд 109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Кратчайшие пути</dc:title>
  <dc:creator>Мамочка и папочка</dc:creator>
  <cp:lastModifiedBy>Bird</cp:lastModifiedBy>
  <cp:revision>191</cp:revision>
  <dcterms:created xsi:type="dcterms:W3CDTF">2020-03-04T19:52:32Z</dcterms:created>
  <dcterms:modified xsi:type="dcterms:W3CDTF">2020-04-18T10:31:16Z</dcterms:modified>
</cp:coreProperties>
</file>