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60" r:id="rId6"/>
    <p:sldId id="361" r:id="rId7"/>
    <p:sldId id="374" r:id="rId8"/>
    <p:sldId id="363" r:id="rId9"/>
    <p:sldId id="375" r:id="rId10"/>
    <p:sldId id="373" r:id="rId11"/>
    <p:sldId id="362" r:id="rId12"/>
    <p:sldId id="364" r:id="rId13"/>
    <p:sldId id="365" r:id="rId14"/>
    <p:sldId id="366" r:id="rId15"/>
    <p:sldId id="367" r:id="rId16"/>
    <p:sldId id="369" r:id="rId17"/>
    <p:sldId id="370" r:id="rId18"/>
    <p:sldId id="445" r:id="rId19"/>
    <p:sldId id="424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372" r:id="rId28"/>
    <p:sldId id="444" r:id="rId29"/>
    <p:sldId id="437" r:id="rId30"/>
    <p:sldId id="436" r:id="rId31"/>
    <p:sldId id="438" r:id="rId32"/>
    <p:sldId id="439" r:id="rId33"/>
    <p:sldId id="440" r:id="rId34"/>
    <p:sldId id="441" r:id="rId35"/>
    <p:sldId id="442" r:id="rId36"/>
    <p:sldId id="443" r:id="rId37"/>
    <p:sldId id="371" r:id="rId38"/>
    <p:sldId id="378" r:id="rId39"/>
    <p:sldId id="379" r:id="rId40"/>
    <p:sldId id="380" r:id="rId41"/>
    <p:sldId id="395" r:id="rId42"/>
    <p:sldId id="394" r:id="rId43"/>
    <p:sldId id="381" r:id="rId44"/>
    <p:sldId id="397" r:id="rId45"/>
    <p:sldId id="396" r:id="rId46"/>
    <p:sldId id="399" r:id="rId47"/>
    <p:sldId id="382" r:id="rId48"/>
    <p:sldId id="383" r:id="rId49"/>
    <p:sldId id="384" r:id="rId50"/>
    <p:sldId id="401" r:id="rId51"/>
    <p:sldId id="461" r:id="rId52"/>
    <p:sldId id="403" r:id="rId53"/>
    <p:sldId id="406" r:id="rId54"/>
    <p:sldId id="405" r:id="rId55"/>
    <p:sldId id="404" r:id="rId56"/>
    <p:sldId id="407" r:id="rId57"/>
    <p:sldId id="409" r:id="rId58"/>
    <p:sldId id="417" r:id="rId59"/>
    <p:sldId id="418" r:id="rId60"/>
    <p:sldId id="410" r:id="rId61"/>
    <p:sldId id="408" r:id="rId62"/>
    <p:sldId id="411" r:id="rId63"/>
    <p:sldId id="456" r:id="rId64"/>
    <p:sldId id="508" r:id="rId65"/>
    <p:sldId id="457" r:id="rId66"/>
    <p:sldId id="458" r:id="rId67"/>
    <p:sldId id="459" r:id="rId68"/>
    <p:sldId id="460" r:id="rId69"/>
    <p:sldId id="414" r:id="rId70"/>
    <p:sldId id="415" r:id="rId71"/>
    <p:sldId id="416" r:id="rId72"/>
    <p:sldId id="419" r:id="rId73"/>
    <p:sldId id="455" r:id="rId74"/>
    <p:sldId id="462" r:id="rId75"/>
    <p:sldId id="464" r:id="rId76"/>
    <p:sldId id="465" r:id="rId77"/>
    <p:sldId id="466" r:id="rId78"/>
    <p:sldId id="413" r:id="rId79"/>
    <p:sldId id="463" r:id="rId80"/>
    <p:sldId id="467" r:id="rId81"/>
    <p:sldId id="468" r:id="rId82"/>
    <p:sldId id="472" r:id="rId83"/>
    <p:sldId id="473" r:id="rId84"/>
    <p:sldId id="474" r:id="rId85"/>
    <p:sldId id="475" r:id="rId86"/>
    <p:sldId id="476" r:id="rId87"/>
    <p:sldId id="477" r:id="rId88"/>
    <p:sldId id="478" r:id="rId89"/>
    <p:sldId id="469" r:id="rId90"/>
    <p:sldId id="470" r:id="rId91"/>
    <p:sldId id="507" r:id="rId92"/>
    <p:sldId id="481" r:id="rId93"/>
    <p:sldId id="482" r:id="rId94"/>
    <p:sldId id="483" r:id="rId95"/>
    <p:sldId id="484" r:id="rId96"/>
    <p:sldId id="485" r:id="rId97"/>
    <p:sldId id="486" r:id="rId98"/>
    <p:sldId id="488" r:id="rId99"/>
    <p:sldId id="487" r:id="rId100"/>
    <p:sldId id="490" r:id="rId101"/>
    <p:sldId id="489" r:id="rId102"/>
    <p:sldId id="491" r:id="rId103"/>
    <p:sldId id="479" r:id="rId104"/>
    <p:sldId id="420" r:id="rId105"/>
    <p:sldId id="448" r:id="rId106"/>
    <p:sldId id="446" r:id="rId107"/>
    <p:sldId id="447" r:id="rId108"/>
    <p:sldId id="452" r:id="rId109"/>
    <p:sldId id="449" r:id="rId110"/>
    <p:sldId id="453" r:id="rId111"/>
    <p:sldId id="454" r:id="rId112"/>
    <p:sldId id="492" r:id="rId113"/>
    <p:sldId id="494" r:id="rId114"/>
    <p:sldId id="493" r:id="rId115"/>
    <p:sldId id="495" r:id="rId116"/>
    <p:sldId id="496" r:id="rId117"/>
    <p:sldId id="499" r:id="rId118"/>
    <p:sldId id="498" r:id="rId119"/>
    <p:sldId id="500" r:id="rId120"/>
    <p:sldId id="503" r:id="rId121"/>
    <p:sldId id="501" r:id="rId122"/>
    <p:sldId id="504" r:id="rId123"/>
    <p:sldId id="505" r:id="rId124"/>
    <p:sldId id="506" r:id="rId125"/>
    <p:sldId id="502" r:id="rId126"/>
    <p:sldId id="497" r:id="rId127"/>
    <p:sldId id="421" r:id="rId1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3" autoAdjust="0"/>
    <p:restoredTop sz="91494" autoAdjust="0"/>
  </p:normalViewPr>
  <p:slideViewPr>
    <p:cSldViewPr>
      <p:cViewPr varScale="1">
        <p:scale>
          <a:sx n="67" d="100"/>
          <a:sy n="67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ru-RU" sz="2000" dirty="0" smtClean="0"/>
              <a:t>Для каждой вершины количество входящих дуг равно количеству исходящих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контуры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Значит: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F(A,!A) = C(A,!A)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из: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Получается: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F(A,!A) - F(!A,A)</a:t>
            </a:r>
            <a:r>
              <a:rPr lang="en-US" sz="2800" dirty="0" smtClean="0"/>
              <a:t> 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dirty="0" smtClean="0"/>
              <a:t>C(A, A!)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Покажем</a:t>
            </a:r>
            <a:r>
              <a:rPr lang="en-US" sz="2800" dirty="0" smtClean="0"/>
              <a:t>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F(!A,A)</a:t>
            </a:r>
            <a:r>
              <a:rPr lang="en-US" sz="2800" dirty="0" smtClean="0"/>
              <a:t> = 0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 помощью чего получится: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err="1" smtClean="0">
                <a:solidFill>
                  <a:srgbClr val="00B050"/>
                </a:solidFill>
              </a:rPr>
              <a:t>v</a:t>
            </a:r>
            <a:r>
              <a:rPr lang="ru-RU" sz="2800" dirty="0" smtClean="0"/>
              <a:t> = F(A,!A) - </a:t>
            </a:r>
            <a:r>
              <a:rPr lang="ru-RU" sz="2800" b="1" dirty="0" smtClean="0">
                <a:solidFill>
                  <a:srgbClr val="0070C0"/>
                </a:solidFill>
              </a:rPr>
              <a:t>0</a:t>
            </a:r>
            <a:r>
              <a:rPr lang="en-US" sz="2800" b="1" dirty="0" smtClean="0">
                <a:solidFill>
                  <a:srgbClr val="0070C0"/>
                </a:solidFill>
              </a:rPr>
              <a:t> =</a:t>
            </a:r>
            <a:r>
              <a:rPr lang="en-US" sz="2800" dirty="0" smtClean="0"/>
              <a:t>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C(A, A!)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Действительно, если это не так, то существует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с ненулевым значением потока из !A в A и, следовательно, существует путь увеличивающий поток 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в </a:t>
            </a:r>
            <a:r>
              <a:rPr lang="ru-RU" sz="2800" dirty="0" err="1" smtClean="0"/>
              <a:t>a</a:t>
            </a:r>
            <a:r>
              <a:rPr lang="ru-RU" sz="2800" dirty="0" smtClean="0"/>
              <a:t> через </a:t>
            </a:r>
            <a:r>
              <a:rPr lang="ru-RU" sz="2800" dirty="0" err="1" smtClean="0"/>
              <a:t>b</a:t>
            </a:r>
            <a:r>
              <a:rPr lang="ru-RU" sz="2800" dirty="0" smtClean="0"/>
              <a:t> (из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в </a:t>
            </a:r>
            <a:r>
              <a:rPr lang="ru-RU" sz="2800" dirty="0" err="1" smtClean="0"/>
              <a:t>b</a:t>
            </a:r>
            <a:r>
              <a:rPr lang="ru-RU" sz="2800" dirty="0" smtClean="0"/>
              <a:t> такой путь есть, поскольку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A), а по дуге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(против ее направления можно двигаться, поскольку поток по ней больше нуля).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Таким образом, </a:t>
            </a:r>
            <a:r>
              <a:rPr lang="ru-RU" sz="2800" dirty="0" err="1" smtClean="0"/>
              <a:t>v</a:t>
            </a:r>
            <a:r>
              <a:rPr lang="ru-RU" sz="2800" dirty="0" smtClean="0"/>
              <a:t> = F(A,!A) = C(A,!A).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Теорема доказана.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</a:rPr>
              <a:t>Паросочетание</a:t>
            </a:r>
            <a:r>
              <a:rPr lang="ru-RU" sz="2800" dirty="0" smtClean="0">
                <a:solidFill>
                  <a:srgbClr val="FF0000"/>
                </a:solidFill>
              </a:rPr>
              <a:t> – это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Задача о назначениях</a:t>
            </a:r>
            <a:br>
              <a:rPr lang="ru-RU" dirty="0" smtClean="0"/>
            </a:br>
            <a:r>
              <a:rPr lang="ru-RU" dirty="0" smtClean="0"/>
              <a:t>(венгерский алгоритм)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50" idx="0"/>
            <a:endCxn id="19" idx="6"/>
          </p:cNvCxnSpPr>
          <p:nvPr/>
        </p:nvCxnSpPr>
        <p:spPr>
          <a:xfrm flipH="1">
            <a:off x="6741212" y="3316796"/>
            <a:ext cx="1123992" cy="86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0" idx="0"/>
            <a:endCxn id="17" idx="6"/>
          </p:cNvCxnSpPr>
          <p:nvPr/>
        </p:nvCxnSpPr>
        <p:spPr>
          <a:xfrm flipH="1">
            <a:off x="6741212" y="3316796"/>
            <a:ext cx="1123992" cy="11608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cxnSp>
        <p:nvCxnSpPr>
          <p:cNvPr id="10" name="Прямая со стрелкой 9"/>
          <p:cNvCxnSpPr>
            <a:stCxn id="8" idx="2"/>
            <a:endCxn id="44" idx="2"/>
          </p:cNvCxnSpPr>
          <p:nvPr/>
        </p:nvCxnSpPr>
        <p:spPr>
          <a:xfrm flipH="1" flipV="1">
            <a:off x="990764" y="3316797"/>
            <a:ext cx="1276980" cy="115631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2" idx="2"/>
            <a:endCxn id="44" idx="2"/>
          </p:cNvCxnSpPr>
          <p:nvPr/>
        </p:nvCxnSpPr>
        <p:spPr>
          <a:xfrm flipH="1" flipV="1">
            <a:off x="990764" y="3316797"/>
            <a:ext cx="1276980" cy="4191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16" name="Прямая со стрелкой 15"/>
          <p:cNvCxnSpPr>
            <a:stCxn id="14" idx="2"/>
            <a:endCxn id="44" idx="2"/>
          </p:cNvCxnSpPr>
          <p:nvPr/>
        </p:nvCxnSpPr>
        <p:spPr>
          <a:xfrm flipH="1">
            <a:off x="990764" y="2600908"/>
            <a:ext cx="1276980" cy="715889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6" name="Прямая со стрелкой 25"/>
          <p:cNvCxnSpPr>
            <a:stCxn id="50" idx="0"/>
            <a:endCxn id="21" idx="6"/>
          </p:cNvCxnSpPr>
          <p:nvPr/>
        </p:nvCxnSpPr>
        <p:spPr>
          <a:xfrm flipH="1" flipV="1">
            <a:off x="6741212" y="2605394"/>
            <a:ext cx="1123992" cy="7114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Имеется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работников </a:t>
            </a:r>
            <a:r>
              <a:rPr lang="ru-RU" sz="2800" dirty="0" smtClean="0"/>
              <a:t>и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Постановка задачи о назначениях</a:t>
            </a:r>
            <a:endParaRPr lang="ru-RU" sz="2800" b="1" dirty="0" smtClean="0"/>
          </a:p>
        </p:txBody>
      </p:sp>
      <p:sp>
        <p:nvSpPr>
          <p:cNvPr id="8" name="Овал 7"/>
          <p:cNvSpPr/>
          <p:nvPr/>
        </p:nvSpPr>
        <p:spPr>
          <a:xfrm>
            <a:off x="2267744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838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2" name="Овал 11"/>
          <p:cNvSpPr/>
          <p:nvPr/>
        </p:nvSpPr>
        <p:spPr>
          <a:xfrm>
            <a:off x="2267744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316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4" name="Овал 13"/>
          <p:cNvSpPr/>
          <p:nvPr/>
        </p:nvSpPr>
        <p:spPr>
          <a:xfrm>
            <a:off x="226774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2411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6372200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2200" y="42930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6372200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131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21" name="Овал 20"/>
          <p:cNvSpPr/>
          <p:nvPr/>
        </p:nvSpPr>
        <p:spPr>
          <a:xfrm>
            <a:off x="6372200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2200" y="2411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226774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44" name="Прямоугольник 43"/>
          <p:cNvSpPr/>
          <p:nvPr/>
        </p:nvSpPr>
        <p:spPr>
          <a:xfrm rot="16200000">
            <a:off x="-598802" y="3055187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70C0"/>
                </a:solidFill>
              </a:rPr>
              <a:t>Работники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 rot="16200000">
            <a:off x="6798858" y="3055186"/>
            <a:ext cx="2655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Задачи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376664" y="3645024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467544" y="51273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 smtClean="0"/>
              <a:t>Нужно </a:t>
            </a:r>
            <a:r>
              <a:rPr lang="ru-RU" sz="2800" b="1" dirty="0" smtClean="0"/>
              <a:t>распределить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B050"/>
                </a:solidFill>
              </a:rPr>
              <a:t>задач</a:t>
            </a:r>
            <a:r>
              <a:rPr lang="ru-RU" sz="2800" dirty="0" smtClean="0"/>
              <a:t> между </a:t>
            </a:r>
            <a:r>
              <a:rPr lang="en-US" sz="2800" dirty="0" smtClean="0"/>
              <a:t>k </a:t>
            </a:r>
            <a:r>
              <a:rPr lang="ru-RU" sz="2800" b="1" dirty="0" smtClean="0">
                <a:solidFill>
                  <a:srgbClr val="0070C0"/>
                </a:solidFill>
              </a:rPr>
              <a:t>работниками</a:t>
            </a:r>
            <a:r>
              <a:rPr lang="ru-RU" sz="2800" dirty="0" smtClean="0"/>
              <a:t>, </a:t>
            </a:r>
            <a:r>
              <a:rPr lang="ru-RU" sz="2800" dirty="0" err="1" smtClean="0"/>
              <a:t>минимизируя</a:t>
            </a:r>
            <a:r>
              <a:rPr lang="ru-RU" sz="2800" dirty="0" smtClean="0"/>
              <a:t> расходы на выполнение задач.</a:t>
            </a:r>
          </a:p>
        </p:txBody>
      </p:sp>
      <p:cxnSp>
        <p:nvCxnSpPr>
          <p:cNvPr id="28" name="Прямая со стрелкой 27"/>
          <p:cNvCxnSpPr>
            <a:stCxn id="20" idx="1"/>
            <a:endCxn id="15" idx="3"/>
          </p:cNvCxnSpPr>
          <p:nvPr/>
        </p:nvCxnSpPr>
        <p:spPr>
          <a:xfrm flipH="1" flipV="1">
            <a:off x="2649580" y="2596262"/>
            <a:ext cx="3722620" cy="72008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58" idx="1"/>
            <a:endCxn id="13" idx="3"/>
          </p:cNvCxnSpPr>
          <p:nvPr/>
        </p:nvCxnSpPr>
        <p:spPr>
          <a:xfrm flipH="1" flipV="1">
            <a:off x="2649580" y="3316342"/>
            <a:ext cx="3727084" cy="54470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1"/>
            <a:endCxn id="9" idx="3"/>
          </p:cNvCxnSpPr>
          <p:nvPr/>
        </p:nvCxnSpPr>
        <p:spPr>
          <a:xfrm flipH="1">
            <a:off x="2641564" y="2596262"/>
            <a:ext cx="3730636" cy="18722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1"/>
            <a:endCxn id="27" idx="3"/>
          </p:cNvCxnSpPr>
          <p:nvPr/>
        </p:nvCxnSpPr>
        <p:spPr>
          <a:xfrm flipH="1" flipV="1">
            <a:off x="2623320" y="3861048"/>
            <a:ext cx="3748880" cy="6167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1) Количество работников   ≠   количество задач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Теорема</a:t>
            </a:r>
            <a:r>
              <a:rPr lang="ru-RU" sz="2000" dirty="0" smtClean="0">
                <a:solidFill>
                  <a:srgbClr val="FF0000"/>
                </a:solidFill>
              </a:rPr>
              <a:t>: </a:t>
            </a:r>
            <a:r>
              <a:rPr lang="ru-RU" sz="2000" dirty="0" err="1" smtClean="0">
                <a:solidFill>
                  <a:srgbClr val="FF0000"/>
                </a:solidFill>
              </a:rPr>
              <a:t>Эйлеров</a:t>
            </a:r>
            <a:r>
              <a:rPr lang="ru-RU" sz="2000" dirty="0" smtClean="0">
                <a:solidFill>
                  <a:srgbClr val="FF0000"/>
                </a:solidFill>
              </a:rPr>
              <a:t> путь существует тогда и только тогда, когда для всех вершин кроме двух выполняется количество входящих дуг равно количеству исходящих. А для двух оставшихся выполняется что </a:t>
            </a:r>
            <a:r>
              <a:rPr lang="ru-RU" sz="2000" dirty="0" err="1" smtClean="0">
                <a:solidFill>
                  <a:srgbClr val="FF0000"/>
                </a:solidFill>
              </a:rPr>
              <a:t>уодной</a:t>
            </a:r>
            <a:r>
              <a:rPr lang="ru-RU" sz="2000" dirty="0" smtClean="0">
                <a:solidFill>
                  <a:srgbClr val="FF0000"/>
                </a:solidFill>
              </a:rPr>
              <a:t> количество входящих дуг на единицу меньше чем исходящих, а для </a:t>
            </a:r>
            <a:r>
              <a:rPr lang="ru-RU" sz="2000" smtClean="0">
                <a:solidFill>
                  <a:srgbClr val="FF0000"/>
                </a:solidFill>
              </a:rPr>
              <a:t>другой наоборот.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 в ориентированном графе.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2) Одной задаче может быть назначено более одного работника.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Вариации задачи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2132856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1) Количество работников   ≠   количество задач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833772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75000"/>
                  </a:schemeClr>
                </a:solidFill>
              </a:rPr>
              <a:t>2) Одной задаче может быть назначено более одного работника.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915053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3) Одному работнику может быть назначено более одной задачи.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683568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Работники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6166792" y="4221088"/>
            <a:ext cx="24376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Овал 4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1" name="Овал 50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7" name="Овал 5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63" name="Овал 62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66" name="Овал 65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9" name="Овал 68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1" name="Овал 70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7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1"/>
            <a:endCxn id="35" idx="3"/>
          </p:cNvCxnSpPr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5" idx="3"/>
          </p:cNvCxnSpPr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406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15" name="Овал 14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9" name="Прямая со стрелкой 28"/>
          <p:cNvCxnSpPr>
            <a:stCxn id="45" idx="1"/>
            <a:endCxn id="18" idx="3"/>
          </p:cNvCxnSpPr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2120" y="60840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k</a:t>
            </a:r>
            <a:endParaRPr lang="ru-RU" baseline="-25000" dirty="0" smtClean="0"/>
          </a:p>
        </p:txBody>
      </p:sp>
      <p:sp>
        <p:nvSpPr>
          <p:cNvPr id="38" name="Овал 37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212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0" name="Овал 39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212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212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9" name="Прямая со стрелкой 48"/>
          <p:cNvCxnSpPr>
            <a:stCxn id="37" idx="1"/>
            <a:endCxn id="18" idx="3"/>
          </p:cNvCxnSpPr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5" idx="1"/>
            <a:endCxn id="16" idx="3"/>
          </p:cNvCxnSpPr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7" idx="1"/>
            <a:endCxn id="16" idx="3"/>
          </p:cNvCxnSpPr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1"/>
            <a:endCxn id="35" idx="3"/>
          </p:cNvCxnSpPr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9" idx="1"/>
            <a:endCxn id="35" idx="3"/>
          </p:cNvCxnSpPr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3" idx="1"/>
            <a:endCxn id="35" idx="3"/>
          </p:cNvCxnSpPr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7" idx="1"/>
            <a:endCxn id="35" idx="3"/>
          </p:cNvCxnSpPr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>
            <a:stCxn id="45" idx="1"/>
            <a:endCxn id="33" idx="3"/>
          </p:cNvCxnSpPr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7" idx="1"/>
            <a:endCxn id="33" idx="3"/>
          </p:cNvCxnSpPr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72" name="Овал 7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4" name="Овал 7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8" name="Овал 7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82" name="Овал 8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4" name="Овал 8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6" name="Овал 8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8" name="Овал 8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Разбиение на слои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5" name="Овал 6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8" name="Овал 67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70" name="Овал 69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2" name="Овал 7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4" name="Овал 7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6" name="Овал 7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8" name="Овал 7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80" name="Овал 7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Максимальное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, при котором нет</a:t>
            </a:r>
            <a:r>
              <a:rPr lang="en-US" sz="2800" dirty="0" smtClean="0"/>
              <a:t> </a:t>
            </a:r>
            <a:r>
              <a:rPr lang="ru-RU" sz="2800" dirty="0" smtClean="0"/>
              <a:t>ребер </a:t>
            </a:r>
            <a:r>
              <a:rPr lang="en-US" sz="2800" dirty="0" smtClean="0"/>
              <a:t>{</a:t>
            </a:r>
            <a:r>
              <a:rPr lang="en-US" sz="2800" dirty="0" err="1" smtClean="0"/>
              <a:t>x,y</a:t>
            </a:r>
            <a:r>
              <a:rPr lang="en-US" sz="2800" dirty="0" smtClean="0"/>
              <a:t>} (x </a:t>
            </a:r>
            <a:r>
              <a:rPr lang="ru-RU" sz="2800" dirty="0" smtClean="0"/>
              <a:t>из </a:t>
            </a:r>
            <a:r>
              <a:rPr lang="en-US" sz="2800" dirty="0" smtClean="0"/>
              <a:t>X, y</a:t>
            </a:r>
            <a:r>
              <a:rPr lang="ru-RU" sz="2800" dirty="0" smtClean="0"/>
              <a:t> из </a:t>
            </a:r>
            <a:r>
              <a:rPr lang="en-US" sz="2800" dirty="0" smtClean="0"/>
              <a:t>Y).</a:t>
            </a:r>
            <a:endParaRPr lang="ru-RU" sz="2800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Стрелка вправо 79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83" name="Овал 8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85" name="Овал 8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87" name="Овал 8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89" name="Овал 8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91" name="Овал 9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93" name="Овал 9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95" name="Овал 9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97" name="Овал 9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99" name="Овал 9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0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Наибольшее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самое большое по количеству ребер максимальное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(нельзя улучшить; является максимальным)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 rot="5400000">
            <a:off x="4283968" y="3007239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2" name="Овал 4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48" name="Овал 47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2" name="Овал 51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6" name="Овал 55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539552" y="14127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Совершенное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 – это </a:t>
            </a:r>
            <a:r>
              <a:rPr lang="ru-RU" sz="2800" dirty="0" err="1" smtClean="0"/>
              <a:t>паросочетание</a:t>
            </a:r>
            <a:r>
              <a:rPr lang="ru-RU" sz="2800" dirty="0" smtClean="0"/>
              <a:t>, при котором нет</a:t>
            </a:r>
            <a:r>
              <a:rPr lang="en-US" sz="2800" dirty="0" smtClean="0"/>
              <a:t> </a:t>
            </a:r>
            <a:r>
              <a:rPr lang="ru-RU" sz="2800" dirty="0" smtClean="0"/>
              <a:t>ребер множества </a:t>
            </a:r>
            <a:r>
              <a:rPr lang="en-US" sz="2800" dirty="0" smtClean="0"/>
              <a:t>X </a:t>
            </a:r>
            <a:r>
              <a:rPr lang="ru-RU" sz="2800" dirty="0" smtClean="0"/>
              <a:t>и </a:t>
            </a:r>
            <a:r>
              <a:rPr lang="en-US" sz="2800" dirty="0" smtClean="0"/>
              <a:t>Y </a:t>
            </a:r>
            <a:r>
              <a:rPr lang="ru-RU" sz="2800" dirty="0" smtClean="0"/>
              <a:t>пусты (все назначены)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3635896" y="562059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627880" y="5620598"/>
            <a:ext cx="2024240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635896" y="3757682"/>
            <a:ext cx="201622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614100" y="4333746"/>
            <a:ext cx="2038020" cy="46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 flipV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635896" y="3757682"/>
            <a:ext cx="2016224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3614100" y="4986464"/>
            <a:ext cx="2038020" cy="12822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35896" y="4986464"/>
            <a:ext cx="2016224" cy="634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42" name="Овал 41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44" name="Овал 43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46" name="Овал 4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6" name="Овал 55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8" name="Прямая со стрелкой 47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57" name="Овал 56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62" name="Овал 61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66" name="Овал 65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69" name="Овал 6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71" name="Овал 70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75" name="Овал 74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77" name="Овал 76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79" name="Овал 78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555776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701281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5868144" y="2060848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/>
        </p:nvGraphicFramePr>
        <p:xfrm>
          <a:off x="107504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3419872" y="1340768"/>
          <a:ext cx="23352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67043"/>
                <a:gridCol w="467043"/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Стрелка вправо 87"/>
          <p:cNvSpPr/>
          <p:nvPr/>
        </p:nvSpPr>
        <p:spPr>
          <a:xfrm rot="5400000">
            <a:off x="4283968" y="3511295"/>
            <a:ext cx="720080" cy="411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5" name="Прямая со стрелкой 94"/>
          <p:cNvCxnSpPr/>
          <p:nvPr/>
        </p:nvCxnSpPr>
        <p:spPr>
          <a:xfrm flipH="1" flipV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/>
          <p:nvPr/>
        </p:nvCxnSpPr>
        <p:spPr>
          <a:xfrm flipH="1" flipV="1">
            <a:off x="3635896" y="3757682"/>
            <a:ext cx="2016224" cy="2510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 flipH="1" flipV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3635896" y="4333746"/>
            <a:ext cx="2016224" cy="193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 flipH="1">
            <a:off x="3635896" y="3757682"/>
            <a:ext cx="2016224" cy="12241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 flipH="1">
            <a:off x="3635896" y="4333746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 flipV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H="1" flipV="1">
            <a:off x="3635896" y="4981818"/>
            <a:ext cx="2016224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 flipH="1" flipV="1">
            <a:off x="3635896" y="5620598"/>
            <a:ext cx="2016224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3635896" y="4981818"/>
            <a:ext cx="2016224" cy="638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H="1">
            <a:off x="3627880" y="4981818"/>
            <a:ext cx="2024240" cy="12868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3614100" y="6268670"/>
            <a:ext cx="2038020" cy="46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Овал 120"/>
          <p:cNvSpPr/>
          <p:nvPr/>
        </p:nvSpPr>
        <p:spPr>
          <a:xfrm>
            <a:off x="325406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54060" y="60840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5</a:t>
            </a:r>
          </a:p>
        </p:txBody>
      </p:sp>
      <p:sp>
        <p:nvSpPr>
          <p:cNvPr id="123" name="Овал 122"/>
          <p:cNvSpPr/>
          <p:nvPr/>
        </p:nvSpPr>
        <p:spPr>
          <a:xfrm>
            <a:off x="325406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54060" y="41490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25" name="Овал 124"/>
          <p:cNvSpPr/>
          <p:nvPr/>
        </p:nvSpPr>
        <p:spPr>
          <a:xfrm>
            <a:off x="325406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54060" y="35730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27" name="Овал 126"/>
          <p:cNvSpPr/>
          <p:nvPr/>
        </p:nvSpPr>
        <p:spPr>
          <a:xfrm>
            <a:off x="325406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54060" y="54359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4</a:t>
            </a:r>
          </a:p>
        </p:txBody>
      </p:sp>
      <p:sp>
        <p:nvSpPr>
          <p:cNvPr id="129" name="Овал 128"/>
          <p:cNvSpPr/>
          <p:nvPr/>
        </p:nvSpPr>
        <p:spPr>
          <a:xfrm>
            <a:off x="325406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54060" y="47971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</a:t>
            </a:r>
            <a:r>
              <a:rPr lang="ru-RU" baseline="-25000" dirty="0" smtClean="0"/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5652120" y="60932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52120" y="60840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5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5652120" y="415837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2120" y="4149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36" name="Овал 135"/>
          <p:cNvSpPr/>
          <p:nvPr/>
        </p:nvSpPr>
        <p:spPr>
          <a:xfrm>
            <a:off x="5652120" y="358230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52120" y="35730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138" name="Овал 137"/>
          <p:cNvSpPr/>
          <p:nvPr/>
        </p:nvSpPr>
        <p:spPr>
          <a:xfrm>
            <a:off x="5652120" y="544522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52120" y="54359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4</a:t>
            </a:r>
          </a:p>
        </p:txBody>
      </p:sp>
      <p:sp>
        <p:nvSpPr>
          <p:cNvPr id="140" name="Овал 139"/>
          <p:cNvSpPr/>
          <p:nvPr/>
        </p:nvSpPr>
        <p:spPr>
          <a:xfrm>
            <a:off x="5652120" y="480644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2120" y="47971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</a:t>
            </a:r>
            <a:r>
              <a:rPr lang="ru-RU" baseline="-25000" dirty="0" smtClean="0"/>
              <a:t>3</a:t>
            </a:r>
          </a:p>
        </p:txBody>
      </p:sp>
      <p:sp>
        <p:nvSpPr>
          <p:cNvPr id="1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Венгерский алгоритм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Кристофидиса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340769"/>
            <a:ext cx="7772400" cy="180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Слой</a:t>
            </a:r>
            <a:r>
              <a:rPr lang="ru-RU" sz="2000" dirty="0" smtClean="0"/>
              <a:t> – это множество попарно не достижимых вершин.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21" name="Овал 20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26" idx="4"/>
            <a:endCxn id="27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stCxn id="29" idx="4"/>
            <a:endCxn id="30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фактор-граф по слоям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32" name="Овал 31"/>
          <p:cNvSpPr/>
          <p:nvPr/>
        </p:nvSpPr>
        <p:spPr>
          <a:xfrm>
            <a:off x="2987824" y="4941168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131840" y="3212976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4" idx="4"/>
            <a:endCxn id="35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92392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37" idx="4"/>
            <a:endCxn id="38" idx="0"/>
          </p:cNvCxnSpPr>
          <p:nvPr/>
        </p:nvCxnSpPr>
        <p:spPr>
          <a:xfrm flipH="1">
            <a:off x="3707904" y="3573016"/>
            <a:ext cx="360040" cy="1510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628801"/>
            <a:ext cx="7772400" cy="108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Разбиение графа на слои</a:t>
            </a:r>
            <a:r>
              <a:rPr lang="ru-RU" sz="2000" dirty="0" smtClean="0"/>
              <a:t> – это разбиение множества вершин на не пересекающиеся подмножества, каждое из которых является слоем и </a:t>
            </a:r>
            <a:r>
              <a:rPr lang="ru-RU" sz="2000" dirty="0" smtClean="0">
                <a:solidFill>
                  <a:srgbClr val="00B050"/>
                </a:solidFill>
              </a:rPr>
              <a:t>фактор-граф по слоям является </a:t>
            </a:r>
            <a:r>
              <a:rPr lang="ru-RU" sz="2000" dirty="0" err="1" smtClean="0">
                <a:solidFill>
                  <a:srgbClr val="00B050"/>
                </a:solidFill>
              </a:rPr>
              <a:t>бесконтурным</a:t>
            </a:r>
            <a:r>
              <a:rPr lang="ru-RU" sz="2000" dirty="0" smtClean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Слои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 rot="18728354">
            <a:off x="2960651" y="4024214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 rot="2806145">
            <a:off x="3268658" y="3997863"/>
            <a:ext cx="3218774" cy="6172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264772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80112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7" idx="4"/>
            <a:endCxn id="8" idx="0"/>
          </p:cNvCxnSpPr>
          <p:nvPr/>
        </p:nvCxnSpPr>
        <p:spPr>
          <a:xfrm>
            <a:off x="5408788" y="3571513"/>
            <a:ext cx="3153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923928" y="32834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563888" y="5083681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4"/>
            <a:endCxn id="11" idx="0"/>
          </p:cNvCxnSpPr>
          <p:nvPr/>
        </p:nvCxnSpPr>
        <p:spPr>
          <a:xfrm flipH="1">
            <a:off x="3707904" y="3571513"/>
            <a:ext cx="360040" cy="15121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Остовные</a:t>
            </a:r>
            <a:r>
              <a:rPr lang="ru-RU" dirty="0" smtClean="0"/>
              <a:t> 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564904"/>
            <a:ext cx="77724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 и добавляя к нему на каждом этапе новую ветку (ребро минимального веса, добавление которого, не создает цикла). В процессе построения может возникнуть лес, но в конечном итоге он объединится в одно дерево.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</a:t>
            </a:r>
            <a:r>
              <a:rPr lang="ru-RU" dirty="0" smtClean="0"/>
              <a:t> граф, путь, цикл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3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14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Прима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3568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Алгоритм, строит минимальное </a:t>
            </a:r>
            <a:r>
              <a:rPr lang="ru-RU" sz="2000" dirty="0" err="1" smtClean="0"/>
              <a:t>остовное</a:t>
            </a:r>
            <a:r>
              <a:rPr lang="ru-RU" sz="2000" dirty="0" smtClean="0"/>
              <a:t> дерево начиная с одной ветки (ребра минимального веса), добавляя к нему на каждом этапе новую ветку (ребро минимального веса, смежное с уже существующим деревом, добавление которого, не создает цикла).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Описание алгоритма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Пусть </a:t>
            </a:r>
            <a:r>
              <a:rPr lang="en-US" sz="2000" dirty="0" smtClean="0"/>
              <a:t>G(V,E) – </a:t>
            </a:r>
            <a:r>
              <a:rPr lang="ru-RU" sz="2000" dirty="0" smtClean="0"/>
              <a:t>связный не ориентированный граф, тогда следующие условия равносильны:</a:t>
            </a:r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G – </a:t>
            </a:r>
            <a:r>
              <a:rPr lang="ru-RU" sz="2000" dirty="0" err="1" smtClean="0"/>
              <a:t>эйлеров</a:t>
            </a:r>
            <a:r>
              <a:rPr lang="en-US" sz="2000" dirty="0" smtClean="0"/>
              <a:t> </a:t>
            </a:r>
            <a:r>
              <a:rPr lang="ru-RU" sz="2000" dirty="0" smtClean="0"/>
              <a:t>граф (</a:t>
            </a:r>
            <a:r>
              <a:rPr lang="ru-RU" sz="2000" dirty="0" err="1" smtClean="0"/>
              <a:t>граф</a:t>
            </a:r>
            <a:r>
              <a:rPr lang="ru-RU" sz="2000" dirty="0" smtClean="0"/>
              <a:t>, имеющий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цикл)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Степени всех вершин четны</a:t>
            </a:r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5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10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16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19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267744" y="57332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681518" cy="22656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 flipV="1">
            <a:off x="5724128" y="3320988"/>
            <a:ext cx="1791228" cy="7200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4139952" y="263691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944225"/>
            <a:ext cx="2553726" cy="3214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320988"/>
            <a:ext cx="1728192" cy="115212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0"/>
            <a:endCxn id="51" idx="3"/>
          </p:cNvCxnSpPr>
          <p:nvPr/>
        </p:nvCxnSpPr>
        <p:spPr>
          <a:xfrm flipV="1">
            <a:off x="3455876" y="2944225"/>
            <a:ext cx="736803" cy="134887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9" idx="2"/>
            <a:endCxn id="51" idx="7"/>
          </p:cNvCxnSpPr>
          <p:nvPr/>
        </p:nvCxnSpPr>
        <p:spPr>
          <a:xfrm flipH="1">
            <a:off x="4447265" y="2312876"/>
            <a:ext cx="763835" cy="376763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108012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6300192" y="50851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5364088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2627784" y="5265204"/>
            <a:ext cx="36724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4600409"/>
            <a:ext cx="2769750" cy="5375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6607505" y="3582308"/>
            <a:ext cx="1094088" cy="15556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07704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699792" y="2924944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42210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644008" y="47251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9912" y="55892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7744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779912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0" y="24208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516216" y="321297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1939222" y="2461378"/>
            <a:ext cx="3780420" cy="3123376"/>
          </a:xfrm>
          <a:prstGeom prst="curvedConnector4">
            <a:avLst>
              <a:gd name="adj1" fmla="val -10583"/>
              <a:gd name="adj2" fmla="val 157180"/>
            </a:avLst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27984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Краскала</a:t>
            </a:r>
            <a:endParaRPr lang="ru-RU" sz="2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281342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baseline="-25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275856" y="428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baseline="-25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385798" y="5075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baseline="-25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baseline="-250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364088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baseline="-250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5220072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baseline="-25000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4788024" y="5589240"/>
            <a:ext cx="382257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Вес дерева = 25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Потоки в сетях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Сетью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граф в котором выделяется две вершины, одна из которых называется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, а другая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98884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источником</a:t>
            </a:r>
            <a:r>
              <a:rPr lang="ru-RU" sz="2000" dirty="0" smtClean="0"/>
              <a:t> не обязана являться источником (т.е. в нее могут входить дуги).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Особенности вершин «источник» и «сток»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386104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Вершина называющаяся </a:t>
            </a:r>
            <a:r>
              <a:rPr lang="ru-RU" sz="2000" b="1" dirty="0" smtClean="0">
                <a:solidFill>
                  <a:srgbClr val="0070C0"/>
                </a:solidFill>
              </a:rPr>
              <a:t>стоком</a:t>
            </a:r>
            <a:r>
              <a:rPr lang="ru-RU" sz="2000" dirty="0" smtClean="0"/>
              <a:t> не обязана являться стоком (т.е. из нее могут выходить дуги).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7687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расстановка весов графа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(отображение из множества дуг в множество чисел) </a:t>
            </a:r>
            <a:r>
              <a:rPr lang="ru-RU" sz="2000" dirty="0" smtClean="0"/>
              <a:t>такая что для каждой вершины, кроме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dirty="0" smtClean="0"/>
              <a:t> и </a:t>
            </a:r>
            <a:r>
              <a:rPr lang="ru-RU" sz="2000" b="1" dirty="0" smtClean="0">
                <a:solidFill>
                  <a:srgbClr val="0070C0"/>
                </a:solidFill>
              </a:rPr>
              <a:t>стока</a:t>
            </a:r>
            <a:r>
              <a:rPr lang="ru-RU" sz="2000" dirty="0" smtClean="0"/>
              <a:t>, сумма весов входящих дуг равна сумме весов выходящих дуг.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0050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3200" b="1" dirty="0" smtClean="0"/>
              <a:t>Сумма по </a:t>
            </a:r>
            <a:r>
              <a:rPr lang="en-US" sz="3200" b="1" dirty="0" smtClean="0"/>
              <a:t>u f(</a:t>
            </a:r>
            <a:r>
              <a:rPr lang="en-US" sz="3200" b="1" dirty="0" err="1" smtClean="0"/>
              <a:t>u,x</a:t>
            </a:r>
            <a:r>
              <a:rPr lang="en-US" sz="3200" b="1" dirty="0" smtClean="0"/>
              <a:t>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v f(</a:t>
            </a:r>
            <a:r>
              <a:rPr lang="en-US" sz="3200" b="1" dirty="0" err="1" smtClean="0"/>
              <a:t>x,v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Второй пример</a:t>
            </a:r>
            <a:r>
              <a:rPr lang="en-US" sz="2800" dirty="0" smtClean="0"/>
              <a:t> </a:t>
            </a:r>
            <a:r>
              <a:rPr lang="ru-RU" sz="2800" dirty="0" smtClean="0"/>
              <a:t>потока</a:t>
            </a:r>
            <a:endParaRPr lang="ru-RU" sz="2800" b="1" dirty="0" smtClean="0"/>
          </a:p>
        </p:txBody>
      </p:sp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Величиной потока в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число равное сумме весов </a:t>
            </a:r>
            <a:r>
              <a:rPr lang="ru-RU" sz="2000" b="1" dirty="0" smtClean="0">
                <a:solidFill>
                  <a:schemeClr val="tx2"/>
                </a:solidFill>
              </a:rPr>
              <a:t>выходящих</a:t>
            </a:r>
            <a:r>
              <a:rPr lang="ru-RU" sz="2000" dirty="0" smtClean="0"/>
              <a:t> </a:t>
            </a:r>
            <a:r>
              <a:rPr lang="ru-RU" sz="2000" dirty="0" smtClean="0"/>
              <a:t>дуг из вершины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источника</a:t>
            </a:r>
            <a:r>
              <a:rPr lang="ru-RU" sz="2000" b="1" dirty="0" smtClean="0"/>
              <a:t> </a:t>
            </a:r>
            <a:r>
              <a:rPr lang="ru-RU" sz="2000" dirty="0" smtClean="0"/>
              <a:t>минус сумма </a:t>
            </a:r>
            <a:r>
              <a:rPr lang="ru-RU" sz="2000" dirty="0" smtClean="0"/>
              <a:t>весов </a:t>
            </a:r>
            <a:r>
              <a:rPr lang="ru-RU" sz="2000" dirty="0" smtClean="0"/>
              <a:t>дуг </a:t>
            </a:r>
            <a:r>
              <a:rPr lang="ru-RU" sz="2000" b="1" dirty="0" smtClean="0">
                <a:solidFill>
                  <a:schemeClr val="tx2"/>
                </a:solidFill>
              </a:rPr>
              <a:t>входящих</a:t>
            </a:r>
            <a:r>
              <a:rPr lang="ru-RU" sz="2000" dirty="0" smtClean="0"/>
              <a:t> в </a:t>
            </a:r>
            <a:r>
              <a:rPr lang="ru-RU" sz="2000" dirty="0" smtClean="0"/>
              <a:t>вершину </a:t>
            </a:r>
            <a:r>
              <a:rPr lang="ru-RU" sz="2000" b="1" dirty="0" smtClean="0">
                <a:solidFill>
                  <a:srgbClr val="00B050"/>
                </a:solidFill>
              </a:rPr>
              <a:t>источник</a:t>
            </a:r>
            <a:r>
              <a:rPr lang="en-US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43711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s,y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y,s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величины потока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99592" y="4221088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b="1" dirty="0" smtClean="0"/>
              <a:t>-</a:t>
            </a:r>
            <a:r>
              <a:rPr lang="en-US" sz="3200" b="1" dirty="0" smtClean="0"/>
              <a:t>V(f) =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t,y</a:t>
            </a:r>
            <a:r>
              <a:rPr lang="en-US" sz="3200" b="1" dirty="0" smtClean="0"/>
              <a:t>) – </a:t>
            </a:r>
            <a:r>
              <a:rPr lang="ru-RU" sz="3200" b="1" dirty="0" smtClean="0"/>
              <a:t>Сумма по </a:t>
            </a:r>
            <a:r>
              <a:rPr lang="en-US" sz="3200" b="1" dirty="0" smtClean="0"/>
              <a:t>y f(</a:t>
            </a:r>
            <a:r>
              <a:rPr lang="en-US" sz="3200" b="1" dirty="0" err="1" smtClean="0"/>
              <a:t>y,t</a:t>
            </a:r>
            <a:r>
              <a:rPr lang="en-US" sz="3200" b="1" dirty="0" smtClean="0"/>
              <a:t>)</a:t>
            </a:r>
            <a:endParaRPr lang="ru-RU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44"/>
          <p:cNvSpPr/>
          <p:nvPr/>
        </p:nvSpPr>
        <p:spPr>
          <a:xfrm>
            <a:off x="2915816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 стрелкой 46"/>
          <p:cNvCxnSpPr>
            <a:stCxn id="45" idx="1"/>
            <a:endCxn id="54" idx="5"/>
          </p:cNvCxnSpPr>
          <p:nvPr/>
        </p:nvCxnSpPr>
        <p:spPr>
          <a:xfrm flipH="1" flipV="1">
            <a:off x="1638953" y="3520289"/>
            <a:ext cx="1329590" cy="14015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444208" y="3392996"/>
            <a:ext cx="1071148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0750" y="321297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843808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1638953" y="2440169"/>
            <a:ext cx="1257582" cy="82553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331640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31640" y="32036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>
            <a:stCxn id="67" idx="2"/>
            <a:endCxn id="64" idx="6"/>
          </p:cNvCxnSpPr>
          <p:nvPr/>
        </p:nvCxnSpPr>
        <p:spPr>
          <a:xfrm flipH="1">
            <a:off x="3635896" y="3609020"/>
            <a:ext cx="244827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64" idx="1"/>
            <a:endCxn id="51" idx="5"/>
          </p:cNvCxnSpPr>
          <p:nvPr/>
        </p:nvCxnSpPr>
        <p:spPr>
          <a:xfrm flipH="1" flipV="1">
            <a:off x="3151121" y="2440169"/>
            <a:ext cx="177462" cy="104155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3212820" y="2245514"/>
            <a:ext cx="199828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64" idx="2"/>
            <a:endCxn id="54" idx="6"/>
          </p:cNvCxnSpPr>
          <p:nvPr/>
        </p:nvCxnSpPr>
        <p:spPr>
          <a:xfrm flipH="1" flipV="1">
            <a:off x="1691680" y="3392996"/>
            <a:ext cx="1584176" cy="21602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9" idx="1"/>
            <a:endCxn id="59" idx="6"/>
          </p:cNvCxnSpPr>
          <p:nvPr/>
        </p:nvCxnSpPr>
        <p:spPr>
          <a:xfrm flipH="1" flipV="1">
            <a:off x="5571140" y="2312876"/>
            <a:ext cx="1996943" cy="95282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211100" y="213285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291124" y="486916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75856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84168" y="3429000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0" name="Прямая со стрелкой 79"/>
          <p:cNvCxnSpPr>
            <a:stCxn id="62" idx="2"/>
            <a:endCxn id="45" idx="6"/>
          </p:cNvCxnSpPr>
          <p:nvPr/>
        </p:nvCxnSpPr>
        <p:spPr>
          <a:xfrm flipH="1">
            <a:off x="3275856" y="5049180"/>
            <a:ext cx="20152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62" idx="1"/>
            <a:endCxn id="64" idx="5"/>
          </p:cNvCxnSpPr>
          <p:nvPr/>
        </p:nvCxnSpPr>
        <p:spPr>
          <a:xfrm flipH="1" flipV="1">
            <a:off x="3583169" y="3736313"/>
            <a:ext cx="1760682" cy="11855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50" idx="2"/>
            <a:endCxn id="62" idx="7"/>
          </p:cNvCxnSpPr>
          <p:nvPr/>
        </p:nvCxnSpPr>
        <p:spPr>
          <a:xfrm flipH="1">
            <a:off x="5598437" y="3582308"/>
            <a:ext cx="2083118" cy="133957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82282" y="20515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2051720" y="262762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6538" y="25556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643893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4290" y="48598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2110074" y="400506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62474" y="3284984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3118186" y="27089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6338" y="34197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8586" y="328498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1" name="Shape 110"/>
          <p:cNvCxnSpPr>
            <a:stCxn id="59" idx="0"/>
            <a:endCxn id="45" idx="2"/>
          </p:cNvCxnSpPr>
          <p:nvPr/>
        </p:nvCxnSpPr>
        <p:spPr>
          <a:xfrm rot="16200000" flipH="1" flipV="1">
            <a:off x="2695306" y="2353366"/>
            <a:ext cx="2916324" cy="2475304"/>
          </a:xfrm>
          <a:prstGeom prst="curvedConnector4">
            <a:avLst>
              <a:gd name="adj1" fmla="val -7839"/>
              <a:gd name="adj2" fmla="val 20101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15616" y="22039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14" name="Shape 113"/>
          <p:cNvCxnSpPr>
            <a:stCxn id="59" idx="7"/>
            <a:endCxn id="62" idx="5"/>
          </p:cNvCxnSpPr>
          <p:nvPr/>
        </p:nvCxnSpPr>
        <p:spPr>
          <a:xfrm rot="16200000" flipH="1">
            <a:off x="4062980" y="3641016"/>
            <a:ext cx="2990890" cy="80024"/>
          </a:xfrm>
          <a:prstGeom prst="curvedConnector5">
            <a:avLst>
              <a:gd name="adj1" fmla="val -37738"/>
              <a:gd name="adj2" fmla="val 3772402"/>
              <a:gd name="adj3" fmla="val 107643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5874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139952" y="39957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 </a:t>
            </a:r>
            <a:r>
              <a:rPr lang="ru-RU" sz="2800" dirty="0" smtClean="0"/>
              <a:t>величины потока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сети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несколькими вершинами источниками и несколькими вершинами стоками к случаю с одним источником и одним стоком.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29" idx="6"/>
            <a:endCxn id="37" idx="2"/>
          </p:cNvCxnSpPr>
          <p:nvPr/>
        </p:nvCxnSpPr>
        <p:spPr>
          <a:xfrm>
            <a:off x="6363228" y="3325474"/>
            <a:ext cx="585036" cy="675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691680" y="3140968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6724" y="32315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10" name="Прямая со стрелкой 9"/>
          <p:cNvCxnSpPr>
            <a:endCxn id="37" idx="3"/>
          </p:cNvCxnSpPr>
          <p:nvPr/>
        </p:nvCxnSpPr>
        <p:spPr>
          <a:xfrm flipV="1">
            <a:off x="6219212" y="3622124"/>
            <a:ext cx="823960" cy="74298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2834836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4836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8" idx="5"/>
          </p:cNvCxnSpPr>
          <p:nvPr/>
        </p:nvCxnSpPr>
        <p:spPr>
          <a:xfrm flipH="1" flipV="1">
            <a:off x="2244844" y="3694132"/>
            <a:ext cx="589992" cy="7116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  <a:endCxn id="8" idx="6"/>
          </p:cNvCxnSpPr>
          <p:nvPr/>
        </p:nvCxnSpPr>
        <p:spPr>
          <a:xfrm flipH="1">
            <a:off x="2339752" y="3253626"/>
            <a:ext cx="495084" cy="2113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34836" y="314096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836" y="30689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834836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34836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8" idx="7"/>
          </p:cNvCxnSpPr>
          <p:nvPr/>
        </p:nvCxnSpPr>
        <p:spPr>
          <a:xfrm flipH="1">
            <a:off x="2244844" y="2728201"/>
            <a:ext cx="642719" cy="5076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994216" y="4293096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94216" y="4221088"/>
            <a:ext cx="40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endParaRPr lang="ru-RU" baseline="-25000" dirty="0" smtClean="0"/>
          </a:p>
        </p:txBody>
      </p:sp>
      <p:sp>
        <p:nvSpPr>
          <p:cNvPr id="29" name="Овал 28"/>
          <p:cNvSpPr/>
          <p:nvPr/>
        </p:nvSpPr>
        <p:spPr>
          <a:xfrm>
            <a:off x="5994216" y="314096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216" y="306896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31" name="Овал 30"/>
          <p:cNvSpPr/>
          <p:nvPr/>
        </p:nvSpPr>
        <p:spPr>
          <a:xfrm>
            <a:off x="5994216" y="2420888"/>
            <a:ext cx="369012" cy="36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4216" y="23488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sp>
        <p:nvSpPr>
          <p:cNvPr id="37" name="Овал 36"/>
          <p:cNvSpPr/>
          <p:nvPr/>
        </p:nvSpPr>
        <p:spPr>
          <a:xfrm>
            <a:off x="6948264" y="3068960"/>
            <a:ext cx="64807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6896" y="32129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2" idx="3"/>
            <a:endCxn id="37" idx="1"/>
          </p:cNvCxnSpPr>
          <p:nvPr/>
        </p:nvCxnSpPr>
        <p:spPr>
          <a:xfrm>
            <a:off x="6369640" y="2533546"/>
            <a:ext cx="673532" cy="63032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4432448" y="3212976"/>
            <a:ext cx="3555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/>
              <a:t>…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Сводимость случая с неориентированным графом к случаю с </a:t>
            </a:r>
            <a:r>
              <a:rPr lang="ru-RU" sz="2800" dirty="0" err="1" smtClean="0"/>
              <a:t>ориентированым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2402788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2788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15" name="Прямая со стрелкой 14"/>
          <p:cNvCxnSpPr>
            <a:stCxn id="12" idx="1"/>
            <a:endCxn id="26" idx="5"/>
          </p:cNvCxnSpPr>
          <p:nvPr/>
        </p:nvCxnSpPr>
        <p:spPr>
          <a:xfrm flipH="1" flipV="1">
            <a:off x="1566945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8" idx="1"/>
          </p:cNvCxnSpPr>
          <p:nvPr/>
        </p:nvCxnSpPr>
        <p:spPr>
          <a:xfrm flipH="1" flipV="1">
            <a:off x="2699792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66884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6884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19" name="Овал 18"/>
          <p:cNvSpPr/>
          <p:nvPr/>
        </p:nvSpPr>
        <p:spPr>
          <a:xfrm>
            <a:off x="2402788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02788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22" name="Прямая со стрелкой 21"/>
          <p:cNvCxnSpPr>
            <a:stCxn id="19" idx="3"/>
            <a:endCxn id="26" idx="7"/>
          </p:cNvCxnSpPr>
          <p:nvPr/>
        </p:nvCxnSpPr>
        <p:spPr>
          <a:xfrm flipH="1">
            <a:off x="1566945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59632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40" name="Прямая со стрелкой 39"/>
          <p:cNvCxnSpPr>
            <a:stCxn id="12" idx="3"/>
            <a:endCxn id="17" idx="4"/>
          </p:cNvCxnSpPr>
          <p:nvPr/>
        </p:nvCxnSpPr>
        <p:spPr>
          <a:xfrm flipV="1">
            <a:off x="2763784" y="3573016"/>
            <a:ext cx="683120" cy="83273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51260" y="42930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51260" y="42210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endParaRPr lang="ru-RU" baseline="-25000" dirty="0" smtClean="0"/>
          </a:p>
        </p:txBody>
      </p:sp>
      <p:cxnSp>
        <p:nvCxnSpPr>
          <p:cNvPr id="47" name="Прямая со стрелкой 46"/>
          <p:cNvCxnSpPr>
            <a:stCxn id="46" idx="1"/>
            <a:endCxn id="54" idx="5"/>
          </p:cNvCxnSpPr>
          <p:nvPr/>
        </p:nvCxnSpPr>
        <p:spPr>
          <a:xfrm flipH="1" flipV="1">
            <a:off x="5815417" y="3592297"/>
            <a:ext cx="835843" cy="813457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50" idx="1"/>
          </p:cNvCxnSpPr>
          <p:nvPr/>
        </p:nvCxnSpPr>
        <p:spPr>
          <a:xfrm flipH="1" flipV="1">
            <a:off x="6948264" y="2708920"/>
            <a:ext cx="567092" cy="61671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515356" y="321297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356" y="31409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6651260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51260" y="23488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3" name="Прямая со стрелкой 52"/>
          <p:cNvCxnSpPr>
            <a:stCxn id="51" idx="3"/>
            <a:endCxn id="54" idx="7"/>
          </p:cNvCxnSpPr>
          <p:nvPr/>
        </p:nvCxnSpPr>
        <p:spPr>
          <a:xfrm flipH="1">
            <a:off x="5815417" y="2728201"/>
            <a:ext cx="888570" cy="60951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508104" y="3284984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08104" y="32129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ru-RU" baseline="-25000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6948264" y="3501008"/>
            <a:ext cx="576064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1" idx="2"/>
          </p:cNvCxnSpPr>
          <p:nvPr/>
        </p:nvCxnSpPr>
        <p:spPr>
          <a:xfrm flipV="1">
            <a:off x="5692610" y="2600908"/>
            <a:ext cx="958650" cy="61206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1" idx="6"/>
            <a:endCxn id="50" idx="0"/>
          </p:cNvCxnSpPr>
          <p:nvPr/>
        </p:nvCxnSpPr>
        <p:spPr>
          <a:xfrm>
            <a:off x="7011300" y="2600908"/>
            <a:ext cx="688562" cy="5400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46" idx="0"/>
          </p:cNvCxnSpPr>
          <p:nvPr/>
        </p:nvCxnSpPr>
        <p:spPr>
          <a:xfrm>
            <a:off x="5940152" y="3501008"/>
            <a:ext cx="891606" cy="7200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7092280" y="3573016"/>
            <a:ext cx="648072" cy="7920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4"/>
            <a:endCxn id="12" idx="0"/>
          </p:cNvCxnSpPr>
          <p:nvPr/>
        </p:nvCxnSpPr>
        <p:spPr>
          <a:xfrm>
            <a:off x="2582808" y="2780928"/>
            <a:ext cx="478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6876256" y="2852936"/>
            <a:ext cx="44498" cy="136815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732240" y="2852936"/>
            <a:ext cx="1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755576" y="2204864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Пропускной способностью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пропускной способности потока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55576" y="335699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Потоком сети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называется функция из множества дуг во множество целых положительных чисел.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683568" y="46232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r>
              <a:rPr lang="en-US" sz="2800" dirty="0" smtClean="0"/>
              <a:t> </a:t>
            </a:r>
            <a:r>
              <a:rPr lang="ru-RU" sz="2800" dirty="0" smtClean="0"/>
              <a:t>является цепью (не обязательно является путем).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2987824" y="1484784"/>
            <a:ext cx="26630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Пропускная способность</a:t>
            </a:r>
          </a:p>
        </p:txBody>
      </p:sp>
      <p:cxnSp>
        <p:nvCxnSpPr>
          <p:cNvPr id="122" name="Прямая со стрелкой 121"/>
          <p:cNvCxnSpPr>
            <a:stCxn id="41" idx="0"/>
            <a:endCxn id="121" idx="1"/>
          </p:cNvCxnSpPr>
          <p:nvPr/>
        </p:nvCxnSpPr>
        <p:spPr>
          <a:xfrm flipV="1">
            <a:off x="1468829" y="1669450"/>
            <a:ext cx="1518995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46" idx="0"/>
            <a:endCxn id="121" idx="3"/>
          </p:cNvCxnSpPr>
          <p:nvPr/>
        </p:nvCxnSpPr>
        <p:spPr>
          <a:xfrm flipH="1" flipV="1">
            <a:off x="5650861" y="1669450"/>
            <a:ext cx="1578608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42" idx="0"/>
            <a:endCxn id="121" idx="2"/>
          </p:cNvCxnSpPr>
          <p:nvPr/>
        </p:nvCxnSpPr>
        <p:spPr>
          <a:xfrm flipV="1">
            <a:off x="2836981" y="1854116"/>
            <a:ext cx="1482362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44" idx="0"/>
            <a:endCxn id="121" idx="2"/>
          </p:cNvCxnSpPr>
          <p:nvPr/>
        </p:nvCxnSpPr>
        <p:spPr>
          <a:xfrm flipH="1" flipV="1">
            <a:off x="4319343" y="1854116"/>
            <a:ext cx="1699644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43" idx="0"/>
            <a:endCxn id="121" idx="2"/>
          </p:cNvCxnSpPr>
          <p:nvPr/>
        </p:nvCxnSpPr>
        <p:spPr>
          <a:xfrm flipH="1" flipV="1">
            <a:off x="4319343" y="1854116"/>
            <a:ext cx="2980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248457" y="1484784"/>
            <a:ext cx="755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поток</a:t>
            </a:r>
            <a:endParaRPr lang="ru-RU" b="1" dirty="0"/>
          </a:p>
        </p:txBody>
      </p:sp>
      <p:cxnSp>
        <p:nvCxnSpPr>
          <p:cNvPr id="122" name="Прямая со стрелкой 121"/>
          <p:cNvCxnSpPr>
            <a:stCxn id="52" idx="0"/>
            <a:endCxn id="121" idx="1"/>
          </p:cNvCxnSpPr>
          <p:nvPr/>
        </p:nvCxnSpPr>
        <p:spPr>
          <a:xfrm flipV="1">
            <a:off x="1770515" y="1669450"/>
            <a:ext cx="2477942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68" idx="0"/>
            <a:endCxn id="121" idx="3"/>
          </p:cNvCxnSpPr>
          <p:nvPr/>
        </p:nvCxnSpPr>
        <p:spPr>
          <a:xfrm flipH="1" flipV="1">
            <a:off x="5004048" y="1669450"/>
            <a:ext cx="2513453" cy="11114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60" idx="0"/>
            <a:endCxn id="121" idx="2"/>
          </p:cNvCxnSpPr>
          <p:nvPr/>
        </p:nvCxnSpPr>
        <p:spPr>
          <a:xfrm flipV="1">
            <a:off x="3138667" y="1854116"/>
            <a:ext cx="148758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66" idx="0"/>
            <a:endCxn id="121" idx="2"/>
          </p:cNvCxnSpPr>
          <p:nvPr/>
        </p:nvCxnSpPr>
        <p:spPr>
          <a:xfrm flipH="1" flipV="1">
            <a:off x="4626253" y="1854116"/>
            <a:ext cx="1680766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63" idx="0"/>
            <a:endCxn id="121" idx="2"/>
          </p:cNvCxnSpPr>
          <p:nvPr/>
        </p:nvCxnSpPr>
        <p:spPr>
          <a:xfrm flipH="1" flipV="1">
            <a:off x="4626253" y="1854116"/>
            <a:ext cx="10928" cy="92681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58040" y="5075892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3-0=3</a:t>
            </a:r>
            <a:endParaRPr lang="ru-RU" dirty="0"/>
          </a:p>
        </p:txBody>
      </p:sp>
      <p:cxnSp>
        <p:nvCxnSpPr>
          <p:cNvPr id="102" name="Прямая со стрелкой 101"/>
          <p:cNvCxnSpPr/>
          <p:nvPr/>
        </p:nvCxnSpPr>
        <p:spPr>
          <a:xfrm>
            <a:off x="1619672" y="4662428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26192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5-1=4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>
            <a:off x="2987824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48264" y="5066600"/>
            <a:ext cx="721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3-1=2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>
            <a:off x="7309896" y="4653136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88091" y="6021288"/>
            <a:ext cx="1668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b="1" dirty="0" smtClean="0"/>
              <a:t>обратные дуги</a:t>
            </a:r>
            <a:endParaRPr lang="ru-RU" b="1" dirty="0"/>
          </a:p>
        </p:txBody>
      </p:sp>
      <p:cxnSp>
        <p:nvCxnSpPr>
          <p:cNvPr id="113" name="Прямая со стрелкой 112"/>
          <p:cNvCxnSpPr>
            <a:stCxn id="71" idx="2"/>
          </p:cNvCxnSpPr>
          <p:nvPr/>
        </p:nvCxnSpPr>
        <p:spPr>
          <a:xfrm>
            <a:off x="4565173" y="4446404"/>
            <a:ext cx="726907" cy="16376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72" idx="2"/>
          </p:cNvCxnSpPr>
          <p:nvPr/>
        </p:nvCxnSpPr>
        <p:spPr>
          <a:xfrm flipH="1">
            <a:off x="5343116" y="4446404"/>
            <a:ext cx="590209" cy="164689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470386" y="40677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830154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14330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5782482" y="407707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endCxn id="69" idx="0"/>
          </p:cNvCxnSpPr>
          <p:nvPr/>
        </p:nvCxnSpPr>
        <p:spPr>
          <a:xfrm>
            <a:off x="1619672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2986267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4570443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938595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6428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320401" y="3645024"/>
            <a:ext cx="1557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568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из данной вершины точно есть выходящая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64" idx="4"/>
          </p:cNvCxnSpPr>
          <p:nvPr/>
        </p:nvCxnSpPr>
        <p:spPr>
          <a:xfrm flipH="1" flipV="1">
            <a:off x="3743908" y="3717032"/>
            <a:ext cx="612068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67" idx="4"/>
          </p:cNvCxnSpPr>
          <p:nvPr/>
        </p:nvCxnSpPr>
        <p:spPr>
          <a:xfrm flipH="1">
            <a:off x="6228184" y="3717032"/>
            <a:ext cx="46805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0032" y="4653136"/>
            <a:ext cx="410445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Стоит отметить, что в данную вершину точно есть входящая дуга, иначе создание потока невозможно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(сумма весов входящих дуг равна сумме весов выходящих)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6" name="Прямая со стрелкой 95"/>
          <p:cNvCxnSpPr>
            <a:stCxn id="52" idx="0"/>
            <a:endCxn id="37" idx="1"/>
          </p:cNvCxnSpPr>
          <p:nvPr/>
        </p:nvCxnSpPr>
        <p:spPr>
          <a:xfrm flipV="1">
            <a:off x="1770515" y="1732166"/>
            <a:ext cx="1793373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15816" y="5291916"/>
            <a:ext cx="31261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min(3,4,2,4,2) = 2</a:t>
            </a:r>
            <a:endParaRPr lang="ru-RU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1547500"/>
            <a:ext cx="417102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+2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8" idx="0"/>
            <a:endCxn id="37" idx="3"/>
          </p:cNvCxnSpPr>
          <p:nvPr/>
        </p:nvCxnSpPr>
        <p:spPr>
          <a:xfrm flipH="1" flipV="1">
            <a:off x="3980990" y="1732166"/>
            <a:ext cx="3536511" cy="104876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60" idx="0"/>
            <a:endCxn id="37" idx="2"/>
          </p:cNvCxnSpPr>
          <p:nvPr/>
        </p:nvCxnSpPr>
        <p:spPr>
          <a:xfrm flipV="1">
            <a:off x="3138667" y="1916832"/>
            <a:ext cx="633772" cy="86409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0112" y="1556792"/>
            <a:ext cx="372218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63" idx="0"/>
            <a:endCxn id="73" idx="2"/>
          </p:cNvCxnSpPr>
          <p:nvPr/>
        </p:nvCxnSpPr>
        <p:spPr>
          <a:xfrm flipV="1">
            <a:off x="4637181" y="1926124"/>
            <a:ext cx="1129040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66" idx="0"/>
            <a:endCxn id="73" idx="2"/>
          </p:cNvCxnSpPr>
          <p:nvPr/>
        </p:nvCxnSpPr>
        <p:spPr>
          <a:xfrm flipH="1" flipV="1">
            <a:off x="5766221" y="1926124"/>
            <a:ext cx="540798" cy="85480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2277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Осталось ли полученное потоком?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49" idx="2"/>
            <a:endCxn id="67" idx="6"/>
          </p:cNvCxnSpPr>
          <p:nvPr/>
        </p:nvCxnSpPr>
        <p:spPr>
          <a:xfrm flipH="1">
            <a:off x="6876256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9563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91770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51" name="Овал 50"/>
          <p:cNvSpPr/>
          <p:nvPr/>
        </p:nvSpPr>
        <p:spPr>
          <a:xfrm>
            <a:off x="21237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6"/>
          </p:cNvCxnSpPr>
          <p:nvPr/>
        </p:nvCxnSpPr>
        <p:spPr>
          <a:xfrm flipH="1">
            <a:off x="1115616" y="3537012"/>
            <a:ext cx="100811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75557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5576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2"/>
            <a:endCxn id="51" idx="6"/>
          </p:cNvCxnSpPr>
          <p:nvPr/>
        </p:nvCxnSpPr>
        <p:spPr>
          <a:xfrm flipH="1">
            <a:off x="248376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4" idx="6"/>
            <a:endCxn id="59" idx="2"/>
          </p:cNvCxnSpPr>
          <p:nvPr/>
        </p:nvCxnSpPr>
        <p:spPr>
          <a:xfrm>
            <a:off x="3923928" y="3537012"/>
            <a:ext cx="108012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9" idx="6"/>
            <a:endCxn id="67" idx="2"/>
          </p:cNvCxnSpPr>
          <p:nvPr/>
        </p:nvCxnSpPr>
        <p:spPr>
          <a:xfrm>
            <a:off x="5364088" y="3537012"/>
            <a:ext cx="11521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500404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56388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516216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увеличивающий</a:t>
            </a:r>
            <a:r>
              <a:rPr lang="en-US" sz="2800" dirty="0" smtClean="0"/>
              <a:t> </a:t>
            </a:r>
            <a:r>
              <a:rPr lang="ru-RU" sz="2800" dirty="0" smtClean="0"/>
              <a:t>поток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31798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686138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19830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868144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7078626" y="27809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619672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987824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448633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56176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366658" y="2780928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12" name="TextBox 111"/>
          <p:cNvSpPr txBox="1"/>
          <p:nvPr/>
        </p:nvSpPr>
        <p:spPr>
          <a:xfrm>
            <a:off x="1475656" y="5291916"/>
            <a:ext cx="633218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увеличилась на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4088" y="501317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31" idx="0"/>
          </p:cNvCxnSpPr>
          <p:nvPr/>
        </p:nvCxnSpPr>
        <p:spPr>
          <a:xfrm>
            <a:off x="4644008" y="3789040"/>
            <a:ext cx="1133816" cy="122413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endCxn id="34" idx="2"/>
          </p:cNvCxnSpPr>
          <p:nvPr/>
        </p:nvCxnSpPr>
        <p:spPr>
          <a:xfrm flipV="1">
            <a:off x="5004048" y="2286164"/>
            <a:ext cx="1781888" cy="4227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472514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 flipH="1">
            <a:off x="2825496" y="4221088"/>
            <a:ext cx="1386464" cy="50405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0192" y="191683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1-1 = 0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2"/>
          </p:cNvCxnSpPr>
          <p:nvPr/>
        </p:nvCxnSpPr>
        <p:spPr>
          <a:xfrm flipV="1">
            <a:off x="5004048" y="2286164"/>
            <a:ext cx="1709880" cy="3507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309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Увеличение потока = 1 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05936" y="2276872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2"/>
          </p:cNvCxnSpPr>
          <p:nvPr/>
        </p:nvCxnSpPr>
        <p:spPr>
          <a:xfrm flipH="1" flipV="1">
            <a:off x="1619672" y="2646204"/>
            <a:ext cx="1872208" cy="63878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76256" y="3923764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1-0 = 1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endCxn id="30" idx="1"/>
          </p:cNvCxnSpPr>
          <p:nvPr/>
        </p:nvCxnSpPr>
        <p:spPr>
          <a:xfrm>
            <a:off x="5724128" y="3861048"/>
            <a:ext cx="1152128" cy="24738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64088" y="4571836"/>
            <a:ext cx="82747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 = 1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68" idx="2"/>
            <a:endCxn id="33" idx="1"/>
          </p:cNvCxnSpPr>
          <p:nvPr/>
        </p:nvCxnSpPr>
        <p:spPr>
          <a:xfrm>
            <a:off x="4722843" y="3726324"/>
            <a:ext cx="641245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3016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716016" y="2204864"/>
            <a:ext cx="151216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870923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42372" y="5291916"/>
            <a:ext cx="720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Найден путь увеличивающий поток на 1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228184" y="1844824"/>
            <a:ext cx="417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endCxn id="26" idx="1"/>
          </p:cNvCxnSpPr>
          <p:nvPr/>
        </p:nvCxnSpPr>
        <p:spPr>
          <a:xfrm flipV="1">
            <a:off x="4139952" y="2029490"/>
            <a:ext cx="2088232" cy="82344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29" idx="1"/>
          </p:cNvCxnSpPr>
          <p:nvPr/>
        </p:nvCxnSpPr>
        <p:spPr>
          <a:xfrm>
            <a:off x="4716016" y="3212976"/>
            <a:ext cx="1512168" cy="154352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endCxn id="26" idx="2"/>
          </p:cNvCxnSpPr>
          <p:nvPr/>
        </p:nvCxnSpPr>
        <p:spPr>
          <a:xfrm flipV="1">
            <a:off x="5508104" y="2214156"/>
            <a:ext cx="928631" cy="150287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28184" y="4571836"/>
            <a:ext cx="3722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1+1 = 2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Определение разреза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Разрез - это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Теорема</a:t>
            </a:r>
            <a:endParaRPr lang="ru-RU" sz="2800" b="1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3105835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</a:t>
            </a:r>
            <a:r>
              <a:rPr lang="ru-RU" sz="2800" dirty="0" smtClean="0"/>
              <a:t>пропускных способностей всех </a:t>
            </a:r>
            <a:r>
              <a:rPr lang="ru-RU" sz="2800" dirty="0" smtClean="0"/>
              <a:t>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!A).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Пусть A, B – подмножества X. Будем использовать обозначения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C(A,B)</a:t>
            </a:r>
            <a:r>
              <a:rPr lang="ru-RU" sz="2800" dirty="0" smtClean="0"/>
              <a:t> – сумма весов всех дуг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F(A,B)</a:t>
            </a:r>
            <a:r>
              <a:rPr lang="ru-RU" sz="2800" dirty="0" smtClean="0"/>
              <a:t> сумма значений потока на всех дугах из A в B.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!A</a:t>
            </a:r>
            <a:r>
              <a:rPr lang="ru-RU" sz="2800" dirty="0" smtClean="0"/>
              <a:t> = X\A – дополнение к множеству A.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(A, !A)</a:t>
            </a:r>
            <a:r>
              <a:rPr lang="ru-RU" sz="2800" dirty="0" smtClean="0"/>
              <a:t> –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!A).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F(A, !A) – F(!A, A)</a:t>
            </a:r>
            <a:r>
              <a:rPr lang="ru-RU" sz="2800" dirty="0" smtClean="0"/>
              <a:t> - величина потока, проходящего через разрез сети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принадлежит !A).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 стрелкой 47"/>
          <p:cNvCxnSpPr>
            <a:stCxn id="51" idx="4"/>
            <a:endCxn id="28" idx="0"/>
          </p:cNvCxnSpPr>
          <p:nvPr/>
        </p:nvCxnSpPr>
        <p:spPr>
          <a:xfrm>
            <a:off x="4608004" y="2780928"/>
            <a:ext cx="0" cy="14401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24208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2"/>
            <a:endCxn id="54" idx="7"/>
          </p:cNvCxnSpPr>
          <p:nvPr/>
        </p:nvCxnSpPr>
        <p:spPr>
          <a:xfrm flipH="1">
            <a:off x="3367145" y="2600908"/>
            <a:ext cx="1060839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059832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59832" y="33477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baseline="-25000" dirty="0" smtClean="0"/>
          </a:p>
        </p:txBody>
      </p:sp>
      <p:cxnSp>
        <p:nvCxnSpPr>
          <p:cNvPr id="57" name="Прямая со стрелкой 56"/>
          <p:cNvCxnSpPr>
            <a:stCxn id="64" idx="1"/>
            <a:endCxn id="51" idx="6"/>
          </p:cNvCxnSpPr>
          <p:nvPr/>
        </p:nvCxnSpPr>
        <p:spPr>
          <a:xfrm flipH="1" flipV="1">
            <a:off x="4788024" y="2600908"/>
            <a:ext cx="988831" cy="808811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8" idx="2"/>
            <a:endCxn id="54" idx="5"/>
          </p:cNvCxnSpPr>
          <p:nvPr/>
        </p:nvCxnSpPr>
        <p:spPr>
          <a:xfrm flipH="1" flipV="1">
            <a:off x="3367145" y="3664305"/>
            <a:ext cx="1060839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64" idx="3"/>
            <a:endCxn id="28" idx="6"/>
          </p:cNvCxnSpPr>
          <p:nvPr/>
        </p:nvCxnSpPr>
        <p:spPr>
          <a:xfrm flipH="1">
            <a:off x="4788024" y="3664305"/>
            <a:ext cx="988831" cy="7368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5724128" y="3356992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478226" y="28529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990394" y="28436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3491880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004048" y="37890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4283968" y="335699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779912" y="2852936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292080" y="2843644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292080" y="3789040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572000" y="3356992"/>
            <a:ext cx="3016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4427984" y="4221088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33569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ru-RU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76895" y="5291916"/>
            <a:ext cx="48433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Величина потока = 1+0 = 1 </a:t>
            </a:r>
            <a:endParaRPr lang="ru-RU" sz="32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2339752" y="2348880"/>
            <a:ext cx="3744416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2483768" y="2132856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A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4932040" y="4077072"/>
            <a:ext cx="1584176" cy="821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b="1" dirty="0" smtClean="0"/>
              <a:t>!A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0" y="548680"/>
            <a:ext cx="5328592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Для разреза </a:t>
            </a:r>
            <a:r>
              <a:rPr lang="en-US" sz="2800" b="1" dirty="0" smtClean="0"/>
              <a:t>(A,!A)</a:t>
            </a:r>
          </a:p>
          <a:p>
            <a:pPr marL="514350" indent="-514350" algn="ctr">
              <a:spcBef>
                <a:spcPct val="0"/>
              </a:spcBef>
            </a:pPr>
            <a:r>
              <a:rPr lang="en-US" sz="2800" b="1" dirty="0" smtClean="0"/>
              <a:t>C(A,!A) - C(!A,A) = (1+1)-(1)=1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Величина </a:t>
            </a:r>
            <a:r>
              <a:rPr lang="ru-RU" sz="2800" b="1" dirty="0" err="1" smtClean="0"/>
              <a:t>v</a:t>
            </a:r>
            <a:r>
              <a:rPr lang="ru-RU" sz="2800" dirty="0" smtClean="0"/>
              <a:t> = F(</a:t>
            </a:r>
            <a:r>
              <a:rPr lang="ru-RU" sz="2800" dirty="0" err="1" smtClean="0"/>
              <a:t>s,X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называется величиной потока F.</a:t>
            </a:r>
            <a:endParaRPr lang="ru-RU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Будем считать, что F(</a:t>
            </a:r>
            <a:r>
              <a:rPr lang="ru-RU" sz="2800" dirty="0" err="1" smtClean="0"/>
              <a:t>s,X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</a:t>
            </a:r>
            <a:r>
              <a:rPr lang="en-US" sz="2800" dirty="0" smtClean="0"/>
              <a:t>&gt;= </a:t>
            </a:r>
            <a:r>
              <a:rPr lang="ru-RU" sz="2800" dirty="0" smtClean="0"/>
              <a:t>0.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Тогда F(</a:t>
            </a:r>
            <a:r>
              <a:rPr lang="ru-RU" sz="2800" dirty="0" err="1" smtClean="0"/>
              <a:t>t,X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X,t</a:t>
            </a:r>
            <a:r>
              <a:rPr lang="ru-RU" sz="2800" dirty="0" smtClean="0"/>
              <a:t>) </a:t>
            </a:r>
            <a:r>
              <a:rPr lang="en-US" sz="2800" dirty="0" smtClean="0"/>
              <a:t>&lt;= </a:t>
            </a:r>
            <a:r>
              <a:rPr lang="ru-RU" sz="2800" dirty="0" smtClean="0"/>
              <a:t>0.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Лемма. Для любого разреза (A, A!)</a:t>
            </a:r>
            <a:r>
              <a:rPr lang="en-US" sz="2800" dirty="0" smtClean="0"/>
              <a:t> (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!A</a:t>
            </a:r>
            <a:r>
              <a:rPr lang="en-US" sz="2800" dirty="0" smtClean="0"/>
              <a:t>)</a:t>
            </a:r>
            <a:r>
              <a:rPr lang="ru-RU" sz="2800" dirty="0" smtClean="0"/>
              <a:t> выполняется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indent="-514350" algn="ctr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A).</a:t>
            </a: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</a:t>
            </a:r>
            <a:r>
              <a:rPr lang="ru-RU" sz="2800" dirty="0" smtClean="0">
                <a:solidFill>
                  <a:srgbClr val="0070C0"/>
                </a:solidFill>
              </a:rPr>
              <a:t>по определению </a:t>
            </a: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</a:t>
            </a:r>
            <a:r>
              <a:rPr lang="ru-RU" sz="2800" b="1" dirty="0" smtClean="0">
                <a:solidFill>
                  <a:srgbClr val="0070C0"/>
                </a:solidFill>
              </a:rPr>
              <a:t>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 </a:t>
            </a:r>
            <a:r>
              <a:rPr lang="ru-RU" sz="2800" dirty="0" smtClean="0"/>
              <a:t>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s</a:t>
            </a:r>
            <a:r>
              <a:rPr lang="ru-RU" sz="2800" b="1" dirty="0" smtClean="0">
                <a:solidFill>
                  <a:srgbClr val="0070C0"/>
                </a:solidFill>
              </a:rPr>
              <a:t>, X) + 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X)</a:t>
            </a:r>
            <a:r>
              <a:rPr lang="ru-RU" sz="2800" dirty="0" smtClean="0"/>
              <a:t>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из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из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F(A,X)</a:t>
            </a:r>
            <a:r>
              <a:rPr lang="ru-RU" sz="2800" dirty="0" smtClean="0"/>
              <a:t>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Сумма входящих дуг = сумме исходящих дуг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</a:t>
            </a:r>
            <a:r>
              <a:rPr lang="ru-RU" sz="2800" b="1" dirty="0" smtClean="0">
                <a:solidFill>
                  <a:srgbClr val="0070C0"/>
                </a:solidFill>
              </a:rPr>
              <a:t>F(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</a:t>
            </a:r>
            <a:r>
              <a:rPr lang="ru-RU" sz="2800" b="1" dirty="0" smtClean="0">
                <a:solidFill>
                  <a:srgbClr val="0070C0"/>
                </a:solidFill>
              </a:rPr>
              <a:t>– F(</a:t>
            </a:r>
            <a:r>
              <a:rPr lang="ru-RU" sz="2800" b="1" dirty="0" err="1" smtClean="0">
                <a:solidFill>
                  <a:srgbClr val="0070C0"/>
                </a:solidFill>
              </a:rPr>
              <a:t>X,s</a:t>
            </a:r>
            <a:r>
              <a:rPr lang="ru-RU" sz="2800" b="1" dirty="0" smtClean="0">
                <a:solidFill>
                  <a:srgbClr val="0070C0"/>
                </a:solidFill>
              </a:rPr>
              <a:t>) – F(</a:t>
            </a:r>
            <a:r>
              <a:rPr lang="en-US" sz="2800" b="1" dirty="0" smtClean="0">
                <a:solidFill>
                  <a:srgbClr val="0070C0"/>
                </a:solidFill>
              </a:rPr>
              <a:t>X</a:t>
            </a:r>
            <a:r>
              <a:rPr lang="ru-RU" sz="2800" b="1" dirty="0" smtClean="0">
                <a:solidFill>
                  <a:srgbClr val="0070C0"/>
                </a:solidFill>
              </a:rPr>
              <a:t>, </a:t>
            </a:r>
            <a:r>
              <a:rPr lang="ru-RU" sz="2800" b="1" dirty="0" err="1" smtClean="0">
                <a:solidFill>
                  <a:srgbClr val="0070C0"/>
                </a:solidFill>
              </a:rPr>
              <a:t>A\s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ru-RU" sz="2800" dirty="0" smtClean="0"/>
              <a:t>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>
                <a:solidFill>
                  <a:srgbClr val="0070C0"/>
                </a:solidFill>
              </a:rPr>
              <a:t>Все дуги в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ru-RU" sz="2800" dirty="0" smtClean="0">
                <a:solidFill>
                  <a:srgbClr val="0070C0"/>
                </a:solidFill>
              </a:rPr>
              <a:t> + все дуги в </a:t>
            </a:r>
            <a:r>
              <a:rPr lang="ru-RU" sz="2800" dirty="0" err="1" smtClean="0">
                <a:solidFill>
                  <a:srgbClr val="0070C0"/>
                </a:solidFill>
              </a:rPr>
              <a:t>A\s</a:t>
            </a:r>
            <a:r>
              <a:rPr lang="ru-RU" sz="2800" dirty="0" smtClean="0">
                <a:solidFill>
                  <a:srgbClr val="0070C0"/>
                </a:solidFill>
              </a:rPr>
              <a:t> = все дуги в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endParaRPr lang="ru-RU" sz="2800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</a:t>
            </a:r>
            <a:r>
              <a:rPr lang="ru-RU" sz="2800" b="1" dirty="0" smtClean="0">
                <a:solidFill>
                  <a:srgbClr val="0070C0"/>
                </a:solidFill>
              </a:rPr>
              <a:t>– F(X,A)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F(A,X)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F(X,A)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F(X,A)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 U !A) </a:t>
            </a:r>
            <a:r>
              <a:rPr lang="ru-RU" sz="2800" b="1" dirty="0" smtClean="0">
                <a:solidFill>
                  <a:srgbClr val="0070C0"/>
                </a:solidFill>
              </a:rPr>
              <a:t>– F(A U 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B050"/>
                </a:solidFill>
              </a:rPr>
              <a:t>F(A, A) + F(A, !A)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0070C0"/>
                </a:solidFill>
              </a:rPr>
              <a:t>– F(A, A) – F(!A, A)</a:t>
            </a:r>
            <a:r>
              <a:rPr lang="ru-RU" sz="2800" dirty="0" smtClean="0"/>
              <a:t> =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Доказательство.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по определению 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– F(X, </a:t>
            </a:r>
            <a:r>
              <a:rPr lang="ru-RU" sz="2800" dirty="0" err="1" smtClean="0"/>
              <a:t>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</a:t>
            </a:r>
            <a:r>
              <a:rPr lang="ru-RU" sz="2800" dirty="0" err="1" smtClean="0"/>
              <a:t>s</a:t>
            </a:r>
            <a:r>
              <a:rPr lang="ru-RU" sz="2800" dirty="0" smtClean="0"/>
              <a:t>, X) +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X)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ru-RU" sz="2800" dirty="0" err="1" smtClean="0"/>
              <a:t>A\s</a:t>
            </a:r>
            <a:r>
              <a:rPr lang="ru-RU" sz="2800" dirty="0" smtClean="0"/>
              <a:t>, </a:t>
            </a:r>
            <a:r>
              <a:rPr lang="en-US" sz="2800" dirty="0" smtClean="0"/>
              <a:t>X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</a:t>
            </a:r>
            <a:r>
              <a:rPr lang="ru-RU" sz="2800" dirty="0" err="1" smtClean="0"/>
              <a:t>X,s</a:t>
            </a:r>
            <a:r>
              <a:rPr lang="ru-RU" sz="2800" dirty="0" smtClean="0"/>
              <a:t>) – F(</a:t>
            </a:r>
            <a:r>
              <a:rPr lang="en-US" sz="2800" dirty="0" smtClean="0"/>
              <a:t>X</a:t>
            </a:r>
            <a:r>
              <a:rPr lang="ru-RU" sz="2800" dirty="0" smtClean="0"/>
              <a:t>, </a:t>
            </a:r>
            <a:r>
              <a:rPr lang="ru-RU" sz="2800" dirty="0" err="1" smtClean="0"/>
              <a:t>A\s</a:t>
            </a:r>
            <a:r>
              <a:rPr lang="ru-RU" sz="2800" dirty="0" smtClean="0"/>
              <a:t>) =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F(A,X) – F(X,A)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A U !A) – F(A U 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</a:t>
            </a:r>
            <a:r>
              <a:rPr lang="ru-RU" sz="2800" b="1" dirty="0" smtClean="0">
                <a:solidFill>
                  <a:srgbClr val="0070C0"/>
                </a:solidFill>
              </a:rPr>
              <a:t>F(A, A)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+ F(A, !A) </a:t>
            </a:r>
            <a:r>
              <a:rPr lang="ru-RU" sz="2800" b="1" dirty="0" smtClean="0">
                <a:solidFill>
                  <a:srgbClr val="0070C0"/>
                </a:solidFill>
              </a:rPr>
              <a:t>– F(A, A) </a:t>
            </a:r>
            <a:r>
              <a:rPr lang="ru-RU" sz="2800" dirty="0" smtClean="0"/>
              <a:t>– F(!A, A) =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= F(A, !A) – F(!A, A).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Конец доказательства.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Теорема. Пусть задана сеть с целочисленными пропускными способностями. Величина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максимального потока в сети равна величине минимального разреза.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</a:t>
            </a: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F(A,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899592" y="1052736"/>
            <a:ext cx="770485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Согласно лемме: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err="1" smtClean="0"/>
              <a:t>v</a:t>
            </a:r>
            <a:r>
              <a:rPr lang="ru-RU" sz="2800" dirty="0" smtClean="0"/>
              <a:t> = F(A, A!) – F(!A, A) </a:t>
            </a:r>
            <a:r>
              <a:rPr lang="en-US" sz="2800" dirty="0" smtClean="0"/>
              <a:t>&lt;= </a:t>
            </a:r>
            <a:r>
              <a:rPr lang="ru-RU" sz="2800" dirty="0" smtClean="0"/>
              <a:t>F(A, A!)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&lt;= </a:t>
            </a:r>
            <a:r>
              <a:rPr lang="ru-RU" sz="2800" b="1" dirty="0" smtClean="0">
                <a:solidFill>
                  <a:srgbClr val="0070C0"/>
                </a:solidFill>
              </a:rPr>
              <a:t>C(A, A!)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Таким образом, для любого разреза величина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любого (а, значит, и максимального) потока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не более пропускной способности. Найдем поток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и разрез, величины которых равны.</a:t>
            </a:r>
          </a:p>
          <a:p>
            <a:pPr marL="514350" indent="-514350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задан некоторый поток (для начала, может быть нулевой). Обозначим через A такое подмножество вершин X, в которые из </a:t>
            </a:r>
            <a:r>
              <a:rPr lang="ru-RU" sz="2800" dirty="0" err="1" smtClean="0"/>
              <a:t>s</a:t>
            </a:r>
            <a:r>
              <a:rPr lang="ru-RU" sz="2800" dirty="0" smtClean="0"/>
              <a:t> есть путь, увеличивающий поток.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</a:t>
            </a:r>
            <a:r>
              <a:rPr lang="ru-RU" sz="2800" dirty="0" err="1" smtClean="0"/>
              <a:t>t</a:t>
            </a:r>
            <a:r>
              <a:rPr lang="ru-RU" sz="2800" dirty="0" smtClean="0"/>
              <a:t> принадлежит A, то увеличим исходный поток вдоль этого пути. Поскольку увеличение потока на каждом шаге – целое положительное число и поток не может превышать величины C(X,X), количество таких шагов увеличения потока конечно.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Пусть найдено A – такое множество, которому не принадлежит </a:t>
            </a:r>
            <a:r>
              <a:rPr lang="ru-RU" sz="2800" dirty="0" err="1" smtClean="0"/>
              <a:t>t</a:t>
            </a:r>
            <a:r>
              <a:rPr lang="ru-RU" sz="2800" dirty="0" smtClean="0"/>
              <a:t>. Очевидно, </a:t>
            </a:r>
            <a:r>
              <a:rPr lang="ru-RU" sz="2800" dirty="0" err="1" smtClean="0"/>
              <a:t>s</a:t>
            </a:r>
            <a:r>
              <a:rPr lang="ru-RU" sz="2800" dirty="0" smtClean="0"/>
              <a:t> принадлежит A. Рассмотрим </a:t>
            </a:r>
            <a:r>
              <a:rPr lang="ru-RU" sz="2800" dirty="0" smtClean="0"/>
              <a:t>этот </a:t>
            </a:r>
            <a:r>
              <a:rPr lang="ru-RU" sz="2800" dirty="0" smtClean="0"/>
              <a:t>разрез.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ru-RU" sz="2800" dirty="0" err="1" smtClean="0"/>
              <a:t>c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Если F(A,!A) </a:t>
            </a:r>
            <a:r>
              <a:rPr lang="en-US" sz="2800" dirty="0" smtClean="0"/>
              <a:t>&lt;</a:t>
            </a:r>
            <a:r>
              <a:rPr lang="ru-RU" sz="2800" dirty="0" smtClean="0"/>
              <a:t> C(A,!A), то у разреза есть хотя бы одна дуга (</a:t>
            </a:r>
            <a:r>
              <a:rPr lang="ru-RU" sz="2800" dirty="0" err="1" smtClean="0"/>
              <a:t>a,b</a:t>
            </a:r>
            <a:r>
              <a:rPr lang="ru-RU" sz="2800" dirty="0" smtClean="0"/>
              <a:t>) (</a:t>
            </a:r>
            <a:r>
              <a:rPr lang="ru-RU" sz="2800" dirty="0" err="1" smtClean="0"/>
              <a:t>a</a:t>
            </a:r>
            <a:r>
              <a:rPr lang="ru-RU" sz="2800" dirty="0" smtClean="0"/>
              <a:t> принадлежит A, </a:t>
            </a:r>
            <a:r>
              <a:rPr lang="ru-RU" sz="2800" dirty="0" err="1" smtClean="0"/>
              <a:t>b</a:t>
            </a:r>
            <a:r>
              <a:rPr lang="ru-RU" sz="2800" dirty="0" smtClean="0"/>
              <a:t> принадлежит !A) ненасыщенная.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Для нее </a:t>
            </a:r>
            <a:r>
              <a:rPr lang="ru-RU" sz="2800" dirty="0" err="1" smtClean="0"/>
              <a:t>f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 </a:t>
            </a:r>
            <a:r>
              <a:rPr lang="en-US" sz="2800" dirty="0" smtClean="0"/>
              <a:t>&lt;</a:t>
            </a:r>
            <a:r>
              <a:rPr lang="ru-RU" sz="2800" dirty="0" smtClean="0"/>
              <a:t> </a:t>
            </a:r>
            <a:r>
              <a:rPr lang="ru-RU" sz="2800" dirty="0" err="1" smtClean="0"/>
              <a:t>c</a:t>
            </a:r>
            <a:r>
              <a:rPr lang="ru-RU" sz="2800" dirty="0" smtClean="0"/>
              <a:t>(</a:t>
            </a:r>
            <a:r>
              <a:rPr lang="ru-RU" sz="2800" dirty="0" err="1" smtClean="0"/>
              <a:t>a,b</a:t>
            </a:r>
            <a:r>
              <a:rPr lang="ru-RU" sz="2800" dirty="0" smtClean="0"/>
              <a:t>). </a:t>
            </a:r>
          </a:p>
          <a:p>
            <a:pPr marL="51435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Тогда в вершину </a:t>
            </a:r>
            <a:r>
              <a:rPr lang="ru-RU" sz="2800" dirty="0" err="1" smtClean="0"/>
              <a:t>b</a:t>
            </a:r>
            <a:r>
              <a:rPr lang="ru-RU" sz="2800" dirty="0" smtClean="0"/>
              <a:t> существует путь, увеличивающий поток. </a:t>
            </a:r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				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FF0000"/>
                </a:solidFill>
              </a:rPr>
              <a:t>ПРОТИВОРЕЧИЕ </a:t>
            </a:r>
          </a:p>
          <a:p>
            <a:pPr marL="514350" indent="-514350" algn="ctr">
              <a:spcBef>
                <a:spcPct val="0"/>
              </a:spcBef>
            </a:pPr>
            <a:endParaRPr lang="ru-RU" sz="28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0" y="3855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Максимальный поток   =   минимальному разрезу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11363</TotalTime>
  <Words>4186</Words>
  <Application>Microsoft Office PowerPoint</Application>
  <PresentationFormat>Экран (4:3)</PresentationFormat>
  <Paragraphs>1874</Paragraphs>
  <Slides>127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127</vt:i4>
      </vt:variant>
    </vt:vector>
  </HeadingPairs>
  <TitlesOfParts>
    <vt:vector size="128" baseType="lpstr">
      <vt:lpstr>Тема Office</vt:lpstr>
      <vt:lpstr>Алгоритмы на графах</vt:lpstr>
      <vt:lpstr>Эйлеров граф, путь, цикл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Разбиение на слои</vt:lpstr>
      <vt:lpstr>Слайд 13</vt:lpstr>
      <vt:lpstr>Слайд 14</vt:lpstr>
      <vt:lpstr>Слайд 15</vt:lpstr>
      <vt:lpstr>Остовные деревья</vt:lpstr>
      <vt:lpstr>Алгоритм Краскала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Алгоритм Прима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Потоки в сетях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Паросочетания</vt:lpstr>
      <vt:lpstr>Слайд 105</vt:lpstr>
      <vt:lpstr>Задача о назначениях (венгерский алгоритм)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Слайд 124</vt:lpstr>
      <vt:lpstr>Слайд 125</vt:lpstr>
      <vt:lpstr>Слайд 126</vt:lpstr>
      <vt:lpstr>Алгоритм Кристофидиса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393</cp:revision>
  <dcterms:created xsi:type="dcterms:W3CDTF">2020-02-18T13:52:34Z</dcterms:created>
  <dcterms:modified xsi:type="dcterms:W3CDTF">2020-05-15T18:08:07Z</dcterms:modified>
</cp:coreProperties>
</file>