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71" r:id="rId2"/>
    <p:sldId id="256" r:id="rId3"/>
    <p:sldId id="257" r:id="rId4"/>
    <p:sldId id="340" r:id="rId5"/>
    <p:sldId id="350" r:id="rId6"/>
    <p:sldId id="353" r:id="rId7"/>
    <p:sldId id="354" r:id="rId8"/>
    <p:sldId id="355" r:id="rId9"/>
    <p:sldId id="395" r:id="rId10"/>
    <p:sldId id="341" r:id="rId11"/>
    <p:sldId id="342" r:id="rId12"/>
    <p:sldId id="258" r:id="rId13"/>
    <p:sldId id="260" r:id="rId14"/>
    <p:sldId id="343" r:id="rId15"/>
    <p:sldId id="344" r:id="rId16"/>
    <p:sldId id="345" r:id="rId17"/>
    <p:sldId id="346" r:id="rId18"/>
    <p:sldId id="349" r:id="rId19"/>
    <p:sldId id="265" r:id="rId20"/>
    <p:sldId id="266" r:id="rId21"/>
    <p:sldId id="273" r:id="rId22"/>
    <p:sldId id="272" r:id="rId23"/>
    <p:sldId id="267" r:id="rId24"/>
    <p:sldId id="268" r:id="rId25"/>
    <p:sldId id="269" r:id="rId26"/>
    <p:sldId id="270" r:id="rId27"/>
    <p:sldId id="380" r:id="rId28"/>
    <p:sldId id="390" r:id="rId29"/>
    <p:sldId id="382" r:id="rId30"/>
    <p:sldId id="397" r:id="rId31"/>
    <p:sldId id="391" r:id="rId32"/>
    <p:sldId id="383" r:id="rId33"/>
    <p:sldId id="396" r:id="rId34"/>
    <p:sldId id="357" r:id="rId35"/>
    <p:sldId id="356" r:id="rId36"/>
    <p:sldId id="398" r:id="rId37"/>
    <p:sldId id="381" r:id="rId38"/>
    <p:sldId id="274" r:id="rId39"/>
    <p:sldId id="275" r:id="rId40"/>
    <p:sldId id="276" r:id="rId41"/>
    <p:sldId id="277" r:id="rId42"/>
    <p:sldId id="376" r:id="rId43"/>
    <p:sldId id="325" r:id="rId44"/>
    <p:sldId id="329" r:id="rId45"/>
    <p:sldId id="377" r:id="rId46"/>
    <p:sldId id="330" r:id="rId47"/>
    <p:sldId id="372" r:id="rId48"/>
    <p:sldId id="373" r:id="rId49"/>
    <p:sldId id="371" r:id="rId50"/>
    <p:sldId id="328" r:id="rId51"/>
    <p:sldId id="375" r:id="rId52"/>
    <p:sldId id="374" r:id="rId53"/>
    <p:sldId id="378" r:id="rId54"/>
    <p:sldId id="327" r:id="rId55"/>
    <p:sldId id="336" r:id="rId56"/>
    <p:sldId id="379" r:id="rId57"/>
    <p:sldId id="331" r:id="rId58"/>
    <p:sldId id="339" r:id="rId59"/>
    <p:sldId id="333" r:id="rId60"/>
    <p:sldId id="334" r:id="rId61"/>
    <p:sldId id="335" r:id="rId62"/>
    <p:sldId id="293" r:id="rId63"/>
    <p:sldId id="278" r:id="rId64"/>
    <p:sldId id="283" r:id="rId65"/>
    <p:sldId id="289" r:id="rId66"/>
    <p:sldId id="284" r:id="rId67"/>
    <p:sldId id="286" r:id="rId68"/>
    <p:sldId id="290" r:id="rId69"/>
    <p:sldId id="288" r:id="rId70"/>
    <p:sldId id="291" r:id="rId71"/>
    <p:sldId id="282" r:id="rId72"/>
    <p:sldId id="292" r:id="rId73"/>
    <p:sldId id="359" r:id="rId74"/>
    <p:sldId id="360" r:id="rId75"/>
    <p:sldId id="384" r:id="rId76"/>
    <p:sldId id="361" r:id="rId77"/>
    <p:sldId id="363" r:id="rId78"/>
    <p:sldId id="385" r:id="rId79"/>
    <p:sldId id="364" r:id="rId80"/>
    <p:sldId id="365" r:id="rId81"/>
    <p:sldId id="386" r:id="rId82"/>
    <p:sldId id="388" r:id="rId83"/>
    <p:sldId id="389" r:id="rId84"/>
    <p:sldId id="279" r:id="rId85"/>
    <p:sldId id="295" r:id="rId86"/>
    <p:sldId id="296" r:id="rId87"/>
    <p:sldId id="297" r:id="rId88"/>
    <p:sldId id="299" r:id="rId89"/>
    <p:sldId id="298" r:id="rId90"/>
    <p:sldId id="300" r:id="rId91"/>
    <p:sldId id="301" r:id="rId92"/>
    <p:sldId id="302" r:id="rId93"/>
    <p:sldId id="303" r:id="rId94"/>
    <p:sldId id="304" r:id="rId95"/>
    <p:sldId id="305" r:id="rId96"/>
    <p:sldId id="306" r:id="rId97"/>
    <p:sldId id="307" r:id="rId98"/>
    <p:sldId id="308" r:id="rId99"/>
    <p:sldId id="310" r:id="rId100"/>
    <p:sldId id="393" r:id="rId101"/>
    <p:sldId id="309" r:id="rId102"/>
    <p:sldId id="392" r:id="rId103"/>
    <p:sldId id="315" r:id="rId104"/>
    <p:sldId id="319" r:id="rId105"/>
    <p:sldId id="316" r:id="rId106"/>
    <p:sldId id="317" r:id="rId107"/>
    <p:sldId id="314" r:id="rId108"/>
    <p:sldId id="312" r:id="rId109"/>
    <p:sldId id="313" r:id="rId110"/>
    <p:sldId id="318" r:id="rId111"/>
    <p:sldId id="294" r:id="rId112"/>
    <p:sldId id="311" r:id="rId113"/>
    <p:sldId id="320" r:id="rId114"/>
    <p:sldId id="321" r:id="rId115"/>
    <p:sldId id="322" r:id="rId116"/>
    <p:sldId id="323" r:id="rId117"/>
    <p:sldId id="337" r:id="rId118"/>
    <p:sldId id="338" r:id="rId119"/>
    <p:sldId id="394" r:id="rId120"/>
    <p:sldId id="348" r:id="rId121"/>
    <p:sldId id="347" r:id="rId122"/>
    <p:sldId id="358" r:id="rId1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4163-D14E-4EF5-88E4-42501A4A7841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EC466-5364-469B-A068-E605D8B8206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EC466-5364-469B-A068-E605D8B8206B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i7mfgxc-4&amp;t=1s" TargetMode="External"/><Relationship Id="rId2" Type="http://schemas.openxmlformats.org/officeDocument/2006/relationships/hyperlink" Target="https://www.youtube.com/watch?v=gCclsviUeUk&amp;t=327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A*" TargetMode="External"/><Relationship Id="rId5" Type="http://schemas.openxmlformats.org/officeDocument/2006/relationships/hyperlink" Target="https://neerc.ifmo.ru/wiki/index.php?title=%D0%90%D0%BB%D0%B3%D0%BE%D1%80%D0%B8%D1%82%D0%BC_A*" TargetMode="External"/><Relationship Id="rId4" Type="http://schemas.openxmlformats.org/officeDocument/2006/relationships/hyperlink" Target="https://www.youtube.com/watch?v=8Jgn_mB6Yb8&amp;t=2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кратчайших путей, от заданной вершины, является </a:t>
            </a:r>
            <a:r>
              <a:rPr lang="ru-RU" sz="2000" dirty="0" err="1" smtClean="0"/>
              <a:t>бесконтурным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Дуги с отрицательным весом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95536" y="1990581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Два разных пути</a:t>
            </a:r>
            <a:endParaRPr lang="ru-RU" b="1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95536" y="1340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Рассмотрим случай отрицательных весов дуг и что с этим можно попробовать сделать.</a:t>
            </a:r>
            <a:endParaRPr lang="ru-RU" b="1" dirty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1-2+3=2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1+2+3=6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 = 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</a:t>
            </a:r>
            <a:r>
              <a:rPr lang="ru-RU" sz="2800" dirty="0" smtClean="0"/>
              <a:t>-</a:t>
            </a:r>
            <a:r>
              <a:rPr lang="en-US" sz="2800" dirty="0" smtClean="0"/>
              <a:t>min(Weight(e))</a:t>
            </a:r>
            <a:r>
              <a:rPr lang="ru-RU" sz="2800" dirty="0" smtClean="0"/>
              <a:t>+1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476728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Минус потому что </a:t>
            </a:r>
            <a:r>
              <a:rPr lang="en-US" sz="2800" dirty="0" smtClean="0"/>
              <a:t>min(Weight(e))</a:t>
            </a:r>
            <a:r>
              <a:rPr lang="ru-RU" sz="2800" dirty="0" smtClean="0"/>
              <a:t> </a:t>
            </a:r>
            <a:r>
              <a:rPr lang="en-US" sz="2800" dirty="0" smtClean="0"/>
              <a:t>&lt; 0</a:t>
            </a:r>
            <a:endParaRPr lang="ru-RU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+1, чтобы вес получился 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0</a:t>
            </a:r>
            <a:r>
              <a:rPr lang="ru-RU" sz="2800" dirty="0" smtClean="0"/>
              <a:t> </a:t>
            </a:r>
            <a:endParaRPr lang="ru-RU" sz="28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-2+3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1+3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3+3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2+3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+3</a:t>
            </a:r>
            <a:endParaRPr lang="ru-RU" dirty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3001478" y="4756502"/>
            <a:ext cx="2420964" cy="2787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99792" y="4571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2244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1563195" cy="124773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2"/>
            <a:endCxn id="20" idx="3"/>
          </p:cNvCxnSpPr>
          <p:nvPr/>
        </p:nvCxnSpPr>
        <p:spPr>
          <a:xfrm flipH="1">
            <a:off x="5724128" y="3519592"/>
            <a:ext cx="2153413" cy="126478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6444208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3995936" y="458112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907704" y="393305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95936" y="1844824"/>
            <a:ext cx="99899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4+1+6=8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5651956"/>
            <a:ext cx="11160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4+5+6=15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2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51" idx="2"/>
            <a:endCxn id="49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3"/>
            <a:endCxn id="49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18" idx="2"/>
            <a:endCxn id="52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5" idx="1"/>
            <a:endCxn id="22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8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8" idx="1"/>
            <a:endCxn id="55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95410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7-6+7=8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16962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1+1+1+1+1+1=6</a:t>
            </a:r>
            <a:endParaRPr lang="ru-RU" dirty="0"/>
          </a:p>
        </p:txBody>
      </p:sp>
      <p:sp>
        <p:nvSpPr>
          <p:cNvPr id="48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Бесконтурные</a:t>
            </a:r>
            <a:r>
              <a:rPr lang="ru-RU" dirty="0" smtClean="0"/>
              <a:t> графы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Как избавиться от дуг с отрицательным весом?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1835696" y="2420888"/>
            <a:ext cx="59766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6046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-6+7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840504" y="3015536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7+7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53412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+7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3995936" y="1844824"/>
            <a:ext cx="21178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7-6+7+</a:t>
            </a:r>
            <a:r>
              <a:rPr lang="ru-RU" dirty="0" smtClean="0">
                <a:solidFill>
                  <a:srgbClr val="FF0000"/>
                </a:solidFill>
              </a:rPr>
              <a:t>7*3</a:t>
            </a:r>
            <a:r>
              <a:rPr lang="ru-RU" dirty="0" smtClean="0"/>
              <a:t>=8+</a:t>
            </a:r>
            <a:r>
              <a:rPr lang="ru-RU" dirty="0" smtClean="0">
                <a:solidFill>
                  <a:srgbClr val="FF0000"/>
                </a:solidFill>
              </a:rPr>
              <a:t>21</a:t>
            </a:r>
            <a:r>
              <a:rPr lang="ru-RU" dirty="0" smtClean="0"/>
              <a:t>=29</a:t>
            </a:r>
            <a:endParaRPr lang="ru-RU" dirty="0"/>
          </a:p>
        </p:txBody>
      </p:sp>
      <p:cxnSp>
        <p:nvCxnSpPr>
          <p:cNvPr id="99" name="Прямая со стрелкой 98"/>
          <p:cNvCxnSpPr/>
          <p:nvPr/>
        </p:nvCxnSpPr>
        <p:spPr>
          <a:xfrm flipH="1">
            <a:off x="1835696" y="5445224"/>
            <a:ext cx="59766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95936" y="5651956"/>
            <a:ext cx="28600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1+1+1+1+1+1+</a:t>
            </a:r>
            <a:r>
              <a:rPr lang="ru-RU" dirty="0" smtClean="0">
                <a:solidFill>
                  <a:srgbClr val="FF0000"/>
                </a:solidFill>
              </a:rPr>
              <a:t>7*6</a:t>
            </a:r>
            <a:r>
              <a:rPr lang="ru-RU" dirty="0" smtClean="0"/>
              <a:t>=6+</a:t>
            </a:r>
            <a:r>
              <a:rPr lang="ru-RU" dirty="0" smtClean="0">
                <a:solidFill>
                  <a:srgbClr val="FF0000"/>
                </a:solidFill>
              </a:rPr>
              <a:t>42</a:t>
            </a:r>
            <a:r>
              <a:rPr lang="ru-RU" dirty="0" smtClean="0"/>
              <a:t>=48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Джонсона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3568" y="26070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</a:t>
            </a:r>
            <a:r>
              <a:rPr lang="en-US" sz="2800" dirty="0" err="1" smtClean="0"/>
              <a:t>u,v</a:t>
            </a:r>
            <a:r>
              <a:rPr lang="en-US" sz="2800" dirty="0" smtClean="0"/>
              <a:t>)=Weight(</a:t>
            </a:r>
            <a:r>
              <a:rPr lang="en-US" sz="2800" dirty="0" err="1" smtClean="0"/>
              <a:t>u,v</a:t>
            </a:r>
            <a:r>
              <a:rPr lang="en-US" sz="2800" dirty="0" smtClean="0"/>
              <a:t>)+f(u)-f(v)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b="1" dirty="0" smtClean="0"/>
              <a:t>u</a:t>
            </a:r>
            <a:r>
              <a:rPr lang="ru-RU" sz="2800" dirty="0" smtClean="0"/>
              <a:t> в </a:t>
            </a:r>
            <a:r>
              <a:rPr lang="en-US" sz="2800" b="1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395536" y="1556793"/>
            <a:ext cx="828092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Путь из </a:t>
            </a:r>
            <a:r>
              <a:rPr lang="en-US" sz="2800" dirty="0" smtClean="0"/>
              <a:t>u</a:t>
            </a:r>
            <a:r>
              <a:rPr lang="ru-RU" sz="2800" dirty="0" smtClean="0"/>
              <a:t> в </a:t>
            </a:r>
            <a:r>
              <a:rPr lang="en-US" sz="2800" dirty="0" smtClean="0"/>
              <a:t>v</a:t>
            </a:r>
            <a:r>
              <a:rPr lang="ru-RU" sz="2800" dirty="0" smtClean="0"/>
              <a:t> = </a:t>
            </a: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Weight’(u,x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)+Weight’(x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)+…+Weight’(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+f(u)-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   +   </a:t>
            </a:r>
            <a:r>
              <a:rPr lang="en-US" sz="2800" dirty="0" smtClean="0">
                <a:solidFill>
                  <a:srgbClr val="FF0000"/>
                </a:solidFill>
              </a:rPr>
              <a:t>f(x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-f(x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  +…+   f(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)-f(v)=</a:t>
            </a:r>
          </a:p>
          <a:p>
            <a:pPr marL="514350" lvl="0" indent="-514350" algn="ctr">
              <a:spcBef>
                <a:spcPct val="0"/>
              </a:spcBef>
            </a:pPr>
            <a:endParaRPr lang="en-US" sz="2800" b="1" dirty="0" smtClean="0"/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=Weight(u,x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)+Weight(x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)+…+Weight(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k</a:t>
            </a:r>
            <a:r>
              <a:rPr lang="en-US" sz="2800" dirty="0" err="1" smtClean="0"/>
              <a:t>,v</a:t>
            </a:r>
            <a:r>
              <a:rPr lang="en-US" sz="2800" dirty="0" smtClean="0"/>
              <a:t>)+</a:t>
            </a:r>
          </a:p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  +</a:t>
            </a:r>
            <a:r>
              <a:rPr lang="ru-RU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f(u)-f(v)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44008" y="5661248"/>
            <a:ext cx="108012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/>
          <p:cNvSpPr txBox="1">
            <a:spLocks/>
          </p:cNvSpPr>
          <p:nvPr/>
        </p:nvSpPr>
        <p:spPr>
          <a:xfrm>
            <a:off x="5652120" y="5877272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CONST</a:t>
            </a:r>
            <a:endParaRPr lang="ru-RU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Получается, что длина всех путей из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ru-RU" sz="2400" dirty="0" smtClean="0"/>
              <a:t>в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ru-RU" sz="2400" dirty="0" smtClean="0"/>
              <a:t>изменится на константу</a:t>
            </a:r>
          </a:p>
        </p:txBody>
      </p:sp>
      <p:sp>
        <p:nvSpPr>
          <p:cNvPr id="4" name="Стрелка вниз 3"/>
          <p:cNvSpPr/>
          <p:nvPr/>
        </p:nvSpPr>
        <p:spPr>
          <a:xfrm>
            <a:off x="4211960" y="2924944"/>
            <a:ext cx="477767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95536" y="3933057"/>
            <a:ext cx="8280920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400" dirty="0" smtClean="0"/>
              <a:t>Самый короткий путь в начальном графе останется самым коротким путем в графе, полученном после изменения весов дуг.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/>
              <a:t>В качестве </a:t>
            </a:r>
            <a:r>
              <a:rPr lang="en-US" sz="2400" b="1" dirty="0" smtClean="0"/>
              <a:t>f(v)</a:t>
            </a:r>
            <a:r>
              <a:rPr lang="ru-RU" sz="2400" dirty="0" smtClean="0"/>
              <a:t>, для всех вершин </a:t>
            </a:r>
            <a:r>
              <a:rPr lang="en-US" sz="2400" b="1" dirty="0" smtClean="0"/>
              <a:t>v</a:t>
            </a:r>
            <a:r>
              <a:rPr lang="ru-RU" sz="2400" dirty="0" smtClean="0"/>
              <a:t>, можно взять длину самого короткого кути до этой вершины найденную алгоритмом </a:t>
            </a:r>
            <a:r>
              <a:rPr lang="ru-RU" sz="2400" dirty="0" err="1" smtClean="0"/>
              <a:t>Дейкстры</a:t>
            </a:r>
            <a:r>
              <a:rPr lang="ru-RU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Пути в </a:t>
            </a:r>
            <a:r>
              <a:rPr lang="ru-RU" sz="2800" dirty="0" err="1" smtClean="0"/>
              <a:t>бесконтурных</a:t>
            </a:r>
            <a:r>
              <a:rPr lang="ru-RU" sz="2800" dirty="0" smtClean="0"/>
              <a:t> графах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1560" y="2420888"/>
            <a:ext cx="792088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 smtClean="0"/>
              <a:t>Последующие алгоритмы подразумевают что перед их запуском была проведена </a:t>
            </a:r>
            <a:r>
              <a:rPr lang="ru-RU" sz="2400" b="1" dirty="0" smtClean="0"/>
              <a:t>правильная нумерация </a:t>
            </a:r>
            <a:r>
              <a:rPr lang="ru-RU" sz="2400" dirty="0" smtClean="0"/>
              <a:t>вершин.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Джонсона</a:t>
            </a:r>
            <a:endParaRPr lang="ru-RU" sz="2800" b="1" dirty="0" smtClean="0"/>
          </a:p>
        </p:txBody>
      </p:sp>
      <p:cxnSp>
        <p:nvCxnSpPr>
          <p:cNvPr id="42" name="Прямая со стрелкой 41"/>
          <p:cNvCxnSpPr>
            <a:stCxn id="47" idx="3"/>
            <a:endCxn id="60" idx="1"/>
          </p:cNvCxnSpPr>
          <p:nvPr/>
        </p:nvCxnSpPr>
        <p:spPr>
          <a:xfrm>
            <a:off x="1998174" y="4352330"/>
            <a:ext cx="634418" cy="4320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4288776" y="47971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263740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710142" y="42396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8776" y="4725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1696488" y="4167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726698" y="3150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67" idx="2"/>
            <a:endCxn id="66" idx="3"/>
          </p:cNvCxnSpPr>
          <p:nvPr/>
        </p:nvCxnSpPr>
        <p:spPr>
          <a:xfrm flipH="1">
            <a:off x="6102630" y="4581128"/>
            <a:ext cx="994458" cy="4006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632592" y="4599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904400" y="3231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62" name="Прямая со стрелкой 61"/>
          <p:cNvCxnSpPr>
            <a:stCxn id="50" idx="6"/>
            <a:endCxn id="45" idx="1"/>
          </p:cNvCxnSpPr>
          <p:nvPr/>
        </p:nvCxnSpPr>
        <p:spPr>
          <a:xfrm>
            <a:off x="1192432" y="3438292"/>
            <a:ext cx="559891" cy="8435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60" idx="3"/>
          </p:cNvCxnSpPr>
          <p:nvPr/>
        </p:nvCxnSpPr>
        <p:spPr>
          <a:xfrm flipH="1" flipV="1">
            <a:off x="2934278" y="4784378"/>
            <a:ext cx="1354498" cy="1567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6" idx="3"/>
            <a:endCxn id="66" idx="1"/>
          </p:cNvCxnSpPr>
          <p:nvPr/>
        </p:nvCxnSpPr>
        <p:spPr>
          <a:xfrm>
            <a:off x="4590462" y="4909810"/>
            <a:ext cx="1210482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5800944" y="48691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00944" y="4797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7097088" y="44371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97088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0460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0904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stCxn id="56" idx="2"/>
            <a:endCxn id="69" idx="3"/>
          </p:cNvCxnSpPr>
          <p:nvPr/>
        </p:nvCxnSpPr>
        <p:spPr>
          <a:xfrm flipH="1">
            <a:off x="7398774" y="3519592"/>
            <a:ext cx="478767" cy="103017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72" idx="1"/>
            <a:endCxn id="61" idx="3"/>
          </p:cNvCxnSpPr>
          <p:nvPr/>
        </p:nvCxnSpPr>
        <p:spPr>
          <a:xfrm flipH="1">
            <a:off x="1210894" y="2893586"/>
            <a:ext cx="1493706" cy="52264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6" idx="1"/>
            <a:endCxn id="74" idx="3"/>
          </p:cNvCxnSpPr>
          <p:nvPr/>
        </p:nvCxnSpPr>
        <p:spPr>
          <a:xfrm flipH="1" flipV="1">
            <a:off x="5742590" y="2821578"/>
            <a:ext cx="198410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4" idx="1"/>
            <a:endCxn id="72" idx="3"/>
          </p:cNvCxnSpPr>
          <p:nvPr/>
        </p:nvCxnSpPr>
        <p:spPr>
          <a:xfrm flipH="1">
            <a:off x="3006286" y="2821578"/>
            <a:ext cx="2434618" cy="7200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928736" y="2727504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6305000" y="27995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008856" y="481573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619672" y="3015536"/>
            <a:ext cx="114486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r>
              <a:rPr lang="en-US" dirty="0" smtClean="0"/>
              <a:t>+f(1)-f(2)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6377008" y="45997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7529136" y="38796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3424680" y="467172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2128536" y="438368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36448" y="366360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899592" y="2852936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2627784" y="234888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f(2)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А*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А*</a:t>
            </a:r>
            <a:endParaRPr lang="ru-RU" sz="2800" b="1" dirty="0" smtClean="0"/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79512" y="2132856"/>
            <a:ext cx="8712968" cy="324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400" dirty="0" smtClean="0">
                <a:solidFill>
                  <a:srgbClr val="FF0000"/>
                </a:solidFill>
              </a:rPr>
              <a:t>Временные ссылки </a:t>
            </a:r>
            <a:r>
              <a:rPr lang="ru-RU" sz="2400" dirty="0" smtClean="0"/>
              <a:t>(до добавленного описания):</a:t>
            </a:r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2"/>
              </a:rPr>
              <a:t>https://www.youtube.com/watch?v=gCclsviUeUk&amp;t=327s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3"/>
              </a:rPr>
              <a:t>https://www.youtube.com/watch?v=_Ai7mfgxc-4&amp;t=1s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4"/>
              </a:rPr>
              <a:t>https://www.youtube.com/watch?v=8Jgn_mB6Yb8&amp;t=2s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5"/>
              </a:rPr>
              <a:t>https://neerc.ifmo.ru/wiki/index.php?title=%D0%90%D0%BB%D0%B3%D0%BE%D1%80%D0%B8%D1%82%D0%BC_A*</a:t>
            </a:r>
            <a:endParaRPr lang="ru-RU" sz="2400" dirty="0" smtClean="0"/>
          </a:p>
          <a:p>
            <a:pPr lvl="0" algn="ctr">
              <a:spcBef>
                <a:spcPct val="0"/>
              </a:spcBef>
            </a:pPr>
            <a:r>
              <a:rPr lang="en-US" sz="2400" dirty="0" smtClean="0">
                <a:hlinkClick r:id="rId6"/>
              </a:rPr>
              <a:t>https://ru.wikipedia.org/wiki/A*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кратчайших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][j]&gt;a[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длинных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длинных расстояний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весов дуг с –INFINITY вместо 0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][k]+a[k][j];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количества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475252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количества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матрица смежностей с INFINITY вместо 0</a:t>
            </a:r>
            <a:endParaRPr lang="en-US" dirty="0" smtClean="0"/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555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(a[k][j]&lt;INFINITY) 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+=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];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путей наибольшей пропускной способности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путей наибольшей пропускной способности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пропускные способности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min(a[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][k],a[k][j]);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</a:t>
            </a:r>
            <a:r>
              <a:rPr lang="ru-RU" dirty="0" err="1" smtClean="0">
                <a:solidFill>
                  <a:srgbClr val="00B0F0"/>
                </a:solidFill>
              </a:rPr>
              <a:t>b</a:t>
            </a:r>
            <a:r>
              <a:rPr lang="ru-RU" dirty="0" smtClean="0">
                <a:solidFill>
                  <a:srgbClr val="00B0F0"/>
                </a:solidFill>
              </a:rPr>
              <a:t>[</a:t>
            </a:r>
            <a:r>
              <a:rPr lang="ru-RU" dirty="0" err="1" smtClean="0">
                <a:solidFill>
                  <a:srgbClr val="00B0F0"/>
                </a:solidFill>
              </a:rPr>
              <a:t>i</a:t>
            </a:r>
            <a:r>
              <a:rPr lang="ru-RU" dirty="0" smtClean="0">
                <a:solidFill>
                  <a:srgbClr val="00B0F0"/>
                </a:solidFill>
              </a:rPr>
              <a:t>][</a:t>
            </a:r>
            <a:r>
              <a:rPr lang="ru-RU" dirty="0" err="1" smtClean="0">
                <a:solidFill>
                  <a:srgbClr val="00B0F0"/>
                </a:solidFill>
              </a:rPr>
              <a:t>j</a:t>
            </a:r>
            <a:r>
              <a:rPr lang="ru-RU" dirty="0" smtClean="0">
                <a:solidFill>
                  <a:srgbClr val="00B0F0"/>
                </a:solidFill>
              </a:rPr>
              <a:t>] = </a:t>
            </a:r>
            <a:r>
              <a:rPr lang="ru-RU" dirty="0" err="1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;</a:t>
            </a: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Матрица самых надежных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051720" y="5733256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 smtClean="0"/>
              <a:t>// </a:t>
            </a:r>
            <a:r>
              <a:rPr lang="ru-RU" sz="2000" dirty="0" err="1" smtClean="0"/>
              <a:t>a</a:t>
            </a:r>
            <a:r>
              <a:rPr lang="ru-RU" sz="2000" dirty="0" smtClean="0"/>
              <a:t> - матрица самых надежных путей</a:t>
            </a:r>
          </a:p>
          <a:p>
            <a:r>
              <a:rPr lang="ru-RU" sz="2000" dirty="0" smtClean="0"/>
              <a:t>    </a:t>
            </a:r>
            <a:r>
              <a:rPr lang="ru-RU" sz="2000" dirty="0" err="1" smtClean="0"/>
              <a:t>b</a:t>
            </a:r>
            <a:r>
              <a:rPr lang="ru-RU" sz="2000" dirty="0" smtClean="0"/>
              <a:t> - матрица восстановления путей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16288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a</a:t>
            </a:r>
            <a:r>
              <a:rPr lang="ru-RU" dirty="0" smtClean="0">
                <a:solidFill>
                  <a:srgbClr val="7030A0"/>
                </a:solidFill>
              </a:rPr>
              <a:t> - содержит вероятности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ru-RU" dirty="0" smtClean="0">
                <a:solidFill>
                  <a:srgbClr val="7030A0"/>
                </a:solidFill>
              </a:rPr>
              <a:t>//</a:t>
            </a:r>
            <a:r>
              <a:rPr lang="ru-RU" dirty="0" err="1" smtClean="0">
                <a:solidFill>
                  <a:srgbClr val="7030A0"/>
                </a:solidFill>
              </a:rPr>
              <a:t>b</a:t>
            </a:r>
            <a:r>
              <a:rPr lang="ru-RU" dirty="0" smtClean="0">
                <a:solidFill>
                  <a:srgbClr val="7030A0"/>
                </a:solidFill>
              </a:rPr>
              <a:t> - заполнена нулями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361654"/>
            <a:ext cx="2646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</a:t>
            </a:r>
            <a:r>
              <a:rPr lang="ru-RU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ru-RU" dirty="0" smtClean="0"/>
              <a:t>=0; </a:t>
            </a:r>
            <a:r>
              <a:rPr lang="en-US" dirty="0" err="1" smtClean="0"/>
              <a:t>i</a:t>
            </a:r>
            <a:r>
              <a:rPr lang="ru-RU" dirty="0" smtClean="0"/>
              <a:t>&lt;</a:t>
            </a:r>
            <a:r>
              <a:rPr lang="en-US" dirty="0" smtClean="0"/>
              <a:t>N</a:t>
            </a:r>
            <a:r>
              <a:rPr lang="ru-RU" dirty="0" smtClean="0"/>
              <a:t>; ++</a:t>
            </a:r>
            <a:r>
              <a:rPr lang="en-US" dirty="0" err="1" smtClean="0"/>
              <a:t>i</a:t>
            </a:r>
            <a:r>
              <a:rPr lang="ru-RU" dirty="0" smtClean="0"/>
              <a:t>)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k=i+1; k&lt;N; ++k)</a:t>
            </a:r>
            <a:endParaRPr lang="ru-RU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    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j=k+1; j&lt;N; ++j)</a:t>
            </a:r>
            <a:endParaRPr lang="ru-RU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2915816" y="3380799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if (a[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][j]&lt;a[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][k]*a[k][j]) {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a[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][k]*a[k][j];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      b[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][j] = k;</a:t>
            </a:r>
            <a:endParaRPr lang="ru-RU" dirty="0" smtClean="0">
              <a:solidFill>
                <a:srgbClr val="00B0F0"/>
              </a:solidFill>
            </a:endParaRPr>
          </a:p>
          <a:p>
            <a:r>
              <a:rPr lang="ru-RU" dirty="0" smtClean="0">
                <a:solidFill>
                  <a:srgbClr val="00B0F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Кратчайшие пути в бесконтурном графе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u ∈ V(G)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v ∈ </a:t>
            </a:r>
            <a:r>
              <a:rPr lang="en-US" sz="2000" dirty="0" err="1" smtClean="0"/>
              <a:t>Adj</a:t>
            </a:r>
            <a:r>
              <a:rPr lang="en-US" sz="2000" dirty="0" smtClean="0"/>
              <a:t>(u)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w(u, v))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Дейкстры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Кратчайшие пути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563888" y="393305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1920" y="515719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50" name="Таблица 49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1763688" y="1916832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0+1</a:t>
            </a:r>
            <a:r>
              <a:rPr lang="en-US" sz="1200" dirty="0" smtClean="0"/>
              <a:t>=1&lt;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40152" y="1268760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2=2&lt;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084168" y="4653136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0+</a:t>
            </a:r>
            <a:r>
              <a:rPr lang="en-US" sz="1200" dirty="0" smtClean="0"/>
              <a:t>4=4&lt;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6" name="Прямая со стрелкой 55"/>
          <p:cNvCxnSpPr>
            <a:endCxn id="41" idx="1"/>
          </p:cNvCxnSpPr>
          <p:nvPr/>
        </p:nvCxnSpPr>
        <p:spPr>
          <a:xfrm>
            <a:off x="2220544" y="2132856"/>
            <a:ext cx="911296" cy="28251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42" idx="3"/>
          </p:cNvCxnSpPr>
          <p:nvPr/>
        </p:nvCxnSpPr>
        <p:spPr>
          <a:xfrm flipH="1">
            <a:off x="5076056" y="1484784"/>
            <a:ext cx="1320952" cy="642556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43" idx="3"/>
          </p:cNvCxnSpPr>
          <p:nvPr/>
        </p:nvCxnSpPr>
        <p:spPr>
          <a:xfrm flipH="1" flipV="1">
            <a:off x="5508104" y="4143564"/>
            <a:ext cx="1008112" cy="581580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111" name="Таблица 11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11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547664" y="3429000"/>
            <a:ext cx="9361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+1</a:t>
            </a:r>
            <a:r>
              <a:rPr lang="en-US" sz="1200" dirty="0" smtClean="0"/>
              <a:t>0=11&lt;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58" name="Прямая со стрелкой 57"/>
          <p:cNvCxnSpPr>
            <a:endCxn id="48" idx="1"/>
          </p:cNvCxnSpPr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6032321"/>
            <a:ext cx="792088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r>
              <a:rPr lang="ru-RU" sz="1200" dirty="0" smtClean="0"/>
              <a:t>+</a:t>
            </a:r>
            <a:r>
              <a:rPr lang="en-US" sz="1200" dirty="0" smtClean="0"/>
              <a:t>5=6&lt;</a:t>
            </a: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/>
          </a:p>
        </p:txBody>
      </p:sp>
      <p:cxnSp>
        <p:nvCxnSpPr>
          <p:cNvPr id="61" name="Прямая со стрелкой 60"/>
          <p:cNvCxnSpPr>
            <a:endCxn id="49" idx="3"/>
          </p:cNvCxnSpPr>
          <p:nvPr/>
        </p:nvCxnSpPr>
        <p:spPr>
          <a:xfrm flipH="1" flipV="1">
            <a:off x="4139952" y="5303322"/>
            <a:ext cx="1080120" cy="789974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91680" y="3440033"/>
            <a:ext cx="864096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r>
              <a:rPr lang="ru-RU" sz="1200" dirty="0" smtClean="0"/>
              <a:t>+</a:t>
            </a:r>
            <a:r>
              <a:rPr lang="en-US" sz="1200" dirty="0" smtClean="0"/>
              <a:t>3=5&lt;</a:t>
            </a:r>
            <a:r>
              <a:rPr lang="en-US" sz="1200" dirty="0" smtClean="0">
                <a:ea typeface="Calibri"/>
                <a:cs typeface="Times New Roman"/>
              </a:rPr>
              <a:t>11</a:t>
            </a:r>
            <a:endParaRPr lang="ru-RU" sz="12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2148536" y="3645024"/>
            <a:ext cx="1415352" cy="440382"/>
          </a:xfrm>
          <a:prstGeom prst="straightConnector1">
            <a:avLst/>
          </a:prstGeom>
          <a:ln w="63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8" idx="3"/>
            <a:endCxn id="10" idx="7"/>
          </p:cNvCxnSpPr>
          <p:nvPr/>
        </p:nvCxnSpPr>
        <p:spPr>
          <a:xfrm flipH="1">
            <a:off x="4084117" y="4538947"/>
            <a:ext cx="1245336" cy="94845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" idx="4"/>
            <a:endCxn id="8" idx="1"/>
          </p:cNvCxnSpPr>
          <p:nvPr/>
        </p:nvCxnSpPr>
        <p:spPr>
          <a:xfrm>
            <a:off x="4864474" y="2555612"/>
            <a:ext cx="464979" cy="177966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720458" y="22675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118186" y="25649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287272" y="42930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38266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720458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3618" y="42210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4"/>
            <a:endCxn id="29" idx="3"/>
          </p:cNvCxnSpPr>
          <p:nvPr/>
        </p:nvCxnSpPr>
        <p:spPr>
          <a:xfrm flipH="1">
            <a:off x="3851920" y="2555612"/>
            <a:ext cx="1012554" cy="17874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387726" y="13314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/>
          <p:cNvCxnSpPr>
            <a:stCxn id="36" idx="2"/>
            <a:endCxn id="6" idx="1"/>
          </p:cNvCxnSpPr>
          <p:nvPr/>
        </p:nvCxnSpPr>
        <p:spPr>
          <a:xfrm>
            <a:off x="4540973" y="1638092"/>
            <a:ext cx="221666" cy="67166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559080" y="42303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545426" y="4158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364037" y="2810755"/>
            <a:ext cx="237224" cy="146180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3378" y="2492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33458" y="53825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87726" y="126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39884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913578" y="3140968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257394" y="3356992"/>
            <a:ext cx="41870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36" idx="2"/>
            <a:endCxn id="7" idx="7"/>
          </p:cNvCxnSpPr>
          <p:nvPr/>
        </p:nvCxnSpPr>
        <p:spPr>
          <a:xfrm flipH="1">
            <a:off x="3364037" y="1638092"/>
            <a:ext cx="1176936" cy="968993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5" idx="4"/>
            <a:endCxn id="10" idx="1"/>
          </p:cNvCxnSpPr>
          <p:nvPr/>
        </p:nvCxnSpPr>
        <p:spPr>
          <a:xfrm>
            <a:off x="3703096" y="4518412"/>
            <a:ext cx="177351" cy="9689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" idx="1"/>
            <a:endCxn id="7" idx="5"/>
          </p:cNvCxnSpPr>
          <p:nvPr/>
        </p:nvCxnSpPr>
        <p:spPr>
          <a:xfrm flipH="1" flipV="1">
            <a:off x="3364037" y="2810755"/>
            <a:ext cx="1965416" cy="152452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22" idx="5"/>
            <a:endCxn id="8" idx="7"/>
          </p:cNvCxnSpPr>
          <p:nvPr/>
        </p:nvCxnSpPr>
        <p:spPr>
          <a:xfrm rot="16200000" flipH="1">
            <a:off x="3704375" y="2506529"/>
            <a:ext cx="2757950" cy="899546"/>
          </a:xfrm>
          <a:prstGeom prst="curvedConnector3">
            <a:avLst>
              <a:gd name="adj1" fmla="val -1609"/>
            </a:avLst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86"/>
          <p:cNvCxnSpPr>
            <a:stCxn id="7" idx="3"/>
            <a:endCxn id="10" idx="2"/>
          </p:cNvCxnSpPr>
          <p:nvPr/>
        </p:nvCxnSpPr>
        <p:spPr>
          <a:xfrm rot="16200000" flipH="1">
            <a:off x="2110074" y="3861047"/>
            <a:ext cx="2778485" cy="677899"/>
          </a:xfrm>
          <a:prstGeom prst="curvedConnector2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61450" y="19168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5273618" y="25649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131840" y="40770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3761450" y="30689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4409522" y="292494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8" name="TextBox 107"/>
          <p:cNvSpPr txBox="1"/>
          <p:nvPr/>
        </p:nvSpPr>
        <p:spPr>
          <a:xfrm>
            <a:off x="462554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09" name="TextBox 108"/>
          <p:cNvSpPr txBox="1"/>
          <p:nvPr/>
        </p:nvSpPr>
        <p:spPr>
          <a:xfrm>
            <a:off x="3635896" y="479715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graphicFrame>
        <p:nvGraphicFramePr>
          <p:cNvPr id="41" name="Таблица 40"/>
          <p:cNvGraphicFramePr>
            <a:graphicFrameLocks noGrp="1"/>
          </p:cNvGraphicFramePr>
          <p:nvPr/>
        </p:nvGraphicFramePr>
        <p:xfrm>
          <a:off x="6444208" y="2636912"/>
          <a:ext cx="1896745" cy="1261872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∞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131840" y="2276872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</a:t>
            </a:r>
            <a:endParaRPr lang="ru-RU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860032" y="198884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</a:t>
            </a:r>
            <a:endParaRPr lang="ru-RU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292080" y="4005064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</a:t>
            </a:r>
            <a:endParaRPr lang="ru-R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3851920" y="515719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27984" y="980728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563888" y="3933056"/>
            <a:ext cx="216024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48" name="Таблица 47"/>
          <p:cNvGraphicFramePr>
            <a:graphicFrameLocks noGrp="1"/>
          </p:cNvGraphicFramePr>
          <p:nvPr/>
        </p:nvGraphicFramePr>
        <p:xfrm>
          <a:off x="6444208" y="4399376"/>
          <a:ext cx="1896745" cy="630936"/>
        </p:xfrm>
        <a:graphic>
          <a:graphicData uri="http://schemas.openxmlformats.org/drawingml/2006/table">
            <a:tbl>
              <a:tblPr/>
              <a:tblGrid>
                <a:gridCol w="290830"/>
                <a:gridCol w="290830"/>
                <a:gridCol w="290830"/>
                <a:gridCol w="290830"/>
                <a:gridCol w="367665"/>
                <a:gridCol w="365760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 </a:t>
            </a:r>
            <a:r>
              <a:rPr lang="ru-RU" sz="2000" dirty="0" smtClean="0"/>
              <a:t>предков кратчайших путей </a:t>
            </a:r>
            <a:r>
              <a:rPr lang="ru-RU" sz="2000" dirty="0" smtClean="0"/>
              <a:t>(полученный алгоритмами </a:t>
            </a:r>
            <a:r>
              <a:rPr lang="ru-RU" sz="2000" dirty="0" err="1" smtClean="0"/>
              <a:t>Дейкстры</a:t>
            </a:r>
            <a:r>
              <a:rPr lang="ru-RU" sz="2000" dirty="0" smtClean="0"/>
              <a:t>,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, </a:t>
            </a:r>
            <a:r>
              <a:rPr lang="ru-RU" sz="2000" dirty="0" smtClean="0"/>
              <a:t>Джонсона и другими алгоритмами рассматриваемыми в данном курсе) </a:t>
            </a:r>
            <a:r>
              <a:rPr lang="ru-RU" sz="2000" dirty="0" smtClean="0"/>
              <a:t>является деревом.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начала </a:t>
            </a:r>
            <a:r>
              <a:rPr lang="ru-RU" sz="2000" dirty="0" smtClean="0"/>
              <a:t>докажем связность</a:t>
            </a:r>
            <a:r>
              <a:rPr lang="ru-RU" sz="2000" dirty="0" smtClean="0"/>
              <a:t>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268761"/>
            <a:ext cx="7772400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Длина пути</a:t>
            </a:r>
            <a:r>
              <a:rPr lang="ru-RU" sz="2000" dirty="0" smtClean="0"/>
              <a:t> – это сумма весов дуг пути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(если граф не взвешен, то это количество дуг в пути)</a:t>
            </a:r>
            <a:r>
              <a:rPr lang="ru-RU" sz="2000" dirty="0" smtClean="0"/>
              <a:t>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Определение длины пути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</a:t>
            </a:r>
            <a:r>
              <a:rPr lang="ru-RU" sz="2000" dirty="0" smtClean="0"/>
              <a:t>доказательства отсутствия циклов </a:t>
            </a:r>
            <a:r>
              <a:rPr lang="ru-RU" sz="2000" dirty="0" smtClean="0"/>
              <a:t>рассмотрим </a:t>
            </a:r>
            <a:r>
              <a:rPr lang="ru-RU" sz="2000" dirty="0" smtClean="0"/>
              <a:t>(и докажем) </a:t>
            </a:r>
            <a:r>
              <a:rPr lang="ru-RU" sz="2000" dirty="0" smtClean="0"/>
              <a:t>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3284984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Покажем что в </a:t>
            </a:r>
            <a:r>
              <a:rPr lang="ru-RU" sz="2000" dirty="0" smtClean="0"/>
              <a:t>обсуждаемом графе не </a:t>
            </a:r>
            <a:r>
              <a:rPr lang="ru-RU" sz="2000" dirty="0" smtClean="0"/>
              <a:t>может быть вершины в которую входит </a:t>
            </a:r>
            <a:r>
              <a:rPr lang="ru-RU" sz="2000" dirty="0" smtClean="0"/>
              <a:t>две дуги.</a:t>
            </a:r>
            <a:endParaRPr lang="ru-RU" sz="20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Для </a:t>
            </a:r>
            <a:r>
              <a:rPr lang="ru-RU" sz="2000" dirty="0" smtClean="0"/>
              <a:t>доказательства отсутствия циклов </a:t>
            </a:r>
            <a:r>
              <a:rPr lang="ru-RU" sz="2000" dirty="0" smtClean="0"/>
              <a:t>рассмотрим </a:t>
            </a:r>
            <a:r>
              <a:rPr lang="ru-RU" sz="2000" dirty="0" smtClean="0"/>
              <a:t>(и докажем) </a:t>
            </a:r>
            <a:r>
              <a:rPr lang="ru-RU" sz="2000" dirty="0" smtClean="0"/>
              <a:t>Лемму.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</a:t>
            </a:r>
            <a:r>
              <a:rPr lang="ru-RU" sz="2000" b="1" dirty="0" smtClean="0"/>
              <a:t>леммы (от </a:t>
            </a:r>
            <a:r>
              <a:rPr lang="ru-RU" sz="2000" b="1" dirty="0" smtClean="0"/>
              <a:t>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</a:t>
            </a:r>
            <a:r>
              <a:rPr lang="ru-RU" sz="2000" dirty="0" smtClean="0"/>
              <a:t>есть </a:t>
            </a:r>
            <a:r>
              <a:rPr lang="ru-RU" sz="2000" dirty="0" smtClean="0"/>
              <a:t>вершина в которую входит две дуги.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2484598" y="35730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115616" y="35637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15616" y="35010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484598" y="3510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980542" y="45184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7"/>
            <a:endCxn id="29" idx="3"/>
          </p:cNvCxnSpPr>
          <p:nvPr/>
        </p:nvCxnSpPr>
        <p:spPr>
          <a:xfrm flipV="1">
            <a:off x="2226393" y="3818867"/>
            <a:ext cx="300386" cy="74172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80542" y="44556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4" idx="1"/>
            <a:endCxn id="30" idx="5"/>
          </p:cNvCxnSpPr>
          <p:nvPr/>
        </p:nvCxnSpPr>
        <p:spPr>
          <a:xfrm flipH="1" flipV="1">
            <a:off x="1361467" y="3809575"/>
            <a:ext cx="661256" cy="75101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</a:t>
            </a:r>
            <a:r>
              <a:rPr lang="ru-RU" sz="2000" b="1" dirty="0" smtClean="0"/>
              <a:t>леммы (от </a:t>
            </a:r>
            <a:r>
              <a:rPr lang="ru-RU" sz="2000" b="1" dirty="0" smtClean="0"/>
              <a:t>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 в</a:t>
            </a:r>
            <a:r>
              <a:rPr lang="en-US" sz="2000" dirty="0" smtClean="0"/>
              <a:t> </a:t>
            </a:r>
            <a:r>
              <a:rPr lang="ru-RU" sz="2000" dirty="0" smtClean="0"/>
              <a:t>обсуждаемом графе </a:t>
            </a:r>
            <a:r>
              <a:rPr lang="ru-RU" sz="2000" dirty="0" smtClean="0"/>
              <a:t>есть </a:t>
            </a:r>
            <a:r>
              <a:rPr lang="ru-RU" sz="2000" dirty="0" smtClean="0"/>
              <a:t>вершина в которую входит две дуги.</a:t>
            </a:r>
            <a:endParaRPr lang="ru-RU" sz="2000" dirty="0" smtClean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131840" y="285293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Это противоречит условию назначения предков, используемому всеми рассматриваемыми алгоритмами.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88024" y="4725144"/>
            <a:ext cx="3960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*</a:t>
            </a:r>
            <a:r>
              <a:rPr lang="ru-RU" dirty="0" smtClean="0"/>
              <a:t>условие </a:t>
            </a:r>
            <a:r>
              <a:rPr lang="ru-RU" dirty="0" err="1" smtClean="0"/>
              <a:t>Дейкстры</a:t>
            </a:r>
            <a:r>
              <a:rPr lang="ru-RU" dirty="0" smtClean="0"/>
              <a:t>: </a:t>
            </a:r>
            <a:endParaRPr lang="ru-RU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If  </a:t>
            </a:r>
            <a:r>
              <a:rPr lang="en-US" dirty="0" smtClean="0"/>
              <a:t>d(v</a:t>
            </a:r>
            <a:r>
              <a:rPr lang="en-US" dirty="0" smtClean="0"/>
              <a:t>) &gt; d(u</a:t>
            </a:r>
            <a:r>
              <a:rPr lang="en-US" dirty="0" smtClean="0"/>
              <a:t>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 </a:t>
            </a:r>
            <a:r>
              <a:rPr lang="en-US" dirty="0" smtClean="0"/>
              <a:t>    d(v) = d(u</a:t>
            </a:r>
            <a:r>
              <a:rPr lang="en-US" dirty="0" smtClean="0"/>
              <a:t>) + weight(</a:t>
            </a:r>
            <a:r>
              <a:rPr lang="ru-RU" dirty="0" smtClean="0"/>
              <a:t>(</a:t>
            </a:r>
            <a:r>
              <a:rPr lang="en-US" dirty="0" smtClean="0"/>
              <a:t>u,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 </a:t>
            </a:r>
            <a:r>
              <a:rPr lang="en-US" dirty="0" smtClean="0"/>
              <a:t>    π(v) = u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</a:t>
            </a:r>
            <a:r>
              <a:rPr lang="ru-RU" sz="2000" b="1" dirty="0" smtClean="0"/>
              <a:t>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 smtClean="0"/>
              <a:t>обсуждаемом графе есть цикл.</a:t>
            </a:r>
            <a:endParaRPr lang="ru-RU" sz="2000" dirty="0" smtClean="0"/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71636"/>
            <a:ext cx="1562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>
                <a:solidFill>
                  <a:srgbClr val="FF0000"/>
                </a:solidFill>
              </a:rPr>
              <a:t>Продолжение</a:t>
            </a:r>
            <a:endParaRPr lang="ru-RU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8" name="Овал 17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22" idx="2"/>
            <a:endCxn id="21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9" idx="7"/>
            <a:endCxn id="27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4" name="Прямая со стрелкой 33"/>
          <p:cNvCxnSpPr>
            <a:stCxn id="19" idx="1"/>
            <a:endCxn id="21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4067944" y="4437112"/>
            <a:ext cx="64807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или</a:t>
            </a:r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</a:t>
            </a:r>
            <a:r>
              <a:rPr lang="ru-RU" sz="2000" b="1" dirty="0" smtClean="0"/>
              <a:t>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 smtClean="0"/>
              <a:t>обсуждаемом графе есть цикл.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29" name="Овал 28"/>
          <p:cNvSpPr/>
          <p:nvPr/>
        </p:nvSpPr>
        <p:spPr>
          <a:xfrm>
            <a:off x="90440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2051720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051720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4400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2051720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47864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2"/>
            <a:endCxn id="32" idx="3"/>
          </p:cNvCxnSpPr>
          <p:nvPr/>
        </p:nvCxnSpPr>
        <p:spPr>
          <a:xfrm flipH="1" flipV="1">
            <a:off x="1210894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0" idx="7"/>
            <a:endCxn id="49" idx="2"/>
          </p:cNvCxnSpPr>
          <p:nvPr/>
        </p:nvCxnSpPr>
        <p:spPr>
          <a:xfrm flipV="1">
            <a:off x="2297571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51720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3347864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50" name="Заголовок 1"/>
          <p:cNvSpPr txBox="1">
            <a:spLocks/>
          </p:cNvSpPr>
          <p:nvPr/>
        </p:nvSpPr>
        <p:spPr>
          <a:xfrm>
            <a:off x="2555776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>
            <a:stCxn id="30" idx="1"/>
            <a:endCxn id="32" idx="2"/>
          </p:cNvCxnSpPr>
          <p:nvPr/>
        </p:nvCxnSpPr>
        <p:spPr>
          <a:xfrm flipH="1" flipV="1">
            <a:off x="1057647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Заголовок 1"/>
          <p:cNvSpPr txBox="1">
            <a:spLocks/>
          </p:cNvSpPr>
          <p:nvPr/>
        </p:nvSpPr>
        <p:spPr>
          <a:xfrm>
            <a:off x="3851920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исходя из рассмотренной Леммы.</a:t>
            </a:r>
            <a:endParaRPr lang="ru-RU" sz="2000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</a:t>
            </a:r>
            <a:r>
              <a:rPr lang="ru-RU" sz="2000" b="1" dirty="0" smtClean="0"/>
              <a:t>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 smtClean="0"/>
              <a:t>обсуждаемом графе есть цикл.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16" name="Овал 15"/>
          <p:cNvSpPr/>
          <p:nvPr/>
        </p:nvSpPr>
        <p:spPr>
          <a:xfrm>
            <a:off x="529688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444208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44208" y="6021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5296888" y="29249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444208" y="29876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7740352" y="29969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20" idx="2"/>
            <a:endCxn id="19" idx="3"/>
          </p:cNvCxnSpPr>
          <p:nvPr/>
        </p:nvCxnSpPr>
        <p:spPr>
          <a:xfrm flipH="1" flipV="1">
            <a:off x="5603382" y="3109610"/>
            <a:ext cx="840826" cy="22066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7"/>
            <a:endCxn id="25" idx="2"/>
          </p:cNvCxnSpPr>
          <p:nvPr/>
        </p:nvCxnSpPr>
        <p:spPr>
          <a:xfrm flipV="1">
            <a:off x="6690059" y="3294276"/>
            <a:ext cx="1169877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44208" y="29249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740352" y="292494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6948264" y="292494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27" name="Прямая со стрелкой 26"/>
          <p:cNvCxnSpPr>
            <a:stCxn id="17" idx="1"/>
            <a:endCxn id="19" idx="2"/>
          </p:cNvCxnSpPr>
          <p:nvPr/>
        </p:nvCxnSpPr>
        <p:spPr>
          <a:xfrm flipH="1" flipV="1">
            <a:off x="5450135" y="3294276"/>
            <a:ext cx="1036254" cy="2831909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Заголовок 1"/>
          <p:cNvSpPr txBox="1">
            <a:spLocks/>
          </p:cNvSpPr>
          <p:nvPr/>
        </p:nvSpPr>
        <p:spPr>
          <a:xfrm>
            <a:off x="323528" y="3501008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не может быть потому что ввиду контура в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можно попасть быстрее </a:t>
            </a:r>
            <a:endParaRPr lang="ru-RU" sz="2000" dirty="0" smtClean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отсутствия цикла </a:t>
            </a:r>
            <a:r>
              <a:rPr lang="ru-RU" sz="2000" b="1" dirty="0" smtClean="0"/>
              <a:t>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Допустим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 smtClean="0"/>
              <a:t>обсуждаемом графе есть цикл.</a:t>
            </a:r>
            <a:endParaRPr lang="ru-RU" sz="2000" dirty="0" smtClean="0"/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475928" y="4869160"/>
            <a:ext cx="4608512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Такой случай может быть при наличии отрицательных весов дуг.</a:t>
            </a:r>
            <a:endParaRPr lang="ru-R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Флойда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2708920"/>
            <a:ext cx="77724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20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for k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pPr lvl="1"/>
            <a:r>
              <a:rPr lang="en-US" sz="2000" dirty="0" smtClean="0"/>
              <a:t>for j </a:t>
            </a:r>
            <a:r>
              <a:rPr lang="ru-RU" sz="2000" dirty="0" smtClean="0"/>
              <a:t>= 1 </a:t>
            </a:r>
            <a:r>
              <a:rPr lang="en-US" sz="2000" dirty="0" smtClean="0"/>
              <a:t>to |V| do</a:t>
            </a:r>
          </a:p>
          <a:p>
            <a:endParaRPr lang="ru-RU" sz="2000" dirty="0" smtClean="0"/>
          </a:p>
          <a:p>
            <a:r>
              <a:rPr lang="en-US" sz="2000" dirty="0" smtClean="0"/>
              <a:t>	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= min(d[</a:t>
            </a:r>
            <a:r>
              <a:rPr lang="en-US" sz="2000" dirty="0" err="1" smtClean="0"/>
              <a:t>i</a:t>
            </a:r>
            <a:r>
              <a:rPr lang="en-US" sz="2000" dirty="0" smtClean="0"/>
              <a:t>][j], d[</a:t>
            </a:r>
            <a:r>
              <a:rPr lang="en-US" sz="2000" dirty="0" err="1" smtClean="0"/>
              <a:t>i</a:t>
            </a:r>
            <a:r>
              <a:rPr lang="en-US" sz="2000" dirty="0" smtClean="0"/>
              <a:t>][k] + d[k][j])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270892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Часть кратчайшего пути тоже является кратчайшим путем.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Флойда</a:t>
            </a:r>
            <a:r>
              <a:rPr lang="ru-RU" sz="2000" dirty="0" smtClean="0"/>
              <a:t>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находится число равное длине кратчайшего пути из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j </a:t>
            </a:r>
            <a:r>
              <a:rPr lang="ru-RU" sz="2000" dirty="0" smtClean="0"/>
              <a:t>через вершины с номерами не большими </a:t>
            </a:r>
            <a:r>
              <a:rPr lang="en-US" sz="2000" dirty="0" smtClean="0"/>
              <a:t>K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8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8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(коротко)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Не проходит через </a:t>
            </a:r>
            <a:r>
              <a:rPr lang="en-US" sz="2000" dirty="0" smtClean="0"/>
              <a:t>K+1</a:t>
            </a:r>
            <a:r>
              <a:rPr lang="ru-RU" sz="2000" dirty="0" smtClean="0"/>
              <a:t>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Проходит через </a:t>
            </a:r>
            <a:r>
              <a:rPr lang="en-US" sz="2000" dirty="0" smtClean="0"/>
              <a:t>K+1</a:t>
            </a:r>
            <a:endParaRPr lang="ru-RU" sz="2000" dirty="0" smtClean="0"/>
          </a:p>
          <a:p>
            <a:pPr lvl="1">
              <a:spcBef>
                <a:spcPct val="0"/>
              </a:spcBef>
            </a:pPr>
            <a:r>
              <a:rPr lang="ru-RU" sz="2000" dirty="0" smtClean="0"/>
              <a:t>Этот путь содержит </a:t>
            </a:r>
            <a:r>
              <a:rPr lang="en-US" sz="2000" dirty="0" smtClean="0"/>
              <a:t>K+1 </a:t>
            </a:r>
            <a:r>
              <a:rPr lang="ru-RU" sz="2000" dirty="0" smtClean="0"/>
              <a:t>только один раз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(иначе цикл)</a:t>
            </a:r>
            <a:r>
              <a:rPr lang="ru-RU" sz="2000" dirty="0" smtClean="0"/>
              <a:t>. Значит из предположения индукции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][K+1] </a:t>
            </a:r>
            <a:r>
              <a:rPr lang="ru-RU" sz="2000" dirty="0" smtClean="0"/>
              <a:t>и</a:t>
            </a:r>
            <a:r>
              <a:rPr lang="en-US" sz="2000" dirty="0" smtClean="0"/>
              <a:t> d[K+1][j] </a:t>
            </a:r>
            <a:r>
              <a:rPr lang="ru-RU" sz="2000" dirty="0" smtClean="0"/>
              <a:t>минимальны после этапа </a:t>
            </a:r>
            <a:r>
              <a:rPr lang="en-US" sz="2000" dirty="0" smtClean="0"/>
              <a:t>K.</a:t>
            </a:r>
            <a:r>
              <a:rPr lang="ru-RU" sz="2000" dirty="0" smtClean="0"/>
              <a:t> Значит на этапе </a:t>
            </a:r>
            <a:r>
              <a:rPr lang="en-US" sz="2000" dirty="0" smtClean="0"/>
              <a:t>K</a:t>
            </a:r>
            <a:r>
              <a:rPr lang="ru-RU" sz="2000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их сумма была помещена в </a:t>
            </a:r>
            <a:r>
              <a:rPr lang="en-US" sz="2000" dirty="0" smtClean="0"/>
              <a:t>d[</a:t>
            </a:r>
            <a:r>
              <a:rPr lang="en-US" sz="2000" dirty="0" err="1" smtClean="0"/>
              <a:t>i</a:t>
            </a:r>
            <a:r>
              <a:rPr lang="en-US" sz="2000" dirty="0" smtClean="0"/>
              <a:t>][j]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>
                <a:solidFill>
                  <a:schemeClr val="bg1">
                    <a:lumMod val="75000"/>
                  </a:schemeClr>
                </a:solidFill>
              </a:rPr>
              <a:t>Лемма:</a:t>
            </a:r>
            <a:endParaRPr lang="ru-RU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75000"/>
                  </a:schemeClr>
                </a:solidFill>
              </a:rPr>
              <a:t>Флойда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находится число равное длине кратчайшего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через вершины с номерами не большими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ru-RU" sz="2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Доказательство алгоритма </a:t>
            </a:r>
            <a:r>
              <a:rPr lang="ru-RU" sz="2800" dirty="0" err="1" smtClean="0"/>
              <a:t>Флойда</a:t>
            </a:r>
            <a:r>
              <a:rPr lang="ru-RU" sz="2800" dirty="0" smtClean="0"/>
              <a:t> (подробно)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d[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][j]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 хранит длину не минимального пути из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j,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идущего через вершины с номерами меньшими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либо равными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K+1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ru-RU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28803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1988840"/>
            <a:ext cx="360040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(его длина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через вершины с номерами не превышающими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</a:t>
            </a:r>
            <a:r>
              <a:rPr lang="en-US" b="1" dirty="0" err="1" smtClean="0">
                <a:solidFill>
                  <a:srgbClr val="92D050"/>
                </a:solidFill>
              </a:rPr>
              <a:t>i</a:t>
            </a:r>
            <a:r>
              <a:rPr lang="en-US" b="1" dirty="0" smtClean="0">
                <a:solidFill>
                  <a:srgbClr val="92D050"/>
                </a:solidFill>
              </a:rPr>
              <a:t>][j]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ru-RU" sz="2000" dirty="0" smtClean="0"/>
              <a:t>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33" name="Овал 32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stCxn id="37" idx="2"/>
            <a:endCxn id="33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1"/>
            <a:endCxn id="38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43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131840" y="155679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 flipV="1">
            <a:off x="4572000" y="1988840"/>
            <a:ext cx="79208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3059832" y="1988840"/>
            <a:ext cx="93610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1520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259632" y="4365104"/>
            <a:ext cx="504056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1691680" y="4941168"/>
            <a:ext cx="9361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40152" y="5445224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7020272" y="4365104"/>
            <a:ext cx="216024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5940152" y="4941168"/>
            <a:ext cx="72008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4283968" y="1988840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1475656" y="4653136"/>
            <a:ext cx="864096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6372200" y="4653136"/>
            <a:ext cx="576064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051720" y="6084004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155160" y="18448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1600" dirty="0" smtClean="0"/>
              <a:t>Путь </a:t>
            </a:r>
            <a:r>
              <a:rPr lang="ru-RU" sz="1600" dirty="0" smtClean="0">
                <a:solidFill>
                  <a:srgbClr val="FF0000"/>
                </a:solidFill>
              </a:rPr>
              <a:t>не</a:t>
            </a:r>
            <a:r>
              <a:rPr lang="ru-RU" sz="1600" dirty="0" smtClean="0"/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проходит</a:t>
            </a:r>
            <a:r>
              <a:rPr lang="ru-RU" sz="1600" dirty="0" smtClean="0"/>
              <a:t> через вершину с номером </a:t>
            </a:r>
            <a:r>
              <a:rPr lang="en-US" sz="1600" dirty="0" smtClean="0"/>
              <a:t>K+1</a:t>
            </a:r>
            <a:endParaRPr lang="ru-RU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  <a:r>
              <a:rPr lang="ru-RU" dirty="0" smtClean="0"/>
              <a:t>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15682" y="2348880"/>
            <a:ext cx="4712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первый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Номера всех промежуточных вершин пути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же значение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</a:t>
            </a:r>
            <a:r>
              <a:rPr lang="en-US" b="1" dirty="0" err="1" smtClean="0"/>
              <a:t>i</a:t>
            </a:r>
            <a:r>
              <a:rPr lang="en-US" b="1" dirty="0" smtClean="0"/>
              <a:t>][j]</a:t>
            </a:r>
            <a:endParaRPr lang="ru-RU" b="1" dirty="0"/>
          </a:p>
        </p:txBody>
      </p:sp>
      <p:sp>
        <p:nvSpPr>
          <p:cNvPr id="84" name="Стрелка вниз 8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/>
          <p:cNvSpPr txBox="1"/>
          <p:nvPr/>
        </p:nvSpPr>
        <p:spPr>
          <a:xfrm>
            <a:off x="1907704" y="334770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проходит через вершину с номером </a:t>
            </a:r>
            <a:r>
              <a:rPr lang="en-US" dirty="0" smtClean="0"/>
              <a:t>K+1</a:t>
            </a:r>
            <a:endParaRPr lang="ru-RU" dirty="0" smtClean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2269255" y="2348880"/>
            <a:ext cx="4605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Рассмотрим второй вариант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9632" y="1556792"/>
            <a:ext cx="6192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с номером </a:t>
            </a:r>
            <a:r>
              <a:rPr lang="en-US" b="1" dirty="0" smtClean="0"/>
              <a:t>K+1</a:t>
            </a:r>
            <a:r>
              <a:rPr lang="ru-RU" dirty="0" smtClean="0"/>
              <a:t> в пути встречается только один раз иначе в пути присутствовал бы цикл, при удалении которого был бы получен более короткий путь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(алгоритм работает только при отсутствии циклов отрицательного веса, поэтому их нет)</a:t>
            </a:r>
            <a:r>
              <a:rPr lang="ru-RU" dirty="0" smtClean="0"/>
              <a:t>.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691680" y="1796623"/>
            <a:ext cx="604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путь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путь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7" name="Овал 6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2"/>
            <a:endCxn id="7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1"/>
            <a:endCxn id="16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47864" y="426522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7" name="Стрелка вниз 36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0" idx="6"/>
            <a:endCxn id="29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427250" y="46717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42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8" idx="1"/>
            <a:endCxn id="39" idx="7"/>
          </p:cNvCxnSpPr>
          <p:nvPr/>
        </p:nvCxnSpPr>
        <p:spPr>
          <a:xfrm flipH="1">
            <a:off x="7050099" y="3334926"/>
            <a:ext cx="739117" cy="568303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3995936" y="508518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29" idx="6"/>
            <a:endCxn id="9" idx="2"/>
          </p:cNvCxnSpPr>
          <p:nvPr/>
        </p:nvCxnSpPr>
        <p:spPr>
          <a:xfrm flipV="1">
            <a:off x="4567192" y="4815736"/>
            <a:ext cx="860058" cy="519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804248" y="38610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5940152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Флойда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59832" y="3717032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Номер вершины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V="1">
            <a:off x="2267744" y="3861048"/>
            <a:ext cx="720080" cy="14401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3059832" y="4221088"/>
            <a:ext cx="50405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508104" y="3933056"/>
            <a:ext cx="1152128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4860032" y="4149080"/>
            <a:ext cx="432048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4077072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 flipV="1">
            <a:off x="5364088" y="4149080"/>
            <a:ext cx="648072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5536" y="119675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Пути </a:t>
            </a:r>
            <a:r>
              <a:rPr lang="ru-RU" dirty="0" smtClean="0">
                <a:solidFill>
                  <a:srgbClr val="00B0F0"/>
                </a:solidFill>
              </a:rPr>
              <a:t>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  <a:r>
              <a:rPr lang="en-US" dirty="0" smtClean="0"/>
              <a:t> </a:t>
            </a:r>
            <a:r>
              <a:rPr lang="ru-RU" dirty="0" smtClean="0"/>
              <a:t>не содержат промежуточных вершин с номерами </a:t>
            </a:r>
            <a:r>
              <a:rPr lang="en-US" dirty="0" smtClean="0"/>
              <a:t>&gt; </a:t>
            </a:r>
            <a:r>
              <a:rPr lang="en-US" b="1" dirty="0" smtClean="0"/>
              <a:t>K</a:t>
            </a:r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937173" y="5258206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из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в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K+1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6113725" y="5165172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путь из </a:t>
            </a:r>
            <a:r>
              <a:rPr lang="en-US" b="1" dirty="0" smtClean="0">
                <a:solidFill>
                  <a:srgbClr val="7030A0"/>
                </a:solidFill>
              </a:rPr>
              <a:t>K+1</a:t>
            </a:r>
            <a:r>
              <a:rPr lang="ru-RU" dirty="0" smtClean="0">
                <a:solidFill>
                  <a:srgbClr val="7030A0"/>
                </a:solidFill>
              </a:rPr>
              <a:t> в </a:t>
            </a:r>
            <a:r>
              <a:rPr lang="en-US" b="1" dirty="0" smtClean="0">
                <a:solidFill>
                  <a:srgbClr val="7030A0"/>
                </a:solidFill>
              </a:rPr>
              <a:t>j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1" name="Стрелка вниз 30"/>
          <p:cNvSpPr/>
          <p:nvPr/>
        </p:nvSpPr>
        <p:spPr>
          <a:xfrm>
            <a:off x="4067944" y="1484784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1700808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Значения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и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b="1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пути им соответствующие) </a:t>
            </a:r>
            <a:r>
              <a:rPr lang="ru-RU" dirty="0" smtClean="0"/>
              <a:t>были найдены алгоритмом </a:t>
            </a:r>
            <a:r>
              <a:rPr lang="ru-RU" dirty="0" err="1" smtClean="0"/>
              <a:t>Флойда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7544" y="263691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в </a:t>
            </a:r>
            <a:r>
              <a:rPr lang="en-US" dirty="0" smtClean="0"/>
              <a:t>d[</a:t>
            </a:r>
            <a:r>
              <a:rPr lang="en-US" dirty="0" err="1" smtClean="0"/>
              <a:t>i</a:t>
            </a:r>
            <a:r>
              <a:rPr lang="en-US" dirty="0" smtClean="0"/>
              <a:t>][j], </a:t>
            </a:r>
            <a:r>
              <a:rPr lang="ru-RU" dirty="0" smtClean="0"/>
              <a:t>алгоритмом </a:t>
            </a:r>
            <a:r>
              <a:rPr lang="ru-RU" dirty="0" err="1" smtClean="0"/>
              <a:t>Флойда</a:t>
            </a:r>
            <a:r>
              <a:rPr lang="en-US" dirty="0" smtClean="0"/>
              <a:t>,</a:t>
            </a:r>
            <a:r>
              <a:rPr lang="ru-RU" dirty="0" smtClean="0"/>
              <a:t> было записано </a:t>
            </a:r>
            <a:r>
              <a:rPr lang="en-US" b="1" dirty="0" smtClean="0">
                <a:solidFill>
                  <a:srgbClr val="00B0F0"/>
                </a:solidFill>
              </a:rPr>
              <a:t>d[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][K+1]</a:t>
            </a:r>
            <a:r>
              <a:rPr lang="ru-RU" dirty="0" smtClean="0"/>
              <a:t> </a:t>
            </a:r>
            <a:r>
              <a:rPr lang="ru-RU" b="1" dirty="0" smtClean="0"/>
              <a:t>+</a:t>
            </a:r>
            <a:r>
              <a:rPr lang="ru-RU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d[K+1][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</a:t>
            </a:r>
            <a:r>
              <a:rPr lang="ru-RU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35" name="Стрелка вниз 34"/>
          <p:cNvSpPr/>
          <p:nvPr/>
        </p:nvSpPr>
        <p:spPr>
          <a:xfrm>
            <a:off x="4067944" y="23488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702296" y="1268761"/>
            <a:ext cx="5606008" cy="338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1 to |V|-1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d[v] = min(d[v],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/>
              <a:t>7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6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0" idx="3"/>
            <a:endCxn id="17" idx="6"/>
          </p:cNvCxnSpPr>
          <p:nvPr/>
        </p:nvCxnSpPr>
        <p:spPr>
          <a:xfrm>
            <a:off x="6990445" y="3080203"/>
            <a:ext cx="1177147" cy="127560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1403648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26298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948264" y="28343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03648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34610" y="2762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4387726" y="197954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5" idx="2"/>
            <a:endCxn id="8" idx="7"/>
          </p:cNvCxnSpPr>
          <p:nvPr/>
        </p:nvCxnSpPr>
        <p:spPr>
          <a:xfrm flipH="1">
            <a:off x="1649499" y="2123564"/>
            <a:ext cx="2738227" cy="10595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879560" y="42117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865906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9" idx="5"/>
            <a:endCxn id="17" idx="7"/>
          </p:cNvCxnSpPr>
          <p:nvPr/>
        </p:nvCxnSpPr>
        <p:spPr>
          <a:xfrm>
            <a:off x="4372149" y="3530835"/>
            <a:ext cx="3753262" cy="723142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21490" y="3212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387726" y="1916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2" idx="2"/>
            <a:endCxn id="9" idx="7"/>
          </p:cNvCxnSpPr>
          <p:nvPr/>
        </p:nvCxnSpPr>
        <p:spPr>
          <a:xfrm flipH="1">
            <a:off x="4372149" y="2286164"/>
            <a:ext cx="168824" cy="104100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4675758" y="2123564"/>
            <a:ext cx="2314687" cy="75296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9" idx="2"/>
          </p:cNvCxnSpPr>
          <p:nvPr/>
        </p:nvCxnSpPr>
        <p:spPr>
          <a:xfrm>
            <a:off x="1705334" y="3253626"/>
            <a:ext cx="2420964" cy="17537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67944" y="2924944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3648" y="279951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48264" y="2492896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5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84368" y="386104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7984" y="1628800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236746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2987824" y="323156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5580112" y="227687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4355976" y="251148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7236296" y="3356992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724128" y="371703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3851920" y="426522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Лемма: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После этапа с номером </a:t>
            </a:r>
            <a:r>
              <a:rPr lang="en-US" sz="2000" b="1" dirty="0" smtClean="0"/>
              <a:t>K</a:t>
            </a:r>
            <a:r>
              <a:rPr lang="en-US" sz="2000" dirty="0" smtClean="0"/>
              <a:t> </a:t>
            </a:r>
            <a:r>
              <a:rPr lang="ru-RU" sz="2000" dirty="0" smtClean="0"/>
              <a:t>алгоритма </a:t>
            </a:r>
            <a:r>
              <a:rPr lang="ru-RU" sz="2000" dirty="0" err="1" smtClean="0"/>
              <a:t>Белмана-Форда</a:t>
            </a:r>
            <a:r>
              <a:rPr lang="ru-RU" sz="2000" dirty="0" smtClean="0"/>
              <a:t> 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находится число равное длине кратчайшего пути из</a:t>
            </a:r>
            <a:r>
              <a:rPr lang="en-US" sz="2000" dirty="0" smtClean="0"/>
              <a:t>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en-US" sz="2000" dirty="0" smtClean="0"/>
              <a:t> </a:t>
            </a:r>
            <a:r>
              <a:rPr lang="ru-RU" sz="2000" dirty="0" smtClean="0"/>
              <a:t>содержащего не более чем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03648" y="1268761"/>
            <a:ext cx="6192688" cy="4176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smtClean="0"/>
              <a:t>    </a:t>
            </a:r>
            <a:r>
              <a:rPr lang="en-US" sz="2000" b="1" dirty="0" smtClean="0"/>
              <a:t>while</a:t>
            </a:r>
            <a:r>
              <a:rPr lang="en-US" sz="2000" dirty="0" smtClean="0"/>
              <a:t> true </a:t>
            </a:r>
            <a:r>
              <a:rPr lang="en-US" sz="2000" b="1" dirty="0" smtClean="0"/>
              <a:t>do</a:t>
            </a:r>
          </a:p>
          <a:p>
            <a:pPr lvl="1"/>
            <a:r>
              <a:rPr lang="en-US" sz="2000" dirty="0" smtClean="0"/>
              <a:t>end = true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err="1" smtClean="0"/>
              <a:t>foreach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∈ E </a:t>
            </a:r>
            <a:r>
              <a:rPr lang="en-US" sz="2000" b="1" dirty="0" smtClean="0"/>
              <a:t>do</a:t>
            </a:r>
          </a:p>
          <a:p>
            <a:endParaRPr lang="ru-RU" sz="2000" dirty="0" smtClean="0"/>
          </a:p>
          <a:p>
            <a:r>
              <a:rPr lang="en-US" sz="2000" dirty="0" smtClean="0"/>
              <a:t>	</a:t>
            </a:r>
            <a:r>
              <a:rPr lang="en-US" sz="2000" b="1" dirty="0" smtClean="0"/>
              <a:t>if</a:t>
            </a:r>
            <a:r>
              <a:rPr lang="en-US" sz="2000" dirty="0" smtClean="0"/>
              <a:t> d[v] &gt;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en-US" sz="2000" b="1" dirty="0" smtClean="0"/>
              <a:t>then</a:t>
            </a:r>
          </a:p>
          <a:p>
            <a:r>
              <a:rPr lang="en-US" sz="2000" dirty="0" smtClean="0"/>
              <a:t>	     d[v] = d[u] + weight(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     p[v] = u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i="1" dirty="0" smtClean="0">
                <a:solidFill>
                  <a:schemeClr val="bg1">
                    <a:lumMod val="65000"/>
                  </a:schemeClr>
                </a:solidFill>
              </a:rPr>
              <a:t>массив предков – дерево путей)</a:t>
            </a:r>
            <a:endParaRPr lang="en-US" sz="20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/>
              <a:t>	     end = false</a:t>
            </a:r>
          </a:p>
          <a:p>
            <a:endParaRPr lang="ru-RU" sz="2000" dirty="0" smtClean="0"/>
          </a:p>
          <a:p>
            <a:pPr lvl="1"/>
            <a:r>
              <a:rPr lang="en-US" sz="2000" b="1" dirty="0" smtClean="0"/>
              <a:t>If</a:t>
            </a:r>
            <a:r>
              <a:rPr lang="en-US" sz="2000" dirty="0" smtClean="0"/>
              <a:t> end </a:t>
            </a:r>
            <a:r>
              <a:rPr lang="en-US" sz="2000" b="1" dirty="0" smtClean="0"/>
              <a:t>then</a:t>
            </a:r>
            <a:r>
              <a:rPr lang="ru-RU" sz="2000" b="1" dirty="0" smtClean="0"/>
              <a:t> </a:t>
            </a:r>
            <a:endParaRPr lang="en-US" sz="2000" b="1" dirty="0" smtClean="0"/>
          </a:p>
          <a:p>
            <a:pPr lvl="1"/>
            <a:r>
              <a:rPr lang="en-US" sz="2000" dirty="0" smtClean="0"/>
              <a:t>	break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1196752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Лемма:</a:t>
            </a:r>
          </a:p>
          <a:p>
            <a:pPr>
              <a:spcBef>
                <a:spcPct val="0"/>
              </a:spcBef>
            </a:pP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После этапа с номером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алгоритма </a:t>
            </a:r>
            <a:r>
              <a:rPr lang="ru-RU" sz="2000" dirty="0" err="1" smtClean="0">
                <a:solidFill>
                  <a:schemeClr val="bg1">
                    <a:lumMod val="65000"/>
                  </a:schemeClr>
                </a:solidFill>
              </a:rPr>
              <a:t>Белмана-Форда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находится число равное длине кратчайшего пути из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smtClean="0">
                <a:solidFill>
                  <a:schemeClr val="bg1">
                    <a:lumMod val="65000"/>
                  </a:schemeClr>
                </a:solidFill>
              </a:rPr>
              <a:t> ребер.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>
              <a:spcBef>
                <a:spcPct val="0"/>
              </a:spcBef>
            </a:pPr>
            <a:endParaRPr lang="ru-RU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99592" y="2708920"/>
            <a:ext cx="7772400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(индукция по </a:t>
            </a:r>
            <a:r>
              <a:rPr lang="en-US" sz="2000" b="1" dirty="0" smtClean="0"/>
              <a:t>K</a:t>
            </a:r>
            <a:r>
              <a:rPr lang="ru-RU" sz="2000" b="1" dirty="0" smtClean="0"/>
              <a:t>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Проводя индукцию по </a:t>
            </a:r>
            <a:r>
              <a:rPr lang="en-US" sz="2000" b="1" dirty="0" smtClean="0"/>
              <a:t>K</a:t>
            </a:r>
            <a:r>
              <a:rPr lang="ru-RU" sz="2000" dirty="0" smtClean="0"/>
              <a:t>, доказывается от противного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т.е. после этапа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K+1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d[v]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хранит длину не минимального пути из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содержащего не более чем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ребер)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r>
              <a:rPr lang="ru-RU" sz="2000" dirty="0" smtClean="0"/>
              <a:t>Есть два возможных варианта «настоящего» минимального пути: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меньше </a:t>
            </a:r>
            <a:r>
              <a:rPr lang="en-US" sz="2000" b="1" dirty="0" smtClean="0"/>
              <a:t>K</a:t>
            </a:r>
            <a:r>
              <a:rPr lang="ru-RU" sz="2000" dirty="0" smtClean="0"/>
              <a:t> ребер.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Значит из предположения индукции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Содержит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ru-RU" sz="2000" dirty="0" smtClean="0"/>
              <a:t> ребро.</a:t>
            </a:r>
          </a:p>
          <a:p>
            <a:pPr lvl="1">
              <a:spcBef>
                <a:spcPct val="0"/>
              </a:spcBef>
            </a:pPr>
            <a:r>
              <a:rPr lang="ru-RU" sz="2000" dirty="0" smtClean="0"/>
              <a:t>Рассмотрим</a:t>
            </a: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dirty="0" smtClean="0"/>
              <a:t> – </a:t>
            </a:r>
            <a:r>
              <a:rPr lang="ru-RU" sz="2000" dirty="0" smtClean="0"/>
              <a:t>предпоследнюю вершину этого пути. Из предположения индукции </a:t>
            </a:r>
            <a:r>
              <a:rPr lang="en-US" sz="2000" b="1" dirty="0" smtClean="0"/>
              <a:t>d[u]</a:t>
            </a:r>
            <a:r>
              <a:rPr lang="en-US" sz="2000" dirty="0" smtClean="0"/>
              <a:t> </a:t>
            </a:r>
            <a:r>
              <a:rPr lang="ru-RU" sz="2000" dirty="0" smtClean="0"/>
              <a:t>минимально после этапа </a:t>
            </a:r>
            <a:r>
              <a:rPr lang="en-US" sz="2000" b="1" dirty="0" smtClean="0"/>
              <a:t>K</a:t>
            </a:r>
            <a:r>
              <a:rPr lang="en-US" sz="2000" dirty="0" smtClean="0"/>
              <a:t>.</a:t>
            </a:r>
            <a:r>
              <a:rPr lang="ru-RU" sz="2000" dirty="0" smtClean="0"/>
              <a:t> Значит на этапе </a:t>
            </a:r>
            <a:r>
              <a:rPr lang="en-US" sz="2000" b="1" dirty="0" smtClean="0"/>
              <a:t>K</a:t>
            </a:r>
            <a:r>
              <a:rPr lang="ru-RU" sz="2000" b="1" dirty="0" smtClean="0"/>
              <a:t>+1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d[v]</a:t>
            </a:r>
            <a:r>
              <a:rPr lang="en-US" sz="2000" dirty="0" smtClean="0"/>
              <a:t> </a:t>
            </a:r>
            <a:r>
              <a:rPr lang="ru-RU" sz="2000" dirty="0" smtClean="0"/>
              <a:t>была помещена величина </a:t>
            </a:r>
            <a:r>
              <a:rPr lang="en-US" sz="2000" b="1" dirty="0" smtClean="0"/>
              <a:t>d[u]</a:t>
            </a:r>
            <a:r>
              <a:rPr lang="ru-RU" sz="2000" b="1" dirty="0" smtClean="0"/>
              <a:t> + вес ребра (</a:t>
            </a:r>
            <a:r>
              <a:rPr lang="en-US" sz="2000" b="1" dirty="0" err="1" smtClean="0"/>
              <a:t>u,v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31840" y="1556792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=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572000" y="1988840"/>
            <a:ext cx="1368152" cy="115212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2195736" y="1988840"/>
            <a:ext cx="1800200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1988840"/>
            <a:ext cx="72008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472514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 smtClean="0"/>
          </a:p>
          <a:p>
            <a:pPr algn="ctr"/>
            <a:r>
              <a:rPr lang="en-US" b="1" dirty="0" smtClean="0">
                <a:solidFill>
                  <a:srgbClr val="92D050"/>
                </a:solidFill>
              </a:rPr>
              <a:t>d[j] – </a:t>
            </a:r>
            <a:r>
              <a:rPr lang="ru-RU" b="1" dirty="0" smtClean="0">
                <a:solidFill>
                  <a:srgbClr val="92D050"/>
                </a:solidFill>
              </a:rPr>
              <a:t>длина этого пути</a:t>
            </a:r>
            <a:endParaRPr lang="ru-RU" b="1" dirty="0">
              <a:solidFill>
                <a:srgbClr val="92D050"/>
              </a:solidFill>
            </a:endParaRPr>
          </a:p>
        </p:txBody>
      </p:sp>
      <p:cxnSp>
        <p:nvCxnSpPr>
          <p:cNvPr id="127" name="Прямая со стрелкой 126"/>
          <p:cNvCxnSpPr/>
          <p:nvPr/>
        </p:nvCxnSpPr>
        <p:spPr>
          <a:xfrm>
            <a:off x="2339752" y="3573016"/>
            <a:ext cx="144016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/>
          <p:nvPr/>
        </p:nvCxnSpPr>
        <p:spPr>
          <a:xfrm flipH="1">
            <a:off x="4860032" y="3573016"/>
            <a:ext cx="1080120" cy="100811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>
            <a:off x="4211960" y="3717032"/>
            <a:ext cx="144016" cy="86409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118" name="Прямая со стрелкой 117"/>
          <p:cNvCxnSpPr/>
          <p:nvPr/>
        </p:nvCxnSpPr>
        <p:spPr>
          <a:xfrm flipH="1" flipV="1">
            <a:off x="4788024" y="2708920"/>
            <a:ext cx="72008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 flipV="1">
            <a:off x="3635896" y="2708920"/>
            <a:ext cx="144016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/>
          <p:nvPr/>
        </p:nvCxnSpPr>
        <p:spPr>
          <a:xfrm flipV="1">
            <a:off x="4211960" y="2636912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691680" y="177281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найденный алгоритмом </a:t>
            </a:r>
            <a:r>
              <a:rPr lang="ru-RU" dirty="0" err="1" smtClean="0"/>
              <a:t>Белмана-Форда</a:t>
            </a:r>
            <a:endParaRPr 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077072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найден </a:t>
            </a:r>
            <a:r>
              <a:rPr lang="ru-RU" dirty="0" smtClean="0">
                <a:solidFill>
                  <a:srgbClr val="FF0000"/>
                </a:solidFill>
              </a:rPr>
              <a:t>НЕ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Самый короткий </a:t>
            </a:r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78904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Доказательство (от противного):</a:t>
            </a:r>
            <a:endParaRPr lang="ru-R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580700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Существует </a:t>
            </a:r>
            <a:r>
              <a:rPr lang="ru-RU" b="1" dirty="0" smtClean="0">
                <a:solidFill>
                  <a:srgbClr val="00B0F0"/>
                </a:solidFill>
              </a:rPr>
              <a:t>другой</a:t>
            </a:r>
            <a:r>
              <a:rPr lang="ru-RU" dirty="0" smtClean="0"/>
              <a:t> самый короткий 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j</a:t>
            </a:r>
            <a:r>
              <a:rPr lang="en-US" dirty="0" smtClean="0"/>
              <a:t> </a:t>
            </a:r>
            <a:r>
              <a:rPr lang="ru-RU" dirty="0" smtClean="0"/>
              <a:t>с количеством ребер не превышающим </a:t>
            </a:r>
            <a:r>
              <a:rPr lang="en-US" b="1" dirty="0" smtClean="0"/>
              <a:t>K+1</a:t>
            </a:r>
            <a:endParaRPr lang="ru-RU" b="1" dirty="0" smtClean="0"/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d’[j] – </a:t>
            </a:r>
            <a:r>
              <a:rPr lang="ru-RU" b="1" dirty="0" smtClean="0">
                <a:solidFill>
                  <a:srgbClr val="00B0F0"/>
                </a:solidFill>
              </a:rPr>
              <a:t>длина этого пути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&lt; </a:t>
            </a:r>
            <a:r>
              <a:rPr lang="en-US" b="1" dirty="0" smtClean="0">
                <a:solidFill>
                  <a:srgbClr val="92D050"/>
                </a:solidFill>
              </a:rPr>
              <a:t>d[j] </a:t>
            </a:r>
            <a:endParaRPr lang="ru-RU" b="1" dirty="0" smtClean="0">
              <a:solidFill>
                <a:srgbClr val="92D050"/>
              </a:solidFill>
            </a:endParaRPr>
          </a:p>
        </p:txBody>
      </p:sp>
      <p:sp>
        <p:nvSpPr>
          <p:cNvPr id="30" name="Стрелка вниз 29"/>
          <p:cNvSpPr/>
          <p:nvPr/>
        </p:nvSpPr>
        <p:spPr>
          <a:xfrm>
            <a:off x="4067944" y="5301208"/>
            <a:ext cx="26174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3347864" y="32756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4788024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1" name="Прямая со стрелкой 100"/>
          <p:cNvCxnSpPr>
            <a:stCxn id="95" idx="2"/>
            <a:endCxn id="15" idx="6"/>
          </p:cNvCxnSpPr>
          <p:nvPr/>
        </p:nvCxnSpPr>
        <p:spPr>
          <a:xfrm flipH="1">
            <a:off x="1192432" y="3419708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8" idx="1"/>
            <a:endCxn id="99" idx="6"/>
          </p:cNvCxnSpPr>
          <p:nvPr/>
        </p:nvCxnSpPr>
        <p:spPr>
          <a:xfrm flipH="1">
            <a:off x="5076056" y="3334926"/>
            <a:ext cx="2713160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Заголовок 1"/>
          <p:cNvSpPr txBox="1">
            <a:spLocks/>
          </p:cNvSpPr>
          <p:nvPr/>
        </p:nvSpPr>
        <p:spPr>
          <a:xfrm>
            <a:off x="3851920" y="3212976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547664" y="1988840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Существует два варианта другого пути:</a:t>
            </a:r>
          </a:p>
          <a:p>
            <a:pPr algn="ctr"/>
            <a:endParaRPr lang="ru-RU" b="1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Путь содержит</a:t>
            </a:r>
            <a:r>
              <a:rPr lang="ru-RU" dirty="0" smtClean="0">
                <a:solidFill>
                  <a:srgbClr val="FF0000"/>
                </a:solidFill>
              </a:rPr>
              <a:t> меньше </a:t>
            </a:r>
            <a:r>
              <a:rPr lang="en-US" b="1" dirty="0" smtClean="0"/>
              <a:t>K+1</a:t>
            </a:r>
            <a:r>
              <a:rPr lang="ru-RU" dirty="0" smtClean="0"/>
              <a:t> ребра</a:t>
            </a: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400506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j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86" name="Стрелка вниз 85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2704600" y="27809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40904" y="27089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/>
          <p:cNvCxnSpPr>
            <a:stCxn id="54" idx="2"/>
            <a:endCxn id="15" idx="6"/>
          </p:cNvCxnSpPr>
          <p:nvPr/>
        </p:nvCxnSpPr>
        <p:spPr>
          <a:xfrm flipH="1">
            <a:off x="1192432" y="2924944"/>
            <a:ext cx="1512168" cy="513348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18" idx="1"/>
            <a:endCxn id="57" idx="6"/>
          </p:cNvCxnSpPr>
          <p:nvPr/>
        </p:nvCxnSpPr>
        <p:spPr>
          <a:xfrm flipH="1" flipV="1">
            <a:off x="5728936" y="2852936"/>
            <a:ext cx="2060280" cy="48199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Заголовок 1"/>
          <p:cNvSpPr txBox="1">
            <a:spLocks/>
          </p:cNvSpPr>
          <p:nvPr/>
        </p:nvSpPr>
        <p:spPr>
          <a:xfrm>
            <a:off x="3995936" y="2564904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860032" y="3068960"/>
            <a:ext cx="576064" cy="5760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>
            <a:off x="2987824" y="3140968"/>
            <a:ext cx="504056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>
            <a:off x="4283968" y="306896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80" name="Прямоугольник 79"/>
          <p:cNvSpPr/>
          <p:nvPr/>
        </p:nvSpPr>
        <p:spPr>
          <a:xfrm>
            <a:off x="323528" y="5264040"/>
            <a:ext cx="8532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Значение </a:t>
            </a:r>
            <a:r>
              <a:rPr lang="en-US" b="1" dirty="0" smtClean="0"/>
              <a:t>d[j]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(как и путь ему соответствующий) </a:t>
            </a:r>
            <a:r>
              <a:rPr lang="ru-RU" dirty="0" smtClean="0"/>
              <a:t>было найдено алгоритмом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к окончанию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(по предположению индукции)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/>
          </a:p>
        </p:txBody>
      </p:sp>
      <p:sp>
        <p:nvSpPr>
          <p:cNvPr id="81" name="Левая фигурная скобка 80"/>
          <p:cNvSpPr/>
          <p:nvPr/>
        </p:nvSpPr>
        <p:spPr>
          <a:xfrm rot="5400000">
            <a:off x="4247965" y="-855477"/>
            <a:ext cx="432048" cy="6984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3491880" y="1772816"/>
            <a:ext cx="2088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путь из </a:t>
            </a:r>
            <a:r>
              <a:rPr lang="en-US" b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b="1" dirty="0" smtClean="0"/>
              <a:t>K+1</a:t>
            </a:r>
          </a:p>
          <a:p>
            <a:pPr algn="ctr"/>
            <a:r>
              <a:rPr lang="ru-RU" dirty="0" smtClean="0"/>
              <a:t> вес пути </a:t>
            </a:r>
            <a:r>
              <a:rPr lang="en-US" b="1" dirty="0" smtClean="0"/>
              <a:t>d[j]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43808" y="3717032"/>
            <a:ext cx="258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</a:t>
            </a:r>
            <a:r>
              <a:rPr lang="en-US" dirty="0" smtClean="0"/>
              <a:t>&lt;</a:t>
            </a:r>
            <a:r>
              <a:rPr lang="ru-RU" dirty="0" smtClean="0"/>
              <a:t> </a:t>
            </a:r>
            <a:r>
              <a:rPr lang="en-US" dirty="0" smtClean="0"/>
              <a:t>K+1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4437112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Количество ребер </a:t>
            </a:r>
            <a:r>
              <a:rPr lang="en-US" dirty="0" smtClean="0"/>
              <a:t>≤ </a:t>
            </a:r>
            <a:r>
              <a:rPr lang="en-US" b="1" dirty="0" smtClean="0"/>
              <a:t>K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4067944" y="4797152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4149080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Особенности кратчайших путей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628800"/>
            <a:ext cx="864096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Рассмотрим кратчайший путь из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b="1" dirty="0" smtClean="0"/>
              <a:t>v</a:t>
            </a:r>
            <a:r>
              <a:rPr lang="ru-RU" sz="2000" dirty="0" smtClean="0"/>
              <a:t>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539552" y="277163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Допустим</a:t>
            </a:r>
            <a:r>
              <a:rPr lang="en-US" dirty="0" smtClean="0"/>
              <a:t>,</a:t>
            </a:r>
            <a:r>
              <a:rPr lang="ru-RU" dirty="0" smtClean="0"/>
              <a:t> его часть, соединяющая вершины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j </a:t>
            </a:r>
            <a:r>
              <a:rPr lang="ru-RU" dirty="0" smtClean="0"/>
              <a:t>не является кратчайшим путем.</a:t>
            </a:r>
            <a:endParaRPr lang="ru-RU" b="1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939343" y="3429000"/>
            <a:ext cx="650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Тогда между этими вершинами существует более короткий путь.</a:t>
            </a:r>
            <a:endParaRPr lang="ru-RU" b="1" dirty="0" smtClean="0"/>
          </a:p>
        </p:txBody>
      </p:sp>
      <p:sp>
        <p:nvSpPr>
          <p:cNvPr id="24" name="Овал 23"/>
          <p:cNvSpPr/>
          <p:nvPr/>
        </p:nvSpPr>
        <p:spPr>
          <a:xfrm>
            <a:off x="904400" y="43465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740352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7740352" y="4202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04400" y="4283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347864" y="43279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4788024" y="43372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2"/>
            <a:endCxn id="24" idx="6"/>
          </p:cNvCxnSpPr>
          <p:nvPr/>
        </p:nvCxnSpPr>
        <p:spPr>
          <a:xfrm flipH="1">
            <a:off x="1192432" y="4471952"/>
            <a:ext cx="2155432" cy="1858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1"/>
            <a:endCxn id="29" idx="6"/>
          </p:cNvCxnSpPr>
          <p:nvPr/>
        </p:nvCxnSpPr>
        <p:spPr>
          <a:xfrm flipH="1">
            <a:off x="5076056" y="4387170"/>
            <a:ext cx="2664296" cy="94074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47864" y="42838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4788024" y="42652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28" idx="4"/>
            <a:endCxn id="38" idx="0"/>
          </p:cNvCxnSpPr>
          <p:nvPr/>
        </p:nvCxnSpPr>
        <p:spPr>
          <a:xfrm>
            <a:off x="3491880" y="4615968"/>
            <a:ext cx="288032" cy="685240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4"/>
            <a:endCxn id="37" idx="0"/>
          </p:cNvCxnSpPr>
          <p:nvPr/>
        </p:nvCxnSpPr>
        <p:spPr>
          <a:xfrm flipH="1">
            <a:off x="4788024" y="4625260"/>
            <a:ext cx="144016" cy="675948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644008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635896" y="53012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Заголовок 1"/>
          <p:cNvSpPr txBox="1">
            <a:spLocks/>
          </p:cNvSpPr>
          <p:nvPr/>
        </p:nvSpPr>
        <p:spPr>
          <a:xfrm>
            <a:off x="3995936" y="5229200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2354825" y="5867980"/>
            <a:ext cx="4449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</a:pPr>
            <a:r>
              <a:rPr lang="ru-RU" dirty="0" smtClean="0"/>
              <a:t>Значит путь из </a:t>
            </a:r>
            <a:r>
              <a:rPr lang="en-US" b="1" dirty="0" smtClean="0"/>
              <a:t>u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ru-RU" dirty="0" smtClean="0"/>
              <a:t>можно сделать короче.</a:t>
            </a: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 flipV="1">
            <a:off x="5796136" y="3933056"/>
            <a:ext cx="864096" cy="72008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58" name="TextBox 57"/>
          <p:cNvSpPr txBox="1"/>
          <p:nvPr/>
        </p:nvSpPr>
        <p:spPr>
          <a:xfrm rot="19753481">
            <a:off x="5083281" y="360122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 ребро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1796623"/>
            <a:ext cx="604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Разделим путь на две части: </a:t>
            </a:r>
            <a:r>
              <a:rPr lang="ru-RU" dirty="0" smtClean="0">
                <a:solidFill>
                  <a:srgbClr val="00B0F0"/>
                </a:solidFill>
              </a:rPr>
              <a:t>путь,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b="1" dirty="0" smtClean="0">
                <a:solidFill>
                  <a:srgbClr val="00B0F0"/>
                </a:solidFill>
              </a:rPr>
              <a:t> </a:t>
            </a:r>
            <a:r>
              <a:rPr lang="ru-RU" dirty="0" smtClean="0">
                <a:solidFill>
                  <a:srgbClr val="00B0F0"/>
                </a:solidFill>
              </a:rPr>
              <a:t>ребер</a:t>
            </a:r>
            <a:r>
              <a:rPr lang="ru-RU" dirty="0" smtClean="0"/>
              <a:t> и </a:t>
            </a:r>
            <a:r>
              <a:rPr lang="ru-RU" dirty="0" smtClean="0">
                <a:solidFill>
                  <a:srgbClr val="7030A0"/>
                </a:solidFill>
              </a:rPr>
              <a:t>путь состоящий из последнего ребро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0" y="13407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 startAt="2"/>
            </a:pPr>
            <a:r>
              <a:rPr lang="ru-RU" dirty="0" smtClean="0"/>
              <a:t>Путь содержит </a:t>
            </a:r>
            <a:r>
              <a:rPr lang="en-US" b="1" dirty="0" smtClean="0"/>
              <a:t>K+1</a:t>
            </a:r>
            <a:r>
              <a:rPr lang="ru-RU" dirty="0" smtClean="0"/>
              <a:t> ребро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6" name="TextBox 45"/>
          <p:cNvSpPr txBox="1"/>
          <p:nvPr/>
        </p:nvSpPr>
        <p:spPr>
          <a:xfrm rot="2235066">
            <a:off x="2216648" y="3584188"/>
            <a:ext cx="230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Количество ребер = 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619672" y="3501008"/>
            <a:ext cx="1368152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 flipV="1">
            <a:off x="3347864" y="4149080"/>
            <a:ext cx="720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2555776" y="3933056"/>
            <a:ext cx="72008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904400" y="32942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40352" y="32222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789216" y="315026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04400" y="323156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endCxn id="17" idx="3"/>
          </p:cNvCxnSpPr>
          <p:nvPr/>
        </p:nvCxnSpPr>
        <p:spPr>
          <a:xfrm flipV="1">
            <a:off x="4567192" y="3468119"/>
            <a:ext cx="3215341" cy="1866689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75" name="Левая фигурная скобка 74"/>
          <p:cNvSpPr/>
          <p:nvPr/>
        </p:nvSpPr>
        <p:spPr>
          <a:xfrm rot="18251678">
            <a:off x="1886692" y="3014351"/>
            <a:ext cx="721019" cy="3912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Левая фигурная скобка 75"/>
          <p:cNvSpPr/>
          <p:nvPr/>
        </p:nvSpPr>
        <p:spPr>
          <a:xfrm rot="14331673">
            <a:off x="6107454" y="2763845"/>
            <a:ext cx="721019" cy="43311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 rot="2204263">
            <a:off x="-53318" y="5396705"/>
            <a:ext cx="354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путь содержащий первые </a:t>
            </a:r>
            <a:r>
              <a:rPr lang="en-US" b="1" dirty="0" smtClean="0">
                <a:solidFill>
                  <a:srgbClr val="00B0F0"/>
                </a:solidFill>
              </a:rPr>
              <a:t>K</a:t>
            </a:r>
            <a:r>
              <a:rPr lang="ru-RU" dirty="0" smtClean="0">
                <a:solidFill>
                  <a:srgbClr val="00B0F0"/>
                </a:solidFill>
              </a:rPr>
              <a:t> ребер</a:t>
            </a:r>
            <a:endParaRPr lang="en-US" dirty="0" smtClean="0">
              <a:solidFill>
                <a:srgbClr val="00B0F0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 rot="19771481">
            <a:off x="5694510" y="5303671"/>
            <a:ext cx="240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Последнее ребро пути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40" name="Прямая со стрелкой 39"/>
          <p:cNvCxnSpPr>
            <a:stCxn id="41" idx="6"/>
            <a:endCxn id="47" idx="2"/>
          </p:cNvCxnSpPr>
          <p:nvPr/>
        </p:nvCxnSpPr>
        <p:spPr>
          <a:xfrm>
            <a:off x="3001478" y="4787860"/>
            <a:ext cx="922450" cy="54694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2713446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endCxn id="50" idx="1"/>
          </p:cNvCxnSpPr>
          <p:nvPr/>
        </p:nvCxnSpPr>
        <p:spPr>
          <a:xfrm>
            <a:off x="1192432" y="3438292"/>
            <a:ext cx="685445" cy="53694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3923928" y="5013176"/>
            <a:ext cx="643264" cy="643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1835696" y="39330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Заголовок 1"/>
          <p:cNvSpPr txBox="1">
            <a:spLocks/>
          </p:cNvSpPr>
          <p:nvPr/>
        </p:nvSpPr>
        <p:spPr>
          <a:xfrm>
            <a:off x="2123728" y="4221088"/>
            <a:ext cx="648072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en-US" sz="2800" dirty="0" smtClean="0"/>
              <a:t>…</a:t>
            </a:r>
            <a:endParaRPr lang="ru-RU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5536" y="13314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Первый путь</a:t>
            </a:r>
            <a:r>
              <a:rPr lang="ru-RU" dirty="0" smtClean="0"/>
              <a:t> содержит </a:t>
            </a:r>
            <a:r>
              <a:rPr lang="en-US" b="1" dirty="0" smtClean="0"/>
              <a:t>K</a:t>
            </a:r>
            <a:r>
              <a:rPr lang="ru-RU" b="1" dirty="0" smtClean="0"/>
              <a:t> </a:t>
            </a:r>
            <a:r>
              <a:rPr lang="ru-RU" dirty="0" smtClean="0"/>
              <a:t>ребер, а значит его минимальная длина была найдена после этапа с номером </a:t>
            </a:r>
            <a:r>
              <a:rPr lang="en-US" b="1" dirty="0" smtClean="0"/>
              <a:t>K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5" name="Стрелка вниз 24"/>
          <p:cNvSpPr/>
          <p:nvPr/>
        </p:nvSpPr>
        <p:spPr>
          <a:xfrm>
            <a:off x="4067944" y="1700808"/>
            <a:ext cx="26174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95536" y="2001614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этапе </a:t>
            </a:r>
            <a:r>
              <a:rPr lang="en-US" b="1" dirty="0" smtClean="0"/>
              <a:t>K</a:t>
            </a:r>
            <a:r>
              <a:rPr lang="ru-RU" b="1" dirty="0" smtClean="0"/>
              <a:t>+1</a:t>
            </a:r>
            <a:r>
              <a:rPr lang="ru-RU" dirty="0" smtClean="0"/>
              <a:t> алгоритм </a:t>
            </a:r>
            <a:r>
              <a:rPr lang="ru-RU" dirty="0" err="1" smtClean="0"/>
              <a:t>Белмана-Форда</a:t>
            </a:r>
            <a:r>
              <a:rPr lang="ru-RU" dirty="0" smtClean="0"/>
              <a:t> выбирает минимальное значение из текущего значения </a:t>
            </a:r>
            <a:r>
              <a:rPr lang="en-US" dirty="0" smtClean="0"/>
              <a:t>d[j] </a:t>
            </a:r>
            <a:r>
              <a:rPr lang="ru-RU" dirty="0" smtClean="0"/>
              <a:t>и </a:t>
            </a:r>
            <a:r>
              <a:rPr lang="en-US" dirty="0" smtClean="0"/>
              <a:t>d[t] + </a:t>
            </a:r>
            <a:r>
              <a:rPr lang="ru-RU" dirty="0" smtClean="0"/>
              <a:t>вес ребра </a:t>
            </a:r>
            <a:r>
              <a:rPr lang="en-US" dirty="0" smtClean="0"/>
              <a:t>(t, j).</a:t>
            </a:r>
            <a:r>
              <a:rPr lang="ru-RU" dirty="0" smtClean="0"/>
              <a:t> А значит, самый короткий путь был найден после этапа с номером </a:t>
            </a:r>
            <a:r>
              <a:rPr lang="en-US" b="1" dirty="0" smtClean="0"/>
              <a:t>K+1</a:t>
            </a:r>
            <a:r>
              <a:rPr lang="ru-RU" dirty="0" smtClean="0"/>
              <a:t> (или еще более короткий, что противоречит тому что мы рассматривали самый короткий)</a:t>
            </a:r>
            <a:r>
              <a:rPr lang="en-US" dirty="0" smtClean="0"/>
              <a:t>.</a:t>
            </a:r>
          </a:p>
          <a:p>
            <a:pPr algn="ctr"/>
            <a:r>
              <a:rPr lang="ru-RU" dirty="0" smtClean="0">
                <a:solidFill>
                  <a:srgbClr val="00B0F0"/>
                </a:solidFill>
              </a:rPr>
              <a:t>Получено противоречие.</a:t>
            </a:r>
            <a:endParaRPr lang="ru-RU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94366" y="50758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Алгоритм </a:t>
            </a:r>
            <a:r>
              <a:rPr lang="ru-RU" sz="2800" dirty="0" err="1" smtClean="0"/>
              <a:t>Белмана-Форда</a:t>
            </a:r>
            <a:endParaRPr lang="ru-RU" sz="2800" b="1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132857"/>
            <a:ext cx="8424936" cy="2664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/>
              <a:t>Улучшения</a:t>
            </a:r>
            <a:r>
              <a:rPr lang="ru-RU" sz="2000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Если на очередной итерации не произошло </a:t>
            </a:r>
            <a:r>
              <a:rPr lang="ru-RU" sz="2000" b="1" dirty="0" smtClean="0"/>
              <a:t>ни одной успешной релаксации</a:t>
            </a:r>
            <a:r>
              <a:rPr lang="ru-RU" sz="2000" dirty="0" smtClean="0"/>
              <a:t>, то алгоритм завершает работу.</a:t>
            </a:r>
          </a:p>
          <a:p>
            <a:pPr marL="457200" indent="-457200"/>
            <a:endParaRPr lang="ru-RU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На очередной итерации рассматриваются не все рёбра, а </a:t>
            </a:r>
            <a:r>
              <a:rPr lang="ru-RU" sz="2000" b="1" dirty="0" smtClean="0"/>
              <a:t>только выходящие из вершин</a:t>
            </a:r>
            <a:r>
              <a:rPr lang="ru-RU" sz="2000" dirty="0" smtClean="0"/>
              <a:t>, для которых на прошлой итерации была выполнена </a:t>
            </a:r>
            <a:r>
              <a:rPr lang="ru-RU" sz="2000" b="1" dirty="0" smtClean="0"/>
              <a:t>успешная релаксация </a:t>
            </a:r>
            <a:r>
              <a:rPr lang="ru-RU" sz="2000" dirty="0" smtClean="0"/>
              <a:t>(на первой итерации – только рёбра, выходящие из источника).</a:t>
            </a:r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288032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∞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4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 algn="ctr">
              <a:spcBef>
                <a:spcPct val="0"/>
              </a:spcBef>
            </a:pPr>
            <a:r>
              <a:rPr lang="ru-RU" sz="2800" dirty="0" smtClean="0"/>
              <a:t>Граф кратчайших путей</a:t>
            </a:r>
            <a:endParaRPr lang="ru-RU" sz="2800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1520" y="1988840"/>
            <a:ext cx="8496944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Определение: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Графом кратчайших путей из вершины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графа </a:t>
            </a:r>
            <a:r>
              <a:rPr lang="en-US" sz="2000" b="1" dirty="0" smtClean="0"/>
              <a:t>G</a:t>
            </a:r>
            <a:r>
              <a:rPr lang="ru-RU" sz="2000" b="1" dirty="0" smtClean="0"/>
              <a:t>(</a:t>
            </a:r>
            <a:r>
              <a:rPr lang="en-US" sz="2000" b="1" dirty="0" smtClean="0"/>
              <a:t>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  <a:r>
              <a:rPr lang="ru-RU" sz="2000" dirty="0" smtClean="0"/>
              <a:t>называется орграф </a:t>
            </a:r>
            <a:r>
              <a:rPr lang="en-US" sz="2000" b="1" dirty="0" smtClean="0"/>
              <a:t>G’(V,</a:t>
            </a:r>
            <a:r>
              <a:rPr lang="ru-RU" sz="2000" b="1" dirty="0" smtClean="0"/>
              <a:t> </a:t>
            </a:r>
            <a:r>
              <a:rPr lang="en-US" sz="2000" b="1" dirty="0" smtClean="0"/>
              <a:t>E’)</a:t>
            </a:r>
            <a:r>
              <a:rPr lang="ru-RU" sz="2000" dirty="0" smtClean="0"/>
              <a:t>, в котором дуга </a:t>
            </a:r>
            <a:r>
              <a:rPr lang="ru-RU" sz="2000" b="1" dirty="0" smtClean="0"/>
              <a:t>(</a:t>
            </a:r>
            <a:r>
              <a:rPr lang="en-US" sz="2000" b="1" dirty="0" smtClean="0"/>
              <a:t>u, v</a:t>
            </a:r>
            <a:r>
              <a:rPr lang="ru-RU" sz="2000" b="1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E’</a:t>
            </a:r>
            <a:r>
              <a:rPr lang="en-US" sz="2000" dirty="0" smtClean="0"/>
              <a:t> </a:t>
            </a:r>
            <a:r>
              <a:rPr lang="ru-RU" sz="2000" dirty="0" smtClean="0"/>
              <a:t>тогда и только тогда когда</a:t>
            </a:r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{u, v}</a:t>
            </a:r>
            <a:r>
              <a:rPr lang="ru-RU" sz="2000" dirty="0" smtClean="0"/>
              <a:t> или </a:t>
            </a:r>
            <a:r>
              <a:rPr lang="en-US" sz="2000" b="1" dirty="0" smtClean="0"/>
              <a:t>(u,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v)</a:t>
            </a:r>
            <a:r>
              <a:rPr lang="en-US" sz="2000" dirty="0" smtClean="0"/>
              <a:t> </a:t>
            </a:r>
            <a:r>
              <a:rPr lang="ru-RU" sz="2000" dirty="0" smtClean="0"/>
              <a:t>принадлежит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ru-RU" sz="2000" dirty="0" smtClean="0"/>
              <a:t>и верно равенство </a:t>
            </a:r>
            <a:r>
              <a:rPr lang="en-US" sz="2000" b="1" dirty="0" smtClean="0"/>
              <a:t>d(u) + weight(</a:t>
            </a:r>
            <a:r>
              <a:rPr lang="ru-RU" sz="2000" b="1" dirty="0" smtClean="0"/>
              <a:t>(</a:t>
            </a:r>
            <a:r>
              <a:rPr lang="en-US" sz="2000" b="1" dirty="0" smtClean="0"/>
              <a:t>u,</a:t>
            </a:r>
            <a:r>
              <a:rPr lang="ru-RU" sz="2000" b="1" dirty="0" smtClean="0"/>
              <a:t> </a:t>
            </a:r>
            <a:r>
              <a:rPr lang="en-US" sz="2000" b="1" dirty="0" smtClean="0"/>
              <a:t>v</a:t>
            </a:r>
            <a:r>
              <a:rPr lang="ru-RU" sz="2000" b="1" dirty="0" smtClean="0"/>
              <a:t>)</a:t>
            </a:r>
            <a:r>
              <a:rPr lang="en-US" sz="2000" b="1" dirty="0" smtClean="0"/>
              <a:t>) = d(v)</a:t>
            </a:r>
            <a:r>
              <a:rPr lang="ru-RU" sz="2000" dirty="0" smtClean="0"/>
              <a:t>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где </a:t>
            </a:r>
            <a:r>
              <a:rPr lang="en-US" sz="2000" b="1" dirty="0" smtClean="0"/>
              <a:t>d</a:t>
            </a:r>
            <a:r>
              <a:rPr lang="ru-RU" sz="2000" b="1" dirty="0" smtClean="0"/>
              <a:t>(</a:t>
            </a:r>
            <a:r>
              <a:rPr lang="en-US" sz="2000" b="1" dirty="0" smtClean="0"/>
              <a:t>t)</a:t>
            </a:r>
            <a:r>
              <a:rPr lang="en-US" sz="2000" dirty="0" smtClean="0"/>
              <a:t> </a:t>
            </a:r>
            <a:r>
              <a:rPr lang="ru-RU" sz="2000" dirty="0" smtClean="0"/>
              <a:t>длина кратчайшего пути от </a:t>
            </a:r>
            <a:r>
              <a:rPr lang="en-US" sz="2000" b="1" dirty="0" smtClean="0"/>
              <a:t>s</a:t>
            </a:r>
            <a:r>
              <a:rPr lang="en-US" sz="2000" dirty="0" smtClean="0"/>
              <a:t> </a:t>
            </a:r>
            <a:r>
              <a:rPr lang="ru-RU" sz="2000" dirty="0" smtClean="0"/>
              <a:t>к </a:t>
            </a:r>
            <a:r>
              <a:rPr lang="en-US" sz="2000" b="1" dirty="0" smtClean="0"/>
              <a:t>t</a:t>
            </a:r>
            <a:r>
              <a:rPr lang="ru-RU" sz="2000" dirty="0" smtClean="0"/>
              <a:t> (для всех вершин </a:t>
            </a:r>
            <a:r>
              <a:rPr lang="en-US" sz="2000" b="1" dirty="0" smtClean="0"/>
              <a:t>t</a:t>
            </a:r>
            <a:r>
              <a:rPr lang="en-US" sz="2000" dirty="0" smtClean="0"/>
              <a:t>)</a:t>
            </a:r>
            <a:r>
              <a:rPr lang="ru-RU" sz="2000" dirty="0" smtClean="0"/>
              <a:t> в графе </a:t>
            </a:r>
            <a:r>
              <a:rPr lang="en-US" sz="2000" b="1" dirty="0" smtClean="0"/>
              <a:t>G</a:t>
            </a:r>
            <a:endParaRPr lang="ru-RU" sz="2000" b="1" dirty="0" smtClean="0"/>
          </a:p>
          <a:p>
            <a:pPr lvl="0">
              <a:spcBef>
                <a:spcPct val="0"/>
              </a:spcBef>
            </a:pPr>
            <a:r>
              <a:rPr lang="en-US" sz="2000" b="1" dirty="0" smtClean="0"/>
              <a:t>weight(edge)</a:t>
            </a:r>
            <a:r>
              <a:rPr lang="ru-RU" sz="2000" dirty="0" smtClean="0"/>
              <a:t> – вес дуги </a:t>
            </a:r>
            <a:r>
              <a:rPr lang="en-US" sz="2000" dirty="0" smtClean="0"/>
              <a:t>edge</a:t>
            </a:r>
            <a:r>
              <a:rPr lang="ru-RU" sz="2000" dirty="0" smtClean="0"/>
              <a:t> </a:t>
            </a:r>
            <a:endParaRPr lang="ru-RU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-2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755577" y="4653136"/>
          <a:ext cx="1882554" cy="147218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0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682496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63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sp>
        <p:nvSpPr>
          <p:cNvPr id="49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44624"/>
            <a:ext cx="7772400" cy="118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Использование алгоритма </a:t>
            </a:r>
            <a:r>
              <a:rPr lang="ru-RU" sz="2800" dirty="0" err="1" smtClean="0"/>
              <a:t>Белмана-Форда</a:t>
            </a:r>
            <a:r>
              <a:rPr lang="ru-RU" sz="2800" dirty="0" smtClean="0"/>
              <a:t> для поиска контура с отрицательным весом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13" idx="3"/>
            <a:endCxn id="18" idx="1"/>
          </p:cNvCxnSpPr>
          <p:nvPr/>
        </p:nvCxnSpPr>
        <p:spPr>
          <a:xfrm>
            <a:off x="4432792" y="2154922"/>
            <a:ext cx="2857050" cy="22531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652120" y="52292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144760" y="371703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139952" y="2042264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652120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126298" y="1970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475656" y="17635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03496" y="2267580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289842" y="21955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20" idx="3"/>
            <a:endCxn id="17" idx="3"/>
          </p:cNvCxnSpPr>
          <p:nvPr/>
        </p:nvCxnSpPr>
        <p:spPr>
          <a:xfrm flipV="1">
            <a:off x="4446446" y="2513431"/>
            <a:ext cx="2899231" cy="1316259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952" y="36450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75656" y="17008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5" idx="6"/>
            <a:endCxn id="10" idx="1"/>
          </p:cNvCxnSpPr>
          <p:nvPr/>
        </p:nvCxnSpPr>
        <p:spPr>
          <a:xfrm>
            <a:off x="1763688" y="1907540"/>
            <a:ext cx="2418445" cy="1769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20" idx="2"/>
          </p:cNvCxnSpPr>
          <p:nvPr/>
        </p:nvCxnSpPr>
        <p:spPr>
          <a:xfrm flipH="1" flipV="1">
            <a:off x="4293199" y="4014356"/>
            <a:ext cx="1358921" cy="135886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9952" y="1700808"/>
            <a:ext cx="360040" cy="3046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ea typeface="Calibri"/>
                <a:cs typeface="Times New Roman"/>
              </a:rPr>
              <a:t>-1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8304" y="1916832"/>
            <a:ext cx="288032" cy="292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3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15914" y="1412776"/>
            <a:ext cx="21602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4644008" y="4365104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2699792" y="1772816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5436096" y="1988840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5652120" y="3068960"/>
            <a:ext cx="37221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-6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9" idx="1"/>
            <a:endCxn id="10" idx="3"/>
          </p:cNvCxnSpPr>
          <p:nvPr/>
        </p:nvCxnSpPr>
        <p:spPr>
          <a:xfrm flipH="1" flipV="1">
            <a:off x="4182133" y="2288115"/>
            <a:ext cx="4808" cy="1471098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139952" y="2636912"/>
            <a:ext cx="30168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067944" y="3340325"/>
            <a:ext cx="360040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-3</a:t>
            </a:r>
            <a:endParaRPr lang="ru-RU" sz="1200" dirty="0">
              <a:ea typeface="Calibri"/>
              <a:cs typeface="Times New Roman"/>
            </a:endParaRPr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755577" y="4653136"/>
          <a:ext cx="1882554" cy="1892808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1"/>
                  </a:outerShdw>
                </a:effectLst>
              </a:tblPr>
              <a:tblGrid>
                <a:gridCol w="277684"/>
                <a:gridCol w="277684"/>
                <a:gridCol w="277684"/>
                <a:gridCol w="351046"/>
                <a:gridCol w="349228"/>
                <a:gridCol w="349228"/>
              </a:tblGrid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  <a:endParaRPr lang="ru-RU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0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∞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Calibri"/>
                          <a:cs typeface="Times New Roman"/>
                        </a:rPr>
                        <a:t>-2</a:t>
                      </a:r>
                      <a:endParaRPr lang="ru-RU" sz="1200" dirty="0" smtClean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-2</a:t>
                      </a:r>
                      <a:endParaRPr lang="en-US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-3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-1</a:t>
                      </a:r>
                      <a:endParaRPr lang="ru-RU" sz="1200" kern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652120" y="4887744"/>
            <a:ext cx="360040" cy="292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ea typeface="Calibri"/>
                <a:cs typeface="Times New Roman"/>
              </a:rPr>
              <a:t>-</a:t>
            </a:r>
            <a:r>
              <a:rPr lang="ru-RU" sz="1200" dirty="0" smtClean="0">
                <a:ea typeface="Calibri"/>
                <a:cs typeface="Times New Roman"/>
              </a:rPr>
              <a:t>2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308304" y="622802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08304" y="6156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444208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558011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8011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8158746" y="62373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58746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4702362" y="6237312"/>
            <a:ext cx="288032" cy="2880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02362" y="6165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stCxn id="45" idx="1"/>
            <a:endCxn id="35" idx="3"/>
          </p:cNvCxnSpPr>
          <p:nvPr/>
        </p:nvCxnSpPr>
        <p:spPr>
          <a:xfrm flipH="1" flipV="1">
            <a:off x="7609990" y="6340678"/>
            <a:ext cx="548756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1"/>
            <a:endCxn id="37" idx="3"/>
          </p:cNvCxnSpPr>
          <p:nvPr/>
        </p:nvCxnSpPr>
        <p:spPr>
          <a:xfrm flipH="1">
            <a:off x="6745894" y="6340678"/>
            <a:ext cx="562410" cy="9292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7" idx="1"/>
            <a:endCxn id="42" idx="3"/>
          </p:cNvCxnSpPr>
          <p:nvPr/>
        </p:nvCxnSpPr>
        <p:spPr>
          <a:xfrm flipH="1">
            <a:off x="5881798" y="6349970"/>
            <a:ext cx="562410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2" idx="1"/>
            <a:endCxn id="47" idx="3"/>
          </p:cNvCxnSpPr>
          <p:nvPr/>
        </p:nvCxnSpPr>
        <p:spPr>
          <a:xfrm flipH="1">
            <a:off x="5004048" y="6349970"/>
            <a:ext cx="576064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Заголовок 1"/>
          <p:cNvSpPr txBox="1">
            <a:spLocks/>
          </p:cNvSpPr>
          <p:nvPr/>
        </p:nvSpPr>
        <p:spPr>
          <a:xfrm>
            <a:off x="4572000" y="5661248"/>
            <a:ext cx="43204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контура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47" idx="1"/>
          </p:cNvCxnSpPr>
          <p:nvPr/>
        </p:nvCxnSpPr>
        <p:spPr>
          <a:xfrm flipH="1">
            <a:off x="4067944" y="6349970"/>
            <a:ext cx="634418" cy="0"/>
          </a:xfrm>
          <a:prstGeom prst="straightConnector1">
            <a:avLst/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12037</TotalTime>
  <Words>5361</Words>
  <Application>Microsoft Office PowerPoint</Application>
  <PresentationFormat>Экран (4:3)</PresentationFormat>
  <Paragraphs>2267</Paragraphs>
  <Slides>122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122</vt:i4>
      </vt:variant>
    </vt:vector>
  </HeadingPairs>
  <TitlesOfParts>
    <vt:vector size="123" baseType="lpstr">
      <vt:lpstr>Тема Office</vt:lpstr>
      <vt:lpstr>Алгоритмы на графах</vt:lpstr>
      <vt:lpstr>Кратчайшие пути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Бесконтурные графы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Алгоритм Дейкстры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Алгоритм Флойда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Алгоритм Белмана-Форда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Дуги с отрицательным весом</vt:lpstr>
      <vt:lpstr>Слайд 101</vt:lpstr>
      <vt:lpstr>Слайд 102</vt:lpstr>
      <vt:lpstr>Слайд 103</vt:lpstr>
      <vt:lpstr>Слайд 104</vt:lpstr>
      <vt:lpstr>Слайд 105</vt:lpstr>
      <vt:lpstr>Слайд 106</vt:lpstr>
      <vt:lpstr>Слайд 107</vt:lpstr>
      <vt:lpstr>Слайд 108</vt:lpstr>
      <vt:lpstr>Слайд 109</vt:lpstr>
      <vt:lpstr>Слайд 110</vt:lpstr>
      <vt:lpstr>Алгоритм Джонсона</vt:lpstr>
      <vt:lpstr>Слайд 112</vt:lpstr>
      <vt:lpstr>Слайд 113</vt:lpstr>
      <vt:lpstr>Слайд 114</vt:lpstr>
      <vt:lpstr>Слайд 115</vt:lpstr>
      <vt:lpstr>Слайд 116</vt:lpstr>
      <vt:lpstr>Слайд 117</vt:lpstr>
      <vt:lpstr>Слайд 118</vt:lpstr>
      <vt:lpstr>Слайд 119</vt:lpstr>
      <vt:lpstr>Слайд 120</vt:lpstr>
      <vt:lpstr>Алгоритм А*</vt:lpstr>
      <vt:lpstr>Слайд 122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Кратчайшие пути</dc:title>
  <dc:creator>Мамочка и папочка</dc:creator>
  <cp:lastModifiedBy>777</cp:lastModifiedBy>
  <cp:revision>281</cp:revision>
  <dcterms:created xsi:type="dcterms:W3CDTF">2020-03-04T19:52:32Z</dcterms:created>
  <dcterms:modified xsi:type="dcterms:W3CDTF">2021-04-05T05:58:26Z</dcterms:modified>
</cp:coreProperties>
</file>