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8" r:id="rId13"/>
    <p:sldId id="297" r:id="rId14"/>
    <p:sldId id="314" r:id="rId15"/>
    <p:sldId id="303" r:id="rId16"/>
    <p:sldId id="316" r:id="rId17"/>
    <p:sldId id="338" r:id="rId18"/>
    <p:sldId id="319" r:id="rId19"/>
    <p:sldId id="301" r:id="rId20"/>
    <p:sldId id="310" r:id="rId21"/>
    <p:sldId id="321" r:id="rId22"/>
    <p:sldId id="322" r:id="rId23"/>
    <p:sldId id="324" r:id="rId24"/>
    <p:sldId id="339" r:id="rId25"/>
    <p:sldId id="300" r:id="rId26"/>
    <p:sldId id="279" r:id="rId27"/>
    <p:sldId id="280" r:id="rId28"/>
    <p:sldId id="281" r:id="rId29"/>
    <p:sldId id="282" r:id="rId30"/>
    <p:sldId id="289" r:id="rId31"/>
    <p:sldId id="283" r:id="rId32"/>
    <p:sldId id="284" r:id="rId33"/>
    <p:sldId id="285" r:id="rId34"/>
    <p:sldId id="291" r:id="rId35"/>
    <p:sldId id="292" r:id="rId36"/>
    <p:sldId id="286" r:id="rId37"/>
    <p:sldId id="293" r:id="rId38"/>
    <p:sldId id="294" r:id="rId39"/>
    <p:sldId id="295" r:id="rId40"/>
    <p:sldId id="296" r:id="rId41"/>
    <p:sldId id="287" r:id="rId42"/>
    <p:sldId id="298" r:id="rId43"/>
    <p:sldId id="306" r:id="rId44"/>
    <p:sldId id="305" r:id="rId45"/>
    <p:sldId id="309" r:id="rId46"/>
    <p:sldId id="308" r:id="rId47"/>
    <p:sldId id="326" r:id="rId48"/>
    <p:sldId id="312" r:id="rId49"/>
    <p:sldId id="340" r:id="rId50"/>
    <p:sldId id="311" r:id="rId5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42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на графах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рямоугольник 59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411760" y="479715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Прямоугольник 61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411760" y="4797152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∅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6264696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d[u] ⟵ ∞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BFS_Visit</a:t>
            </a:r>
            <a:r>
              <a:rPr lang="ru-RU" sz="1600" dirty="0" smtClean="0"/>
              <a:t> (</a:t>
            </a:r>
            <a:r>
              <a:rPr lang="en-US" sz="1600" dirty="0" smtClean="0"/>
              <a:t>G</a:t>
            </a:r>
            <a:r>
              <a:rPr lang="ru-RU" sz="1600" dirty="0" smtClean="0"/>
              <a:t>, </a:t>
            </a:r>
            <a:r>
              <a:rPr lang="en-US" sz="1600" dirty="0" smtClean="0"/>
              <a:t>s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color[s]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d[s] ⟵ 0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π[s] ⟵ NIL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Q ⟵ 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очередь(</a:t>
            </a:r>
            <a:r>
              <a:rPr lang="en-US" sz="1600" dirty="0" smtClean="0"/>
              <a:t>Q, s)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Q ≠ ∅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u ⟵ </a:t>
            </a:r>
            <a:r>
              <a:rPr lang="ru-RU" sz="1600" dirty="0" smtClean="0"/>
              <a:t>из очереди(</a:t>
            </a:r>
            <a:r>
              <a:rPr lang="en-US" sz="1600" dirty="0" smtClean="0"/>
              <a:t>Q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ru-RU" sz="1600" dirty="0" smtClean="0"/>
              <a:t>(для) каждой </a:t>
            </a:r>
            <a:r>
              <a:rPr lang="en-US" sz="1600" dirty="0" smtClean="0"/>
              <a:t>v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ru-RU" sz="1600" dirty="0" smtClean="0"/>
              <a:t>[</a:t>
            </a:r>
            <a:r>
              <a:rPr lang="en-US" sz="1600" dirty="0" smtClean="0"/>
              <a:t>u</a:t>
            </a:r>
            <a:r>
              <a:rPr lang="ru-RU" sz="1600" dirty="0" smtClean="0"/>
              <a:t>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than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color[v]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d[v] ⟵ d[u]+1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ru-RU" sz="1600" dirty="0" smtClean="0"/>
              <a:t>В очередь(</a:t>
            </a:r>
            <a:r>
              <a:rPr lang="en-US" sz="1600" dirty="0" smtClean="0"/>
              <a:t>Q, 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color[u] ⟵ BLACK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46647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Задачи</a:t>
            </a:r>
            <a:r>
              <a:rPr lang="ru-RU" dirty="0" smtClean="0"/>
              <a:t> при решении которых можно использовать алгоритм основанный </a:t>
            </a:r>
            <a:r>
              <a:rPr lang="ru-RU" b="1" dirty="0" smtClean="0"/>
              <a:t>на обходе в ширину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/>
          <p:nvPr/>
        </p:nvCxnSpPr>
        <p:spPr>
          <a:xfrm flipH="1">
            <a:off x="2729619" y="25761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32242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25761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33384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33790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39144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34824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51386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35637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38424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50666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2330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31943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29783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32664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49225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75856" y="2042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470114" y="2690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2978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46378" y="4634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822042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926468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718586" y="4778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4994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485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3194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3122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2258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8" name="Прямая со стрелкой 37"/>
          <p:cNvCxnSpPr/>
          <p:nvPr/>
        </p:nvCxnSpPr>
        <p:spPr>
          <a:xfrm flipH="1">
            <a:off x="1879177" y="50244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2281398" y="47785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1633326" y="54266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2267744" y="4490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1619672" y="5138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1547664" y="53546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67744" y="4706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6" name="Прямая со стрелкой 65"/>
          <p:cNvCxnSpPr>
            <a:stCxn id="67" idx="5"/>
          </p:cNvCxnSpPr>
          <p:nvPr/>
        </p:nvCxnSpPr>
        <p:spPr>
          <a:xfrm>
            <a:off x="3456526" y="5591191"/>
            <a:ext cx="1043466" cy="636829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3210675" y="53453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513646" y="61560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3197021" y="50573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4499992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4427984" y="60840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31840" y="52733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8" name="Прямая со стрелкой 77"/>
          <p:cNvCxnSpPr/>
          <p:nvPr/>
        </p:nvCxnSpPr>
        <p:spPr>
          <a:xfrm>
            <a:off x="2562603" y="4994592"/>
            <a:ext cx="641245" cy="432048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любого графа на </a:t>
            </a:r>
            <a:r>
              <a:rPr lang="ru-RU" sz="2800" b="1" dirty="0" smtClean="0"/>
              <a:t>связность</a:t>
            </a:r>
            <a:r>
              <a:rPr lang="ru-RU" sz="2800" dirty="0" smtClean="0"/>
              <a:t> и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компонент связности.</a:t>
            </a:r>
          </a:p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2048" y="1914401"/>
            <a:ext cx="7772400" cy="1514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Алгоритм:</a:t>
            </a:r>
            <a:endParaRPr lang="ru-RU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Если обход в ширину обошел все вершины за один запуск, то граф связен.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21432" y="3356992"/>
            <a:ext cx="7772400" cy="1730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Для каждого запуска обхода в ширину все пройденные вершины помещаются в отдельное множество соответствующее обходимой компоненте.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любого графа на </a:t>
            </a:r>
            <a:r>
              <a:rPr lang="ru-RU" sz="2800" b="1" dirty="0" smtClean="0"/>
              <a:t>связность</a:t>
            </a:r>
            <a:r>
              <a:rPr lang="ru-RU" sz="2800" dirty="0" smtClean="0"/>
              <a:t> и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компонент связности.</a:t>
            </a:r>
          </a:p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/>
          <p:nvPr/>
        </p:nvCxnSpPr>
        <p:spPr>
          <a:xfrm flipH="1">
            <a:off x="2729619" y="25761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32242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25761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33384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33790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39144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34824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51386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35637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38424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50666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2330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31943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29783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32664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49225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75856" y="2042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470114" y="2690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2978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46378" y="4634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822042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926468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718586" y="4778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4994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485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3194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3122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2258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кратчайших расстояний</a:t>
            </a:r>
            <a:r>
              <a:rPr lang="ru-RU" sz="2800" dirty="0" smtClean="0"/>
              <a:t> и </a:t>
            </a:r>
            <a:r>
              <a:rPr lang="ru-RU" sz="2800" b="1" dirty="0" smtClean="0"/>
              <a:t>кратчайших путей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не ориентированном графе.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054224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Алгоритм:</a:t>
            </a:r>
            <a:endParaRPr lang="ru-RU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Обход в ширину запускается из вершины для которой ищутся кратчайшие расстояния (пути). Номера волн находимые при обходе являются кратчайшими расстояниями.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кратчайших расстояний</a:t>
            </a:r>
            <a:r>
              <a:rPr lang="ru-RU" sz="2800" dirty="0" smtClean="0"/>
              <a:t> и </a:t>
            </a:r>
            <a:r>
              <a:rPr lang="ru-RU" sz="2800" b="1" dirty="0" smtClean="0"/>
              <a:t>кратчайших путей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не ориентированном графе.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43608" y="4149080"/>
            <a:ext cx="77724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Путь к выбранной вершине, собирается в стек двигаясь от нее по предкам к вершине из которой производился обход.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3"/>
            </a:pPr>
            <a:r>
              <a:rPr lang="ru-RU" sz="2800" dirty="0" smtClean="0"/>
              <a:t>Проверка любого графа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 и </a:t>
            </a:r>
            <a:r>
              <a:rPr lang="ru-RU" sz="2800" b="1" dirty="0" err="1" smtClean="0"/>
              <a:t>бесконтурность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120080" y="2346449"/>
            <a:ext cx="7772400" cy="2450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во время обхода происходит попытка обратиться к не белой вершине (которая не является непосредственным предком), то это говорит о найденном цикле (но не обязательно контуре).</a:t>
            </a:r>
          </a:p>
          <a:p>
            <a:pPr lvl="0">
              <a:spcBef>
                <a:spcPct val="0"/>
              </a:spcBef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Нужно определить дуга является обратной или перекрестной. Если дуга обратная, то найден контур.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Обход в ширину запускается для каждой вершины графа.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Для каждого обхода сохраняется первый найденный цикл.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Наименьший из этих циклов и будет </a:t>
            </a:r>
            <a:r>
              <a:rPr lang="ru-RU" sz="2000" dirty="0" smtClean="0"/>
              <a:t>кратчайшим</a:t>
            </a:r>
            <a:r>
              <a:rPr lang="ru-RU" sz="2000" dirty="0" smtClean="0"/>
              <a:t>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4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кратчайшего цикла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орграфе.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Обход в ширину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1512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Определение</a:t>
            </a:r>
            <a:r>
              <a:rPr lang="ru-RU" sz="2000" dirty="0" smtClean="0"/>
              <a:t>: Двудольный граф – это граф все вершины которого можно разделить на два множества, таких что ни какие две вершины, каждого из этих множеств не соединены ребром.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5"/>
            </a:pPr>
            <a:r>
              <a:rPr lang="ru-RU" sz="2800" dirty="0" smtClean="0"/>
              <a:t>Проверка любого графа на </a:t>
            </a:r>
            <a:r>
              <a:rPr lang="ru-RU" sz="2800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  <p:cxnSp>
        <p:nvCxnSpPr>
          <p:cNvPr id="39" name="Прямая со стрелкой 38"/>
          <p:cNvCxnSpPr>
            <a:stCxn id="57" idx="3"/>
            <a:endCxn id="63" idx="1"/>
          </p:cNvCxnSpPr>
          <p:nvPr/>
        </p:nvCxnSpPr>
        <p:spPr>
          <a:xfrm>
            <a:off x="3347864" y="3325634"/>
            <a:ext cx="2218594" cy="42275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63" idx="1"/>
            <a:endCxn id="60" idx="3"/>
          </p:cNvCxnSpPr>
          <p:nvPr/>
        </p:nvCxnSpPr>
        <p:spPr>
          <a:xfrm flipH="1">
            <a:off x="3334210" y="3748390"/>
            <a:ext cx="2232248" cy="4413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57" idx="3"/>
            <a:endCxn id="64" idx="1"/>
          </p:cNvCxnSpPr>
          <p:nvPr/>
        </p:nvCxnSpPr>
        <p:spPr>
          <a:xfrm>
            <a:off x="3347864" y="3325634"/>
            <a:ext cx="2218594" cy="114283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64" idx="1"/>
            <a:endCxn id="58" idx="3"/>
          </p:cNvCxnSpPr>
          <p:nvPr/>
        </p:nvCxnSpPr>
        <p:spPr>
          <a:xfrm flipH="1">
            <a:off x="3267714" y="4468470"/>
            <a:ext cx="2298744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54" idx="6"/>
            <a:endCxn id="59" idx="1"/>
          </p:cNvCxnSpPr>
          <p:nvPr/>
        </p:nvCxnSpPr>
        <p:spPr>
          <a:xfrm flipV="1">
            <a:off x="3275856" y="5332566"/>
            <a:ext cx="2290602" cy="46340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64" idx="1"/>
            <a:endCxn id="61" idx="3"/>
          </p:cNvCxnSpPr>
          <p:nvPr/>
        </p:nvCxnSpPr>
        <p:spPr>
          <a:xfrm flipH="1">
            <a:off x="3289510" y="4468470"/>
            <a:ext cx="2276948" cy="5133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3046178" y="32129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>
            <a:off x="5580112" y="36357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/>
          <p:cNvSpPr/>
          <p:nvPr/>
        </p:nvSpPr>
        <p:spPr>
          <a:xfrm>
            <a:off x="3046178" y="40770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/>
          <p:cNvSpPr/>
          <p:nvPr/>
        </p:nvSpPr>
        <p:spPr>
          <a:xfrm>
            <a:off x="5580112" y="43558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/>
          <p:cNvSpPr/>
          <p:nvPr/>
        </p:nvSpPr>
        <p:spPr>
          <a:xfrm>
            <a:off x="2987824" y="56519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Овал 54"/>
          <p:cNvSpPr/>
          <p:nvPr/>
        </p:nvSpPr>
        <p:spPr>
          <a:xfrm>
            <a:off x="558011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/>
          <p:cNvSpPr/>
          <p:nvPr/>
        </p:nvSpPr>
        <p:spPr>
          <a:xfrm>
            <a:off x="3001478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3046178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2966028" y="55799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556645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3032524" y="40050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298782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5566458" y="3563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5566458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85" name="Прямая со стрелкой 84"/>
          <p:cNvCxnSpPr>
            <a:stCxn id="64" idx="1"/>
            <a:endCxn id="60" idx="3"/>
          </p:cNvCxnSpPr>
          <p:nvPr/>
        </p:nvCxnSpPr>
        <p:spPr>
          <a:xfrm flipH="1" flipV="1">
            <a:off x="3334210" y="4189730"/>
            <a:ext cx="2232248" cy="2787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59" idx="1"/>
            <a:endCxn id="60" idx="3"/>
          </p:cNvCxnSpPr>
          <p:nvPr/>
        </p:nvCxnSpPr>
        <p:spPr>
          <a:xfrm flipH="1" flipV="1">
            <a:off x="3334210" y="4189730"/>
            <a:ext cx="2232248" cy="114283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63" idx="1"/>
            <a:endCxn id="61" idx="3"/>
          </p:cNvCxnSpPr>
          <p:nvPr/>
        </p:nvCxnSpPr>
        <p:spPr>
          <a:xfrm flipH="1">
            <a:off x="3289510" y="3748390"/>
            <a:ext cx="2276948" cy="12334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>
            <a:stCxn id="63" idx="1"/>
            <a:endCxn id="58" idx="3"/>
          </p:cNvCxnSpPr>
          <p:nvPr/>
        </p:nvCxnSpPr>
        <p:spPr>
          <a:xfrm flipH="1">
            <a:off x="3267714" y="3748390"/>
            <a:ext cx="2298744" cy="201622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>
            <a:stCxn id="59" idx="1"/>
            <a:endCxn id="56" idx="6"/>
          </p:cNvCxnSpPr>
          <p:nvPr/>
        </p:nvCxnSpPr>
        <p:spPr>
          <a:xfrm flipH="1" flipV="1">
            <a:off x="3289510" y="5013176"/>
            <a:ext cx="2276948" cy="31939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stCxn id="57" idx="3"/>
            <a:endCxn id="59" idx="1"/>
          </p:cNvCxnSpPr>
          <p:nvPr/>
        </p:nvCxnSpPr>
        <p:spPr>
          <a:xfrm>
            <a:off x="3347864" y="3325634"/>
            <a:ext cx="2218594" cy="20069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Теорема</a:t>
            </a:r>
            <a:r>
              <a:rPr lang="ru-RU" sz="2000" dirty="0" smtClean="0"/>
              <a:t>: Граф является двудольным тогда и только тогда, когда все его циклы имеют чётную длину.</a:t>
            </a:r>
            <a:endParaRPr lang="ru-RU" sz="2000" b="1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5"/>
            </a:pPr>
            <a:r>
              <a:rPr lang="ru-RU" sz="2800" dirty="0" smtClean="0"/>
              <a:t>Проверка любого графа на </a:t>
            </a:r>
            <a:r>
              <a:rPr lang="ru-RU" sz="2800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348880"/>
            <a:ext cx="77724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Алгоритм1:</a:t>
            </a: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В соответствии с теоремой, ищутся все циклы.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5"/>
            </a:pPr>
            <a:r>
              <a:rPr lang="ru-RU" sz="2800" dirty="0" smtClean="0"/>
              <a:t>Проверка любого графа на </a:t>
            </a:r>
            <a:r>
              <a:rPr lang="ru-RU" sz="2800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1268761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</a:rPr>
              <a:t>Теорема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: Граф является двудольным тогда и только тогда, когда все его циклы имеют чётную длину.</a:t>
            </a:r>
            <a:endParaRPr lang="ru-RU" sz="20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5"/>
            </a:pPr>
            <a:r>
              <a:rPr lang="ru-RU" sz="2800" dirty="0" smtClean="0"/>
              <a:t>Проверка любого графа на </a:t>
            </a:r>
            <a:r>
              <a:rPr lang="ru-RU" sz="2800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1268761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</a:rPr>
              <a:t>Теорема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: Граф является двудольным тогда и только тогда, когда все его циклы имеют чётную длину.</a:t>
            </a:r>
            <a:endParaRPr lang="ru-RU" sz="20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2420888"/>
            <a:ext cx="7772400" cy="3744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 sz="2000" b="1" dirty="0" smtClean="0"/>
              <a:t>Алгоритм2:</a:t>
            </a: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Производится серия обходов в ширину (т.е. запускается обход в ширину из каждой </a:t>
            </a:r>
            <a:r>
              <a:rPr lang="ru-RU" sz="2000" dirty="0" err="1" smtClean="0"/>
              <a:t>непосещённой</a:t>
            </a:r>
            <a:r>
              <a:rPr lang="ru-RU" sz="2000" dirty="0" smtClean="0"/>
              <a:t> вершины).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Вершина, из которой начинается обход, помещается в первую долю.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Новая вершина в процессе обхода помещается в долю, отличную от доли текущей вершины.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Если же обход направляется по ребру в вершину, которая уже посещена, то проверяется, находятся ли начало ребра и конец в разных долях. Если находятся в одной, то граф двудольным не является.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6264696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part[u]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BFS_Visit</a:t>
            </a:r>
            <a:r>
              <a:rPr lang="ru-RU" sz="1600" dirty="0" smtClean="0"/>
              <a:t> (</a:t>
            </a:r>
            <a:r>
              <a:rPr lang="en-US" sz="1600" dirty="0" smtClean="0"/>
              <a:t>G</a:t>
            </a:r>
            <a:r>
              <a:rPr lang="ru-RU" sz="1600" dirty="0" smtClean="0"/>
              <a:t>, </a:t>
            </a:r>
            <a:r>
              <a:rPr lang="en-US" sz="1600" dirty="0" smtClean="0"/>
              <a:t>s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color[s]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part[s] ⟵ 1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Q ⟵ 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очередь(</a:t>
            </a:r>
            <a:r>
              <a:rPr lang="en-US" sz="1600" dirty="0" smtClean="0"/>
              <a:t>Q, s)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Q ≠ ∅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u ⟵ </a:t>
            </a:r>
            <a:r>
              <a:rPr lang="ru-RU" sz="1600" dirty="0" smtClean="0"/>
              <a:t>из очереди(</a:t>
            </a:r>
            <a:r>
              <a:rPr lang="en-US" sz="1600" dirty="0" smtClean="0"/>
              <a:t>Q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ru-RU" sz="1600" dirty="0" smtClean="0"/>
              <a:t>(для) каждой </a:t>
            </a:r>
            <a:r>
              <a:rPr lang="en-US" sz="1600" dirty="0" smtClean="0"/>
              <a:t>v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ru-RU" sz="1600" dirty="0" smtClean="0"/>
              <a:t>[</a:t>
            </a:r>
            <a:r>
              <a:rPr lang="en-US" sz="1600" dirty="0" smtClean="0"/>
              <a:t>u</a:t>
            </a:r>
            <a:r>
              <a:rPr lang="ru-RU" sz="1600" dirty="0" smtClean="0"/>
              <a:t>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than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color[v] ⟵ BLACK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part[v] ⟵ (part[u] +1) mod 2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ru-RU" sz="1600" dirty="0" smtClean="0"/>
              <a:t>В очередь(</a:t>
            </a:r>
            <a:r>
              <a:rPr lang="en-US" sz="1600" dirty="0" smtClean="0"/>
              <a:t>Q, v)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Обход в глубину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TextBox 144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46" name="TextBox 145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47" name="TextBox 146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48" name="TextBox 147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49" name="TextBox 148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0" name="TextBox 14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51" name="TextBox 150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52" name="TextBox 151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339752" y="10527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1691680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339752" y="105273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(2,?)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1691680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339752" y="105273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(2,?)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1691680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(3,?)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5" name="Овал 5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1" name="Овал 6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TextBox 62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2339752" y="105273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Прямоугольник 15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411760" y="479715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TextBox 135"/>
          <p:cNvSpPr txBox="1"/>
          <p:nvPr/>
        </p:nvSpPr>
        <p:spPr>
          <a:xfrm>
            <a:off x="2411760" y="105273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39" name="TextBox 138"/>
          <p:cNvSpPr txBox="1"/>
          <p:nvPr/>
        </p:nvSpPr>
        <p:spPr>
          <a:xfrm>
            <a:off x="3779912" y="126876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5364088" y="13407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4788024" y="29969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4" name="TextBox 143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145" name="TextBox 144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46" name="TextBox 145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47" name="TextBox 146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48" name="TextBox 147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49" name="TextBox 148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0" name="TextBox 14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51" name="TextBox 150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52" name="TextBox 151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2" name="Овал 6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TextBox 62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5" name="Овал 44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1" name="Овал 60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4" name="Овал 63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TextBox 6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8" name="Овал 67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8" name="Овал 7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TextBox 7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5" name="Овал 7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8" name="Овал 6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6804248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(9,?)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5215274" y="134076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6804248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2" name="Овал 6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72" name="Овал 71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TextBox 72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6804248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(9,?)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TextBox 67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6516216" y="31409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(8,13)</a:t>
            </a:r>
            <a:endParaRPr lang="ru-RU" dirty="0"/>
          </a:p>
        </p:txBody>
      </p:sp>
      <p:sp>
        <p:nvSpPr>
          <p:cNvPr id="69" name="Овал 68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4644008" y="299695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(7,14)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6516216" y="31409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(8,13)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2,3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5364088" y="13407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4788024" y="29969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4644008" y="299695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(7,14)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6516216" y="31409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(8,13)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43" name="Овал 4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3635896" y="126876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(6,15)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059832" y="40466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(1,16)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635896" y="126876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(6,15)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644008" y="299695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(7,14)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516216" y="31409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(8,13)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5976663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color[u]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in[u]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⟵time+1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out[u] ⟵ time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46647"/>
          </a:xfrm>
        </p:spPr>
        <p:txBody>
          <a:bodyPr>
            <a:normAutofit/>
          </a:bodyPr>
          <a:lstStyle/>
          <a:p>
            <a:r>
              <a:rPr lang="ru-RU" b="1" i="1" dirty="0" smtClean="0"/>
              <a:t>Дерево обхода в глубину. Классификация дуг. </a:t>
            </a:r>
            <a:endParaRPr lang="ru-RU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5256583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/>
              <a:t>Введем понятие времени входа (_</a:t>
            </a:r>
            <a:r>
              <a:rPr lang="en-US" sz="2000" dirty="0" smtClean="0"/>
              <a:t>in</a:t>
            </a:r>
            <a:r>
              <a:rPr lang="ru-RU" sz="2000" dirty="0" smtClean="0"/>
              <a:t>) и выхода</a:t>
            </a:r>
            <a:r>
              <a:rPr lang="en-US" sz="2000" dirty="0" smtClean="0"/>
              <a:t> (_out)</a:t>
            </a:r>
            <a:r>
              <a:rPr lang="ru-RU" sz="2000" dirty="0" smtClean="0"/>
              <a:t>.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b="1" dirty="0" smtClean="0"/>
              <a:t>Теорема о скобках: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Возможен только один из трех вариантов:</a:t>
            </a:r>
            <a:br>
              <a:rPr lang="ru-RU" sz="2000" dirty="0" smtClean="0"/>
            </a:br>
            <a:r>
              <a:rPr lang="en-US" sz="2000" b="1" dirty="0" err="1" smtClean="0"/>
              <a:t>u_in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v_in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v_out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u_out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dirty="0" err="1" smtClean="0"/>
              <a:t>v_in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u_in</a:t>
            </a:r>
            <a:r>
              <a:rPr lang="en-US" sz="2000" dirty="0" smtClean="0"/>
              <a:t> &lt;</a:t>
            </a:r>
            <a:r>
              <a:rPr lang="ru-RU" sz="2000" dirty="0" smtClean="0"/>
              <a:t> </a:t>
            </a:r>
            <a:r>
              <a:rPr lang="en-US" sz="2000" b="1" dirty="0" err="1" smtClean="0"/>
              <a:t>u_out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v_out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b="1" dirty="0" err="1" smtClean="0"/>
              <a:t>u_in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u_out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v_in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v_out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т</a:t>
            </a:r>
            <a:r>
              <a:rPr lang="en-US" sz="2000" dirty="0" smtClean="0"/>
              <a:t>.</a:t>
            </a:r>
            <a:r>
              <a:rPr lang="ru-RU" sz="2000" dirty="0" smtClean="0"/>
              <a:t>е</a:t>
            </a:r>
            <a:r>
              <a:rPr lang="en-US" sz="2000" dirty="0" smtClean="0"/>
              <a:t>. </a:t>
            </a:r>
            <a:r>
              <a:rPr lang="ru-RU" sz="2000" dirty="0" smtClean="0"/>
              <a:t>невозможны случаи</a:t>
            </a:r>
            <a:r>
              <a:rPr lang="en-US" sz="2000" dirty="0" smtClean="0"/>
              <a:t>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b="1" dirty="0" err="1" smtClean="0"/>
              <a:t>u_in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v_in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u_out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v_out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dirty="0" err="1" smtClean="0"/>
              <a:t>v_in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u_in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v_out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u_out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b="1" dirty="0" smtClean="0"/>
              <a:t>Доказательство: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Пусть </a:t>
            </a:r>
            <a:r>
              <a:rPr lang="en-US" sz="2000" b="1" dirty="0" smtClean="0"/>
              <a:t>u</a:t>
            </a:r>
            <a:r>
              <a:rPr lang="ru-RU" sz="2000" b="1" dirty="0" smtClean="0"/>
              <a:t>_</a:t>
            </a:r>
            <a:r>
              <a:rPr lang="en-US" sz="2000" b="1" dirty="0" smtClean="0"/>
              <a:t>in</a:t>
            </a:r>
            <a:r>
              <a:rPr lang="ru-RU" sz="2000" dirty="0" smtClean="0"/>
              <a:t> &lt; </a:t>
            </a:r>
            <a:r>
              <a:rPr lang="en-US" sz="2000" dirty="0" smtClean="0"/>
              <a:t>v</a:t>
            </a:r>
            <a:r>
              <a:rPr lang="ru-RU" sz="2000" dirty="0" smtClean="0"/>
              <a:t>_</a:t>
            </a:r>
            <a:r>
              <a:rPr lang="en-US" sz="2000" dirty="0" smtClean="0"/>
              <a:t>in</a:t>
            </a:r>
            <a:r>
              <a:rPr lang="ru-RU" sz="2000" dirty="0" smtClean="0"/>
              <a:t>, значит, если </a:t>
            </a:r>
            <a:r>
              <a:rPr lang="en-US" sz="2000" b="1" dirty="0" smtClean="0"/>
              <a:t>u</a:t>
            </a:r>
            <a:r>
              <a:rPr lang="ru-RU" sz="2000" b="1" dirty="0" smtClean="0"/>
              <a:t>_</a:t>
            </a:r>
            <a:r>
              <a:rPr lang="en-US" sz="2000" b="1" dirty="0" smtClean="0"/>
              <a:t>out</a:t>
            </a:r>
            <a:r>
              <a:rPr lang="en-US" sz="2000" dirty="0" smtClean="0"/>
              <a:t> </a:t>
            </a:r>
            <a:r>
              <a:rPr lang="ru-RU" sz="2000" dirty="0" smtClean="0"/>
              <a:t>&lt; </a:t>
            </a:r>
            <a:r>
              <a:rPr lang="en-US" sz="2000" dirty="0" smtClean="0"/>
              <a:t>v</a:t>
            </a:r>
            <a:r>
              <a:rPr lang="ru-RU" sz="2000" dirty="0" smtClean="0"/>
              <a:t>_</a:t>
            </a:r>
            <a:r>
              <a:rPr lang="en-US" sz="2000" dirty="0" smtClean="0"/>
              <a:t>in</a:t>
            </a:r>
            <a:r>
              <a:rPr lang="ru-RU" sz="2000" dirty="0" smtClean="0"/>
              <a:t> – </a:t>
            </a:r>
            <a:r>
              <a:rPr lang="ru-RU" sz="2000" dirty="0" err="1" smtClean="0"/>
              <a:t>чтд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Значит </a:t>
            </a:r>
            <a:r>
              <a:rPr lang="en-US" sz="2000" dirty="0" smtClean="0"/>
              <a:t>v</a:t>
            </a:r>
            <a:r>
              <a:rPr lang="ru-RU" sz="2000" dirty="0" smtClean="0"/>
              <a:t>_</a:t>
            </a:r>
            <a:r>
              <a:rPr lang="en-US" sz="2000" dirty="0" smtClean="0"/>
              <a:t>start </a:t>
            </a:r>
            <a:r>
              <a:rPr lang="ru-RU" sz="2000" dirty="0" smtClean="0"/>
              <a:t>&lt; </a:t>
            </a:r>
            <a:r>
              <a:rPr lang="en-US" sz="2000" b="1" dirty="0" smtClean="0"/>
              <a:t>u</a:t>
            </a:r>
            <a:r>
              <a:rPr lang="ru-RU" sz="2000" b="1" dirty="0" smtClean="0"/>
              <a:t>_</a:t>
            </a:r>
            <a:r>
              <a:rPr lang="en-US" sz="2000" b="1" dirty="0" smtClean="0"/>
              <a:t>out</a:t>
            </a:r>
            <a:r>
              <a:rPr lang="ru-RU" sz="2000" dirty="0" smtClean="0"/>
              <a:t>. Получается, что вершина </a:t>
            </a:r>
            <a:r>
              <a:rPr lang="en-US" sz="2000" dirty="0" smtClean="0"/>
              <a:t>v</a:t>
            </a:r>
            <a:r>
              <a:rPr lang="ru-RU" sz="2000" dirty="0" smtClean="0"/>
              <a:t> была открыта до закрытия вершины </a:t>
            </a:r>
            <a:r>
              <a:rPr lang="en-US" sz="2000" dirty="0" smtClean="0"/>
              <a:t>u</a:t>
            </a:r>
            <a:r>
              <a:rPr lang="ru-RU" sz="2000" dirty="0" smtClean="0"/>
              <a:t>. Следовательно, исходя из последовательности действий алгоритма, вершина </a:t>
            </a:r>
            <a:r>
              <a:rPr lang="en-US" sz="2000" dirty="0" smtClean="0"/>
              <a:t>u </a:t>
            </a:r>
            <a:r>
              <a:rPr lang="ru-RU" sz="2000" dirty="0" smtClean="0"/>
              <a:t>является предком вершины </a:t>
            </a:r>
            <a:r>
              <a:rPr lang="en-US" sz="2000" dirty="0" smtClean="0"/>
              <a:t>v</a:t>
            </a:r>
            <a:r>
              <a:rPr lang="ru-RU" sz="2000" dirty="0" smtClean="0"/>
              <a:t>. 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5688632"/>
          </a:xfrm>
        </p:spPr>
        <p:txBody>
          <a:bodyPr>
            <a:noAutofit/>
          </a:bodyPr>
          <a:lstStyle/>
          <a:p>
            <a:pPr algn="l"/>
            <a:r>
              <a:rPr lang="ru-RU" sz="2000" b="1" dirty="0" smtClean="0"/>
              <a:t>Дуги </a:t>
            </a:r>
            <a:r>
              <a:rPr lang="ru-RU" sz="2000" b="1" dirty="0" smtClean="0"/>
              <a:t>дерева</a:t>
            </a:r>
            <a:r>
              <a:rPr lang="ru-RU" sz="2000" dirty="0" smtClean="0"/>
              <a:t> – это </a:t>
            </a:r>
            <a:r>
              <a:rPr lang="ru-RU" sz="2000" dirty="0" smtClean="0"/>
              <a:t>дуги графа </a:t>
            </a:r>
            <a:r>
              <a:rPr lang="en-US" sz="2000" dirty="0" err="1" smtClean="0"/>
              <a:t>G</a:t>
            </a:r>
            <a:r>
              <a:rPr lang="en-US" sz="2000" baseline="-25000" dirty="0" err="1" smtClean="0"/>
              <a:t>π</a:t>
            </a:r>
            <a:r>
              <a:rPr lang="ru-RU" sz="2000" dirty="0" smtClean="0"/>
              <a:t>. </a:t>
            </a:r>
            <a:r>
              <a:rPr lang="ru-RU" sz="2000" dirty="0" smtClean="0"/>
              <a:t>Дуга (</a:t>
            </a:r>
            <a:r>
              <a:rPr lang="en-US" sz="2000" dirty="0" smtClean="0"/>
              <a:t>u</a:t>
            </a:r>
            <a:r>
              <a:rPr lang="ru-RU" sz="2000" dirty="0" smtClean="0"/>
              <a:t>, </a:t>
            </a:r>
            <a:r>
              <a:rPr lang="en-US" sz="2000" dirty="0" smtClean="0"/>
              <a:t>v</a:t>
            </a:r>
            <a:r>
              <a:rPr lang="ru-RU" sz="2000" dirty="0" smtClean="0"/>
              <a:t>) является </a:t>
            </a:r>
            <a:r>
              <a:rPr lang="ru-RU" sz="2000" dirty="0" smtClean="0"/>
              <a:t>дугой дерева</a:t>
            </a:r>
            <a:r>
              <a:rPr lang="ru-RU" sz="2000" dirty="0" smtClean="0"/>
              <a:t>, если при исследовании </a:t>
            </a:r>
            <a:r>
              <a:rPr lang="ru-RU" sz="2000" dirty="0" smtClean="0"/>
              <a:t>этой дуги была </a:t>
            </a:r>
            <a:r>
              <a:rPr lang="ru-RU" sz="2000" dirty="0" smtClean="0"/>
              <a:t>открыта </a:t>
            </a:r>
            <a:r>
              <a:rPr lang="en-US" sz="2000" dirty="0" smtClean="0"/>
              <a:t>v</a:t>
            </a:r>
            <a:r>
              <a:rPr lang="ru-RU" sz="2000" dirty="0" smtClean="0"/>
              <a:t> (т.е. </a:t>
            </a:r>
            <a:r>
              <a:rPr lang="en-US" sz="2000" dirty="0" smtClean="0"/>
              <a:t>u </a:t>
            </a:r>
            <a:r>
              <a:rPr lang="ru-RU" sz="2000" dirty="0" smtClean="0"/>
              <a:t>является </a:t>
            </a:r>
            <a:r>
              <a:rPr lang="ru-RU" sz="2000" dirty="0" smtClean="0"/>
              <a:t>ее непосредственным </a:t>
            </a:r>
            <a:r>
              <a:rPr lang="ru-RU" sz="2000" dirty="0" smtClean="0"/>
              <a:t>предком </a:t>
            </a:r>
            <a:r>
              <a:rPr lang="ru-RU" sz="2000" dirty="0" smtClean="0"/>
              <a:t>в дереве </a:t>
            </a:r>
            <a:r>
              <a:rPr lang="ru-RU" sz="2000" dirty="0" smtClean="0"/>
              <a:t>обхода).</a:t>
            </a:r>
            <a:br>
              <a:rPr lang="ru-RU" sz="2000" dirty="0" smtClean="0"/>
            </a:br>
            <a:r>
              <a:rPr lang="ru-RU" sz="2000" b="1" dirty="0" smtClean="0"/>
              <a:t>Прямые </a:t>
            </a:r>
            <a:r>
              <a:rPr lang="ru-RU" sz="2000" b="1" dirty="0" smtClean="0"/>
              <a:t>дуги </a:t>
            </a:r>
            <a:r>
              <a:rPr lang="ru-RU" sz="2000" dirty="0" smtClean="0"/>
              <a:t>– </a:t>
            </a:r>
            <a:r>
              <a:rPr lang="ru-RU" sz="2000" dirty="0" smtClean="0"/>
              <a:t>это </a:t>
            </a:r>
            <a:r>
              <a:rPr lang="ru-RU" sz="2000" dirty="0" smtClean="0"/>
              <a:t>дуги (</a:t>
            </a:r>
            <a:r>
              <a:rPr lang="en-US" sz="2000" dirty="0" smtClean="0"/>
              <a:t>u</a:t>
            </a:r>
            <a:r>
              <a:rPr lang="ru-RU" sz="2000" dirty="0" smtClean="0"/>
              <a:t>, </a:t>
            </a:r>
            <a:r>
              <a:rPr lang="en-US" sz="2000" dirty="0" smtClean="0"/>
              <a:t>v</a:t>
            </a:r>
            <a:r>
              <a:rPr lang="ru-RU" sz="2000" dirty="0" smtClean="0"/>
              <a:t>), не являющиеся </a:t>
            </a:r>
            <a:r>
              <a:rPr lang="ru-RU" sz="2000" dirty="0" smtClean="0"/>
              <a:t>дугами дерева </a:t>
            </a:r>
            <a:r>
              <a:rPr lang="ru-RU" sz="2000" dirty="0" smtClean="0"/>
              <a:t>обхода и соединяющие вершину </a:t>
            </a:r>
            <a:r>
              <a:rPr lang="en-US" sz="2000" dirty="0" smtClean="0"/>
              <a:t>u </a:t>
            </a:r>
            <a:r>
              <a:rPr lang="ru-RU" sz="2000" dirty="0" smtClean="0"/>
              <a:t>с ее потомком </a:t>
            </a:r>
            <a:r>
              <a:rPr lang="en-US" sz="2000" dirty="0" smtClean="0"/>
              <a:t>v </a:t>
            </a:r>
            <a:r>
              <a:rPr lang="ru-RU" sz="2000" dirty="0" smtClean="0"/>
              <a:t>в дереве обхода.</a:t>
            </a:r>
            <a:br>
              <a:rPr lang="ru-RU" sz="2000" dirty="0" smtClean="0"/>
            </a:br>
            <a:r>
              <a:rPr lang="ru-RU" sz="2000" b="1" dirty="0" smtClean="0"/>
              <a:t>Обратные </a:t>
            </a:r>
            <a:r>
              <a:rPr lang="ru-RU" sz="2000" b="1" dirty="0" smtClean="0"/>
              <a:t>дуги </a:t>
            </a:r>
            <a:r>
              <a:rPr lang="ru-RU" sz="2000" dirty="0" smtClean="0"/>
              <a:t>– </a:t>
            </a:r>
            <a:r>
              <a:rPr lang="ru-RU" sz="2000" dirty="0" smtClean="0"/>
              <a:t>это </a:t>
            </a:r>
            <a:r>
              <a:rPr lang="ru-RU" sz="2000" dirty="0" smtClean="0"/>
              <a:t>дуги (</a:t>
            </a:r>
            <a:r>
              <a:rPr lang="en-US" sz="2000" dirty="0" smtClean="0"/>
              <a:t>u</a:t>
            </a:r>
            <a:r>
              <a:rPr lang="ru-RU" sz="2000" dirty="0" smtClean="0"/>
              <a:t>, </a:t>
            </a:r>
            <a:r>
              <a:rPr lang="en-US" sz="2000" dirty="0" smtClean="0"/>
              <a:t>v</a:t>
            </a:r>
            <a:r>
              <a:rPr lang="ru-RU" sz="2000" dirty="0" smtClean="0"/>
              <a:t>), соединяющие вершину </a:t>
            </a:r>
            <a:r>
              <a:rPr lang="en-US" sz="2000" dirty="0" smtClean="0"/>
              <a:t>u </a:t>
            </a:r>
            <a:r>
              <a:rPr lang="ru-RU" sz="2000" dirty="0" smtClean="0"/>
              <a:t>с ее предком </a:t>
            </a:r>
            <a:r>
              <a:rPr lang="en-US" sz="2000" dirty="0" smtClean="0"/>
              <a:t>v</a:t>
            </a:r>
            <a:r>
              <a:rPr lang="ru-RU" sz="2000" dirty="0" smtClean="0"/>
              <a:t> в дереве обхода</a:t>
            </a:r>
            <a:r>
              <a:rPr lang="ru-RU" sz="2000" dirty="0" smtClean="0"/>
              <a:t>. Дуги-циклы, </a:t>
            </a:r>
            <a:r>
              <a:rPr lang="ru-RU" sz="2000" dirty="0" smtClean="0"/>
              <a:t>которые могут встречаться в орграфах, рассматриваются </a:t>
            </a:r>
            <a:r>
              <a:rPr lang="ru-RU" sz="2000" dirty="0" smtClean="0"/>
              <a:t>как </a:t>
            </a:r>
            <a:r>
              <a:rPr lang="ru-RU" sz="2000" dirty="0" smtClean="0"/>
              <a:t>обратные </a:t>
            </a:r>
            <a:r>
              <a:rPr lang="ru-RU" sz="2000" dirty="0" smtClean="0"/>
              <a:t>дуги.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b="1" dirty="0" smtClean="0"/>
              <a:t>Перекрестные </a:t>
            </a:r>
            <a:r>
              <a:rPr lang="ru-RU" sz="2000" b="1" dirty="0" smtClean="0"/>
              <a:t>дуги </a:t>
            </a:r>
            <a:r>
              <a:rPr lang="ru-RU" sz="2000" dirty="0" smtClean="0"/>
              <a:t>– </a:t>
            </a:r>
            <a:r>
              <a:rPr lang="ru-RU" sz="2000" dirty="0" smtClean="0"/>
              <a:t>это </a:t>
            </a:r>
            <a:r>
              <a:rPr lang="ru-RU" sz="2000" dirty="0" smtClean="0"/>
              <a:t>дуги графа</a:t>
            </a:r>
            <a:r>
              <a:rPr lang="ru-RU" sz="2000" dirty="0" smtClean="0"/>
              <a:t>, не относящиеся к трем описанным выше типам. Они могут соединять вершины одного и того же дерева обхода, когда ни одна из вершин не является предком другой, или соединять вершины в различных деревьях.</a:t>
            </a:r>
            <a:br>
              <a:rPr lang="ru-RU" sz="2000" dirty="0" smtClean="0"/>
            </a:br>
            <a:r>
              <a:rPr lang="ru-RU" sz="2000" dirty="0" smtClean="0"/>
              <a:t> </a:t>
            </a:r>
            <a:br>
              <a:rPr lang="ru-RU" sz="2000" dirty="0" smtClean="0"/>
            </a:br>
            <a:r>
              <a:rPr lang="ru-RU" sz="2000" b="1" dirty="0" smtClean="0"/>
              <a:t>Следствие</a:t>
            </a:r>
            <a:r>
              <a:rPr lang="ru-RU" sz="2000" dirty="0" smtClean="0"/>
              <a:t>:</a:t>
            </a:r>
            <a:br>
              <a:rPr lang="ru-RU" sz="2000" dirty="0" smtClean="0"/>
            </a:br>
            <a:r>
              <a:rPr lang="ru-RU" sz="2000" dirty="0" smtClean="0"/>
              <a:t>Дуга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</a:t>
            </a:r>
            <a:r>
              <a:rPr lang="ru-RU" sz="2000" dirty="0" smtClean="0"/>
              <a:t>прямая</a:t>
            </a:r>
            <a:r>
              <a:rPr lang="en-US" sz="2000" dirty="0" smtClean="0"/>
              <a:t>, </a:t>
            </a:r>
            <a:r>
              <a:rPr lang="ru-RU" sz="2000" dirty="0" smtClean="0"/>
              <a:t>если </a:t>
            </a:r>
            <a:r>
              <a:rPr lang="en-US" sz="2000" b="1" dirty="0" err="1" smtClean="0"/>
              <a:t>u_in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v_in</a:t>
            </a:r>
            <a:r>
              <a:rPr lang="en-US" sz="2000" dirty="0" smtClean="0"/>
              <a:t>, </a:t>
            </a:r>
            <a:r>
              <a:rPr lang="en-US" sz="2000" dirty="0" err="1" smtClean="0"/>
              <a:t>v_out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u_out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Дуга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</a:t>
            </a:r>
            <a:r>
              <a:rPr lang="ru-RU" sz="2000" dirty="0" smtClean="0"/>
              <a:t>обратная</a:t>
            </a:r>
            <a:r>
              <a:rPr lang="en-US" sz="2000" dirty="0" smtClean="0"/>
              <a:t>, </a:t>
            </a:r>
            <a:r>
              <a:rPr lang="ru-RU" sz="2000" dirty="0" smtClean="0"/>
              <a:t>если </a:t>
            </a:r>
            <a:r>
              <a:rPr lang="en-US" sz="2000" dirty="0" err="1" smtClean="0"/>
              <a:t>v_in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u_in</a:t>
            </a:r>
            <a:r>
              <a:rPr lang="en-US" sz="2000" dirty="0" smtClean="0"/>
              <a:t>, </a:t>
            </a:r>
            <a:r>
              <a:rPr lang="en-US" sz="2000" b="1" dirty="0" err="1" smtClean="0"/>
              <a:t>u_out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v_out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Дуга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</a:t>
            </a:r>
            <a:r>
              <a:rPr lang="ru-RU" sz="2000" dirty="0" smtClean="0"/>
              <a:t>поперечная</a:t>
            </a:r>
            <a:r>
              <a:rPr lang="en-US" sz="2000" dirty="0" smtClean="0"/>
              <a:t>, </a:t>
            </a:r>
            <a:r>
              <a:rPr lang="ru-RU" sz="2000" dirty="0" smtClean="0"/>
              <a:t>если </a:t>
            </a:r>
            <a:r>
              <a:rPr lang="en-US" sz="2000" b="1" dirty="0" err="1" smtClean="0"/>
              <a:t>u_out</a:t>
            </a:r>
            <a:r>
              <a:rPr lang="en-US" sz="2000" dirty="0" smtClean="0"/>
              <a:t> &lt;</a:t>
            </a:r>
            <a:r>
              <a:rPr lang="en-US" sz="2000" b="1" dirty="0" smtClean="0"/>
              <a:t> </a:t>
            </a:r>
            <a:r>
              <a:rPr lang="en-US" sz="2000" dirty="0" err="1" smtClean="0"/>
              <a:t>v_in</a:t>
            </a:r>
            <a:r>
              <a:rPr lang="en-US" sz="2000" dirty="0" smtClean="0"/>
              <a:t> </a:t>
            </a:r>
            <a:r>
              <a:rPr lang="ru-RU" sz="2000" dirty="0" smtClean="0"/>
              <a:t>или </a:t>
            </a:r>
            <a:r>
              <a:rPr lang="en-US" sz="2000" dirty="0" err="1" smtClean="0"/>
              <a:t>v_out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u_in</a:t>
            </a:r>
            <a:endParaRPr lang="ru-RU" sz="2000" b="1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Классификация дуг</a:t>
            </a:r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Должно выполняться </a:t>
            </a:r>
            <a:r>
              <a:rPr lang="en-US" sz="2000" b="1" dirty="0" err="1" smtClean="0"/>
              <a:t>u_in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v_in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v_out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u_out</a:t>
            </a:r>
            <a:r>
              <a:rPr lang="ru-RU" sz="2000" dirty="0" smtClean="0"/>
              <a:t>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является ли вершина </a:t>
            </a:r>
            <a:r>
              <a:rPr lang="en-US" sz="2800" dirty="0" smtClean="0"/>
              <a:t>u </a:t>
            </a:r>
            <a:r>
              <a:rPr lang="ru-RU" sz="2800" b="1" dirty="0" smtClean="0"/>
              <a:t>предком</a:t>
            </a:r>
            <a:r>
              <a:rPr lang="ru-RU" sz="2800" dirty="0" smtClean="0"/>
              <a:t> вершины </a:t>
            </a:r>
            <a:r>
              <a:rPr lang="en-US" sz="2800" dirty="0" smtClean="0"/>
              <a:t>v</a:t>
            </a:r>
            <a:r>
              <a:rPr lang="ru-RU" sz="2800" dirty="0" smtClean="0"/>
              <a:t> (в дереве обхода в глубину).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594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Обход в глубину запускается для каждой вершины графа.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во время обхода происходит попытка обратиться к не белой </a:t>
            </a:r>
            <a:r>
              <a:rPr lang="ru-RU" sz="2000" dirty="0" smtClean="0"/>
              <a:t>вершине, которая </a:t>
            </a:r>
            <a:r>
              <a:rPr lang="ru-RU" sz="2000" dirty="0" smtClean="0"/>
              <a:t>не является непосредственным </a:t>
            </a:r>
            <a:r>
              <a:rPr lang="ru-RU" sz="2000" dirty="0" smtClean="0"/>
              <a:t>предком, </a:t>
            </a:r>
            <a:r>
              <a:rPr lang="ru-RU" sz="2000" dirty="0" smtClean="0"/>
              <a:t>по некоторой дуге </a:t>
            </a:r>
            <a:r>
              <a:rPr lang="en-US" sz="2000" b="1" dirty="0" smtClean="0"/>
              <a:t>e</a:t>
            </a:r>
            <a:r>
              <a:rPr lang="ru-RU" sz="2000" dirty="0" smtClean="0"/>
              <a:t>, то это говорит о найденном цикле</a:t>
            </a:r>
            <a:r>
              <a:rPr lang="en-US" sz="2000" dirty="0" smtClean="0"/>
              <a:t> (</a:t>
            </a:r>
            <a:r>
              <a:rPr lang="ru-RU" sz="2000" dirty="0" smtClean="0"/>
              <a:t>не обязательно </a:t>
            </a:r>
            <a:r>
              <a:rPr lang="ru-RU" sz="2000" dirty="0" smtClean="0"/>
              <a:t>контуре).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</a:t>
            </a:r>
            <a:r>
              <a:rPr lang="en-US" sz="2000" b="1" dirty="0" smtClean="0"/>
              <a:t>e</a:t>
            </a:r>
            <a:r>
              <a:rPr lang="ru-RU" sz="2000" dirty="0" smtClean="0"/>
              <a:t> – обратная, то найден контур.</a:t>
            </a:r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Проверка любого графа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 или </a:t>
            </a:r>
            <a:r>
              <a:rPr lang="ru-RU" sz="2800" b="1" dirty="0" err="1" smtClean="0"/>
              <a:t>бесконтурность</a:t>
            </a:r>
            <a:r>
              <a:rPr lang="ru-RU" sz="2800" dirty="0" smtClean="0"/>
              <a:t>.</a:t>
            </a:r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188640"/>
            <a:ext cx="5902424" cy="6480720"/>
          </a:xfrm>
        </p:spPr>
        <p:txBody>
          <a:bodyPr>
            <a:noAutofit/>
          </a:bodyPr>
          <a:lstStyle/>
          <a:p>
            <a:pPr algn="l"/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 ⟵ ∅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⟵ NIL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cycle_end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⟵ NIL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NIL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write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“acyclic”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else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“cyclic”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в очередь (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start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while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!= 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cycle_end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⟵ π[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в очередь (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start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/>
              <a:t>DFS</a:t>
            </a:r>
            <a:r>
              <a:rPr lang="ru-RU" sz="1300" dirty="0" smtClean="0"/>
              <a:t>_</a:t>
            </a:r>
            <a:r>
              <a:rPr lang="en-US" sz="1300" dirty="0" smtClean="0"/>
              <a:t>Visit</a:t>
            </a:r>
            <a:r>
              <a:rPr lang="ru-RU" sz="1300" dirty="0" smtClean="0"/>
              <a:t> (</a:t>
            </a:r>
            <a:r>
              <a:rPr lang="en-US" sz="1300" dirty="0" smtClean="0"/>
              <a:t>u</a:t>
            </a:r>
            <a:r>
              <a:rPr lang="ru-RU" sz="1300" dirty="0" smtClean="0"/>
              <a:t>)</a:t>
            </a:r>
            <a:br>
              <a:rPr lang="ru-RU" sz="1300" dirty="0" smtClean="0"/>
            </a:br>
            <a:r>
              <a:rPr lang="en-US" sz="1300" dirty="0" smtClean="0"/>
              <a:t>color[u] ⟵ GRAY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b="1" dirty="0" smtClean="0"/>
              <a:t>for</a:t>
            </a:r>
            <a:r>
              <a:rPr lang="ru-RU" sz="1300" dirty="0" smtClean="0"/>
              <a:t> (для) каждой </a:t>
            </a:r>
            <a:r>
              <a:rPr lang="ru-RU" sz="1300" dirty="0" err="1" smtClean="0"/>
              <a:t>u</a:t>
            </a:r>
            <a:r>
              <a:rPr lang="ru-RU" sz="1300" dirty="0" smtClean="0"/>
              <a:t> ∈ </a:t>
            </a:r>
            <a:r>
              <a:rPr lang="en-US" sz="1300" dirty="0" err="1" smtClean="0"/>
              <a:t>Adj</a:t>
            </a:r>
            <a:r>
              <a:rPr lang="en-US" sz="1300" dirty="0" smtClean="0"/>
              <a:t>[u] </a:t>
            </a:r>
            <a:r>
              <a:rPr lang="en-US" sz="1300" b="1" dirty="0" smtClean="0"/>
              <a:t>do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</a:t>
            </a:r>
            <a:r>
              <a:rPr lang="en-US" sz="1300" b="1" dirty="0" smtClean="0"/>
              <a:t>if</a:t>
            </a:r>
            <a:r>
              <a:rPr lang="en-US" sz="1300" dirty="0" smtClean="0"/>
              <a:t> color[v] = WHITE </a:t>
            </a:r>
            <a:r>
              <a:rPr lang="en-US" sz="1300" b="1" dirty="0" smtClean="0"/>
              <a:t>then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π[v] ⟵ u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</a:t>
            </a:r>
            <a:r>
              <a:rPr lang="en-US" sz="1300" b="1" dirty="0" smtClean="0"/>
              <a:t>If</a:t>
            </a:r>
            <a:r>
              <a:rPr lang="en-US" sz="1300" dirty="0" smtClean="0"/>
              <a:t> </a:t>
            </a:r>
            <a:r>
              <a:rPr lang="en-US" sz="1300" dirty="0" err="1" smtClean="0"/>
              <a:t>DFS_Visit</a:t>
            </a:r>
            <a:r>
              <a:rPr lang="en-US" sz="1300" dirty="0" smtClean="0"/>
              <a:t>(v) </a:t>
            </a:r>
            <a:r>
              <a:rPr lang="en-US" sz="1300" b="1" dirty="0" smtClean="0"/>
              <a:t>then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	</a:t>
            </a:r>
            <a:r>
              <a:rPr lang="en-US" sz="1300" b="1" dirty="0" smtClean="0"/>
              <a:t>return</a:t>
            </a:r>
            <a:r>
              <a:rPr lang="en-US" sz="1300" dirty="0" smtClean="0"/>
              <a:t> true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ru-RU" sz="1300" dirty="0" smtClean="0"/>
              <a:t>	</a:t>
            </a:r>
            <a:r>
              <a:rPr lang="en-US" sz="1300" b="1" dirty="0" smtClean="0"/>
              <a:t>else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</a:t>
            </a:r>
            <a:r>
              <a:rPr lang="en-US" sz="1300" dirty="0" err="1" smtClean="0"/>
              <a:t>cycle_start</a:t>
            </a:r>
            <a:r>
              <a:rPr lang="en-US" sz="1300" dirty="0" smtClean="0"/>
              <a:t> ⟵ v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</a:t>
            </a:r>
            <a:r>
              <a:rPr lang="en-US" sz="1300" dirty="0" err="1" smtClean="0"/>
              <a:t>cycle_end</a:t>
            </a:r>
            <a:r>
              <a:rPr lang="en-US" sz="1300" dirty="0" smtClean="0"/>
              <a:t> ⟵ u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</a:t>
            </a:r>
            <a:r>
              <a:rPr lang="en-US" sz="1300" b="1" dirty="0" smtClean="0"/>
              <a:t>return</a:t>
            </a:r>
            <a:r>
              <a:rPr lang="en-US" sz="1300" dirty="0" smtClean="0"/>
              <a:t> true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color[u] ⟵ BLACK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b="1" dirty="0" smtClean="0"/>
              <a:t>return</a:t>
            </a:r>
            <a:r>
              <a:rPr lang="en-US" sz="1300" dirty="0" smtClean="0"/>
              <a:t> false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3"/>
            </a:pPr>
            <a:r>
              <a:rPr lang="ru-RU" sz="2800" dirty="0" smtClean="0"/>
              <a:t>Проверка любого графа на </a:t>
            </a:r>
            <a:r>
              <a:rPr lang="ru-RU" sz="2800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1268761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</a:rPr>
              <a:t>Теорема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: Граф является двудольным тогда и только тогда, когда все его циклы имеют чётную длину.</a:t>
            </a:r>
            <a:endParaRPr lang="ru-RU" sz="20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2420888"/>
            <a:ext cx="7772400" cy="3744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Производится серия обходов в глубину(т.е. запускается обход в глубину из каждой </a:t>
            </a:r>
            <a:r>
              <a:rPr lang="ru-RU" sz="2000" dirty="0" err="1" smtClean="0"/>
              <a:t>непосещённой</a:t>
            </a:r>
            <a:r>
              <a:rPr lang="ru-RU" sz="2000" dirty="0" smtClean="0"/>
              <a:t> вершины). При этом граф воспринимается как не ориентированный.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Вершина, из которой начинается обход, помещается в первую долю.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Новая вершина в процессе обхода помещается в долю, отличную от доли текущей вершины.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Если же обход направляется по ребру в вершину, которая уже посещена, то проверяется, находятся ли начало ребра и конец в разных долях. Если находятся в одной, то граф двудольным не является.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Прямоугольник 48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3,4,5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5976663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part[u] ⟵ ∞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part[u] = 0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part[u] ⟵ 1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BFS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part[v] = ∞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		</a:t>
            </a:r>
            <a:r>
              <a:rPr lang="en-US" sz="1600" dirty="0" smtClean="0"/>
              <a:t>part[v] ⟵ (part[u] +1) mod 2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!(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(v))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en-US" sz="1600" b="1" dirty="0" smtClean="0"/>
              <a:t>return</a:t>
            </a:r>
            <a:r>
              <a:rPr lang="en-US" sz="1600" dirty="0" smtClean="0"/>
              <a:t> false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</a:t>
            </a:r>
            <a:r>
              <a:rPr lang="en-US" sz="1600" b="1" dirty="0" smtClean="0"/>
              <a:t>else</a:t>
            </a:r>
            <a:r>
              <a:rPr lang="ru-RU" sz="1600" b="1" dirty="0" smtClean="0"/>
              <a:t/>
            </a:r>
            <a:br>
              <a:rPr lang="ru-RU" sz="1600" b="1" dirty="0" smtClean="0"/>
            </a:br>
            <a:r>
              <a:rPr lang="ru-RU" sz="1600" b="1" dirty="0" smtClean="0"/>
              <a:t>		</a:t>
            </a:r>
            <a:r>
              <a:rPr lang="en-US" sz="1600" b="1" dirty="0" smtClean="0"/>
              <a:t> if</a:t>
            </a:r>
            <a:r>
              <a:rPr lang="en-US" sz="1600" dirty="0" smtClean="0"/>
              <a:t> part[v] = part[u] </a:t>
            </a:r>
            <a:r>
              <a:rPr lang="en-US" sz="1600" b="1" dirty="0" smtClean="0"/>
              <a:t>then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ru-RU" sz="1600" smtClean="0"/>
              <a:t>	</a:t>
            </a:r>
            <a:r>
              <a:rPr lang="en-US" sz="1600" b="1" smtClean="0"/>
              <a:t>return</a:t>
            </a:r>
            <a:r>
              <a:rPr lang="en-US" sz="1600" smtClean="0"/>
              <a:t> </a:t>
            </a:r>
            <a:r>
              <a:rPr lang="en-US" sz="1600" dirty="0" smtClean="0"/>
              <a:t>false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return</a:t>
            </a:r>
            <a:r>
              <a:rPr lang="en-US" sz="1600" dirty="0" smtClean="0"/>
              <a:t> true</a:t>
            </a: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Прямоугольник 53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4,5,6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рямоугольник 5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5,6,7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Прямоугольник 55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6,7,8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57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1378</Words>
  <Application>Microsoft Office PowerPoint</Application>
  <PresentationFormat>Экран (4:3)</PresentationFormat>
  <Paragraphs>533</Paragraphs>
  <Slides>50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1" baseType="lpstr">
      <vt:lpstr>Тема Office</vt:lpstr>
      <vt:lpstr>Алгоритмы на графах</vt:lpstr>
      <vt:lpstr>Обход в ширину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BFS (G) for (для) каждой u ∈ V[G] do  color[u] ⟵ WHITE  d[u] ⟵ ∞  π[u] ⟵ NIL time ⟵ 0 for (для) каждой u ∈ V[G] do  if color[u] = WHITE then   BFS_Visit(u)   BFS_Visit (G, s) color[s] ⟵ GRAY d[s] ⟵ 0 π[s] ⟵ NIL Q ⟵ ∅ В очередь(Q, s) while Q ≠ ∅ do  u ⟵ из очереди(Q)  for (для) каждой v ∈ Adj[u] do   If color[v] = WHITE than    color[v] ⟵ GRAY    d[v] ⟵ d[u]+1    π[v] ⟵ u    В очередь(Q, v)  color[u] ⟵ BLACK</vt:lpstr>
      <vt:lpstr>Задачи при решении которых можно использовать алгоритм основанный на обходе в ширину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BFS (G) for (для) каждой u ∈ V[G] do  color[u] ⟵ WHITE  part[u] ⟵ 0 time ⟵ 0 for (для) каждой u ∈ V[G] do  if color[u] = WHITE then   BFS_Visit(u)   BFS_Visit (G, s) color[s] ⟵ GRAY part[s] ⟵ 1 Q ⟵ ∅ В очередь(Q, s) while Q ≠ ∅ do  u ⟵ из очереди(Q)  for (для) каждой v ∈ Adj[u] do   If color[v] = WHITE than    color[v] ⟵ BLACK     part[v] ⟵ (part[u] +1) mod 2    В очередь(Q, v)</vt:lpstr>
      <vt:lpstr>Обход в глубину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DFS (G) for (для) каждой u ∈ V[G] do  color[u] ⟵ WHITE  π[u] ⟵ NIL time ⟵ 0 for (для) каждой u ∈ V[G] do  if color[u] = WHITE then   DFS_Visit(u)    DFS_Visit (u) color[u] ⟵ GRAY time ⟵ time +1 in[u] ⟵ time for (для) каждой v ∈ Adj[u] do  if color[v] = WHITE then   π[v] ⟵ u   DFS_Visit(v) color[u] ⟵ BLACK time ⟵time+1 out[u] ⟵ time</vt:lpstr>
      <vt:lpstr>Дерево обхода в глубину. Классификация дуг. </vt:lpstr>
      <vt:lpstr>Введем понятие времени входа (_in) и выхода (_out).  Теорема о скобках: Возможен только один из трех вариантов: u_in &lt; v_in &lt; v_out &lt; u_out v_in &lt; u_in &lt; u_out &lt; v_out u_in &lt; u_out &lt; v_in &lt; v_out т.е. невозможны случаи: u_in &lt; v_in &lt; u_out &lt; v_out v_in &lt; u_in &lt; v_out &lt; u_out  Доказательство: Пусть u_in &lt; v_in, значит, если u_out &lt; v_in – чтд Значит v_start &lt; u_out. Получается, что вершина v была открыта до закрытия вершины u. Следовательно, исходя из последовательности действий алгоритма, вершина u является предком вершины v. </vt:lpstr>
      <vt:lpstr>Дуги дерева – это дуги графа Gπ. Дуга (u, v) является дугой дерева, если при исследовании этой дуги была открыта v (т.е. u является ее непосредственным предком в дереве обхода). Прямые дуги – это дуги (u, v), не являющиеся дугами дерева обхода и соединяющие вершину u с ее потомком v в дереве обхода. Обратные дуги – это дуги (u, v), соединяющие вершину u с ее предком v в дереве обхода. Дуги-циклы, которые могут встречаться в орграфах, рассматриваются как обратные дуги. Перекрестные дуги – это дуги графа, не относящиеся к трем описанным выше типам. Они могут соединять вершины одного и того же дерева обхода, когда ни одна из вершин не является предком другой, или соединять вершины в различных деревьях.   Следствие: Дуга (u,v) прямая, если u_in &lt; v_in, v_out &lt; u_out Дуга (u,v) обратная, если v_in &lt; u_in, u_out &lt; v_out Дуга (u,v) поперечная, если u_out &lt; v_in или v_out &lt; u_in</vt:lpstr>
      <vt:lpstr>Слайд 46</vt:lpstr>
      <vt:lpstr>Слайд 47</vt:lpstr>
      <vt:lpstr>DFS (G) for (для) каждой u ∈ V[G] do  color[u] ⟵ WHITE  π[u] ⟵ NIL Q ⟵ ∅ cycle_start ⟵ NIL cycle_end ⟵ NIL for (для) каждой u ∈ V[G] do  if color[u] = WHITE then   DFS_Visit(u) If cycle_start = NIL then  write “acyclic” else  write “cyclic”  в очередь (Q, cycle_start)  while cycle_start != cycle_end do   cycle_start ⟵ π[cycle_start]   в очередь (Q, cycle_start) DFS_Visit (u) color[u] ⟵ GRAY for (для) каждой u ∈ Adj[u] do  if color[v] = WHITE then   π[v] ⟵ u   If DFS_Visit(v) then    return true  else   cycle_start ⟵ v   cycle_end ⟵ u   return true color[u] ⟵ BLACK return false</vt:lpstr>
      <vt:lpstr>Слайд 49</vt:lpstr>
      <vt:lpstr>BFS (G) for (для) каждой u ∈ V[G] do  part[u] ⟵ ∞ for (для) каждой u ∈ V[G] do  if part[u] = 0 then   part[u] ⟵ 1   BFS_Visit(u)     BFS_Visit (u) for (для) каждой v ∈ Adj[u] do  if part[v] = ∞ then   part[v] ⟵ (part[u] +1) mod 2   If !(DFS_Visit(v)) then    return false  else    if part[v] = part[u] then     return false return true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на графах</dc:title>
  <dc:creator>Мамочка и папочка</dc:creator>
  <cp:lastModifiedBy>777</cp:lastModifiedBy>
  <cp:revision>76</cp:revision>
  <dcterms:created xsi:type="dcterms:W3CDTF">2020-02-18T13:52:34Z</dcterms:created>
  <dcterms:modified xsi:type="dcterms:W3CDTF">2020-02-26T16:42:39Z</dcterms:modified>
</cp:coreProperties>
</file>