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73" r:id="rId3"/>
    <p:sldId id="305" r:id="rId4"/>
    <p:sldId id="308" r:id="rId5"/>
    <p:sldId id="309" r:id="rId6"/>
    <p:sldId id="304" r:id="rId7"/>
    <p:sldId id="310" r:id="rId8"/>
    <p:sldId id="311" r:id="rId9"/>
    <p:sldId id="312" r:id="rId10"/>
    <p:sldId id="399" r:id="rId11"/>
    <p:sldId id="400" r:id="rId12"/>
    <p:sldId id="315" r:id="rId13"/>
    <p:sldId id="316" r:id="rId14"/>
    <p:sldId id="331" r:id="rId15"/>
    <p:sldId id="317" r:id="rId16"/>
    <p:sldId id="333" r:id="rId17"/>
    <p:sldId id="318" r:id="rId18"/>
    <p:sldId id="320" r:id="rId19"/>
    <p:sldId id="321" r:id="rId20"/>
    <p:sldId id="322" r:id="rId21"/>
    <p:sldId id="451" r:id="rId22"/>
    <p:sldId id="452" r:id="rId23"/>
    <p:sldId id="383" r:id="rId24"/>
    <p:sldId id="402" r:id="rId25"/>
    <p:sldId id="332" r:id="rId26"/>
    <p:sldId id="403" r:id="rId27"/>
    <p:sldId id="460" r:id="rId28"/>
    <p:sldId id="462" r:id="rId29"/>
    <p:sldId id="404" r:id="rId30"/>
    <p:sldId id="405" r:id="rId31"/>
    <p:sldId id="406" r:id="rId32"/>
    <p:sldId id="449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50" r:id="rId41"/>
    <p:sldId id="414" r:id="rId42"/>
    <p:sldId id="343" r:id="rId43"/>
    <p:sldId id="415" r:id="rId44"/>
    <p:sldId id="416" r:id="rId45"/>
    <p:sldId id="417" r:id="rId46"/>
    <p:sldId id="418" r:id="rId47"/>
    <p:sldId id="299" r:id="rId48"/>
    <p:sldId id="324" r:id="rId49"/>
    <p:sldId id="326" r:id="rId50"/>
    <p:sldId id="325" r:id="rId51"/>
    <p:sldId id="369" r:id="rId52"/>
    <p:sldId id="329" r:id="rId53"/>
    <p:sldId id="419" r:id="rId54"/>
    <p:sldId id="327" r:id="rId55"/>
    <p:sldId id="420" r:id="rId56"/>
    <p:sldId id="328" r:id="rId57"/>
    <p:sldId id="370" r:id="rId58"/>
    <p:sldId id="330" r:id="rId59"/>
    <p:sldId id="350" r:id="rId60"/>
    <p:sldId id="380" r:id="rId61"/>
    <p:sldId id="339" r:id="rId62"/>
    <p:sldId id="385" r:id="rId63"/>
    <p:sldId id="421" r:id="rId64"/>
    <p:sldId id="340" r:id="rId65"/>
    <p:sldId id="422" r:id="rId66"/>
    <p:sldId id="423" r:id="rId67"/>
    <p:sldId id="342" r:id="rId68"/>
    <p:sldId id="443" r:id="rId69"/>
    <p:sldId id="382" r:id="rId70"/>
    <p:sldId id="352" r:id="rId71"/>
    <p:sldId id="424" r:id="rId72"/>
    <p:sldId id="351" r:id="rId73"/>
    <p:sldId id="425" r:id="rId74"/>
    <p:sldId id="426" r:id="rId75"/>
    <p:sldId id="427" r:id="rId76"/>
    <p:sldId id="444" r:id="rId77"/>
    <p:sldId id="428" r:id="rId78"/>
    <p:sldId id="429" r:id="rId79"/>
    <p:sldId id="430" r:id="rId80"/>
    <p:sldId id="431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45" r:id="rId89"/>
    <p:sldId id="439" r:id="rId90"/>
    <p:sldId id="440" r:id="rId91"/>
    <p:sldId id="441" r:id="rId92"/>
    <p:sldId id="442" r:id="rId93"/>
    <p:sldId id="396" r:id="rId94"/>
    <p:sldId id="446" r:id="rId95"/>
    <p:sldId id="447" r:id="rId96"/>
    <p:sldId id="448" r:id="rId97"/>
    <p:sldId id="357" r:id="rId98"/>
    <p:sldId id="353" r:id="rId99"/>
    <p:sldId id="456" r:id="rId100"/>
    <p:sldId id="358" r:id="rId101"/>
    <p:sldId id="457" r:id="rId102"/>
    <p:sldId id="458" r:id="rId103"/>
    <p:sldId id="453" r:id="rId104"/>
    <p:sldId id="361" r:id="rId105"/>
    <p:sldId id="454" r:id="rId106"/>
    <p:sldId id="455" r:id="rId107"/>
    <p:sldId id="362" r:id="rId108"/>
    <p:sldId id="363" r:id="rId109"/>
    <p:sldId id="364" r:id="rId110"/>
    <p:sldId id="365" r:id="rId111"/>
    <p:sldId id="366" r:id="rId1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>
      <p:cViewPr varScale="1">
        <p:scale>
          <a:sx n="105" d="100"/>
          <a:sy n="105" d="100"/>
        </p:scale>
        <p:origin x="20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9843-6F91-42E8-9824-3A71F3D432FE}" type="datetimeFigureOut">
              <a:rPr lang="ru-RU" smtClean="0"/>
              <a:t>17.07.2022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A651-C401-4A72-AF9C-2380030E4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выбрасывания листа из графа у которого больше 2 вершин, граф остается деревом</a:t>
            </a:r>
          </a:p>
          <a:p>
            <a:endParaRPr lang="ru-RU" dirty="0"/>
          </a:p>
          <a:p>
            <a:r>
              <a:rPr lang="ru-RU" dirty="0"/>
              <a:t>Предположим что листа нет.</a:t>
            </a:r>
          </a:p>
          <a:p>
            <a:endParaRPr lang="ru-RU" dirty="0"/>
          </a:p>
          <a:p>
            <a:r>
              <a:rPr lang="ru-RU" dirty="0"/>
              <a:t>Тогда степень каждой вершины больше или равна 2.</a:t>
            </a:r>
          </a:p>
          <a:p>
            <a:endParaRPr lang="ru-RU" dirty="0"/>
          </a:p>
          <a:p>
            <a:r>
              <a:rPr lang="ru-RU" dirty="0"/>
              <a:t>Покажем что в таком графе точно есть цикл.</a:t>
            </a:r>
          </a:p>
          <a:p>
            <a:endParaRPr lang="ru-RU" dirty="0"/>
          </a:p>
          <a:p>
            <a:r>
              <a:rPr lang="ru-RU" dirty="0"/>
              <a:t>Применим конструктивный подход. Построим его.</a:t>
            </a:r>
          </a:p>
          <a:p>
            <a:endParaRPr lang="ru-RU" dirty="0"/>
          </a:p>
          <a:p>
            <a:r>
              <a:rPr lang="ru-RU" dirty="0"/>
              <a:t>1) Возьмем произвольную вершину. Пометим ее как добавленную в строящийся цикл.</a:t>
            </a:r>
          </a:p>
          <a:p>
            <a:r>
              <a:rPr lang="ru-RU" dirty="0"/>
              <a:t>2) Ее степень &gt;= 2. Возьмем любую из смежных с ней вершин. </a:t>
            </a:r>
          </a:p>
          <a:p>
            <a:r>
              <a:rPr lang="ru-RU" dirty="0"/>
              <a:t>3) Если вершина оказалась помеченной, то был найден цикл. Выход.</a:t>
            </a:r>
          </a:p>
          <a:p>
            <a:r>
              <a:rPr lang="ru-RU" dirty="0"/>
              <a:t>4) Степень этой вершины тоже &gt;=2, значит у нее есть еще, как минимум одна смежная вершина. Возьмем ее и пометим ее как добавленную в строящийся цикл. Перейдем к пункту 2.</a:t>
            </a:r>
          </a:p>
          <a:p>
            <a:endParaRPr lang="ru-RU" dirty="0"/>
          </a:p>
          <a:p>
            <a:r>
              <a:rPr lang="ru-RU" dirty="0"/>
              <a:t>Так как количество вершин конечно, то на каком-то шаге будет выбрана помеченная вершина, а значит будет найден цикл.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733C-3CE7-4123-AD27-D4DEFA6C490B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выбрасывания листа из графа у которого больше 2 вершин, граф остается деревом</a:t>
            </a:r>
          </a:p>
          <a:p>
            <a:endParaRPr lang="ru-RU" dirty="0"/>
          </a:p>
          <a:p>
            <a:r>
              <a:rPr lang="ru-RU" dirty="0"/>
              <a:t>Предположим что листа нет.</a:t>
            </a:r>
          </a:p>
          <a:p>
            <a:endParaRPr lang="ru-RU" dirty="0"/>
          </a:p>
          <a:p>
            <a:r>
              <a:rPr lang="ru-RU" dirty="0"/>
              <a:t>Тогда степень каждой вершины больше или равна 2.</a:t>
            </a:r>
          </a:p>
          <a:p>
            <a:endParaRPr lang="ru-RU" dirty="0"/>
          </a:p>
          <a:p>
            <a:r>
              <a:rPr lang="ru-RU" dirty="0"/>
              <a:t>Покажем что в таком графе точно есть цикл.</a:t>
            </a:r>
          </a:p>
          <a:p>
            <a:endParaRPr lang="ru-RU" dirty="0"/>
          </a:p>
          <a:p>
            <a:r>
              <a:rPr lang="ru-RU" dirty="0"/>
              <a:t>Применим конструктивный подход. Построим его.</a:t>
            </a:r>
          </a:p>
          <a:p>
            <a:endParaRPr lang="ru-RU" dirty="0"/>
          </a:p>
          <a:p>
            <a:r>
              <a:rPr lang="ru-RU" dirty="0"/>
              <a:t>1) Возьмем произвольную вершину. Пометим ее как добавленную в строящийся цикл.</a:t>
            </a:r>
          </a:p>
          <a:p>
            <a:r>
              <a:rPr lang="ru-RU" dirty="0"/>
              <a:t>2) Ее степень &gt;= 2. Возьмем любую из смежных с ней вершин. </a:t>
            </a:r>
          </a:p>
          <a:p>
            <a:r>
              <a:rPr lang="ru-RU" dirty="0"/>
              <a:t>3) Если вершина оказалась помеченной, то был найден цикл. Выход.</a:t>
            </a:r>
          </a:p>
          <a:p>
            <a:r>
              <a:rPr lang="ru-RU" dirty="0"/>
              <a:t>4) Степень этой вершины тоже &gt;=2, значит у нее есть еще, как минимум одна смежная вершина. Возьмем ее и пометим ее как добавленную в строящийся цикл. Перейдем к пункту 2.</a:t>
            </a:r>
          </a:p>
          <a:p>
            <a:endParaRPr lang="ru-RU" dirty="0"/>
          </a:p>
          <a:p>
            <a:r>
              <a:rPr lang="ru-RU" dirty="0"/>
              <a:t>Так как количество вершин конечно, то на каком-то шаге будет выбрана помеченная вершина, а значит будет найден цикл.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733C-3CE7-4123-AD27-D4DEFA6C490B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на графах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9</a:t>
            </a:r>
            <a:endParaRPr lang="ru-RU" sz="2800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10</a:t>
            </a:r>
            <a:endParaRPr lang="ru-RU" sz="2800" b="1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11</a:t>
            </a:r>
            <a:endParaRPr lang="ru-RU" sz="2800" b="1" dirty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646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Эйлеров</a:t>
            </a:r>
            <a:r>
              <a:rPr lang="ru-RU" sz="2800" dirty="0"/>
              <a:t> цикл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Эйлеров цикл</a:t>
            </a:r>
            <a:r>
              <a:rPr lang="ru-RU" sz="2800" dirty="0"/>
              <a:t> –  это простой цикл содержащий все ребра</a:t>
            </a:r>
          </a:p>
        </p:txBody>
      </p:sp>
      <p:sp>
        <p:nvSpPr>
          <p:cNvPr id="45" name="Овал 44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62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64" name="Овал 63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67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095836" y="1931033"/>
            <a:ext cx="756084" cy="3053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/>
              <a:t>Пример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({5</a:t>
            </a:r>
            <a:r>
              <a:rPr lang="ru-RU" dirty="0"/>
              <a:t>,</a:t>
            </a:r>
            <a:r>
              <a:rPr lang="en-US" dirty="0"/>
              <a:t>7}</a:t>
            </a:r>
            <a:r>
              <a:rPr lang="ru-RU" dirty="0"/>
              <a:t>, </a:t>
            </a:r>
            <a:r>
              <a:rPr lang="en-US" dirty="0"/>
              <a:t>{4</a:t>
            </a:r>
            <a:r>
              <a:rPr lang="ru-RU" dirty="0"/>
              <a:t>,</a:t>
            </a:r>
            <a:r>
              <a:rPr lang="en-US" dirty="0"/>
              <a:t>5}</a:t>
            </a:r>
            <a:r>
              <a:rPr lang="ru-RU" dirty="0"/>
              <a:t>, </a:t>
            </a:r>
            <a:r>
              <a:rPr lang="en-US" dirty="0"/>
              <a:t>{2</a:t>
            </a:r>
            <a:r>
              <a:rPr lang="ru-RU" dirty="0"/>
              <a:t>,</a:t>
            </a:r>
            <a:r>
              <a:rPr lang="en-US" dirty="0"/>
              <a:t>4}</a:t>
            </a:r>
            <a:r>
              <a:rPr lang="ru-RU" dirty="0"/>
              <a:t>, </a:t>
            </a:r>
            <a:r>
              <a:rPr lang="en-US" dirty="0"/>
              <a:t>{2</a:t>
            </a:r>
            <a:r>
              <a:rPr lang="ru-RU" dirty="0"/>
              <a:t>,3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{1</a:t>
            </a:r>
            <a:r>
              <a:rPr lang="ru-RU" dirty="0"/>
              <a:t>,</a:t>
            </a:r>
            <a:r>
              <a:rPr lang="en-US" dirty="0"/>
              <a:t>3}</a:t>
            </a:r>
            <a:r>
              <a:rPr lang="ru-RU" dirty="0"/>
              <a:t>, </a:t>
            </a:r>
            <a:r>
              <a:rPr lang="en-US" dirty="0"/>
              <a:t>{1</a:t>
            </a:r>
            <a:r>
              <a:rPr lang="ru-RU" dirty="0"/>
              <a:t>,</a:t>
            </a:r>
            <a:r>
              <a:rPr lang="en-US" dirty="0"/>
              <a:t>2}, {</a:t>
            </a:r>
            <a:r>
              <a:rPr lang="ru-RU" dirty="0"/>
              <a:t>2,8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{6</a:t>
            </a:r>
            <a:r>
              <a:rPr lang="ru-RU" dirty="0"/>
              <a:t>,</a:t>
            </a:r>
            <a:r>
              <a:rPr lang="en-US" dirty="0"/>
              <a:t>8}</a:t>
            </a:r>
            <a:r>
              <a:rPr lang="ru-RU" dirty="0"/>
              <a:t>, </a:t>
            </a:r>
            <a:r>
              <a:rPr lang="en-US" dirty="0"/>
              <a:t>{2</a:t>
            </a:r>
            <a:r>
              <a:rPr lang="ru-RU" dirty="0"/>
              <a:t>,</a:t>
            </a:r>
            <a:r>
              <a:rPr lang="en-US" dirty="0"/>
              <a:t>6}, {2,7})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Эйлеров</a:t>
            </a:r>
            <a:r>
              <a:rPr lang="ru-RU" sz="2800" dirty="0"/>
              <a:t> цикл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Эйлеров цикл</a:t>
            </a:r>
            <a:r>
              <a:rPr lang="ru-RU" sz="2800" dirty="0"/>
              <a:t> –  это простой контур содержащий все ребра</a:t>
            </a:r>
          </a:p>
        </p:txBody>
      </p:sp>
      <p:sp>
        <p:nvSpPr>
          <p:cNvPr id="31" name="Овал 3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47" name="Овал 46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76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cxnSp>
        <p:nvCxnSpPr>
          <p:cNvPr id="82" name="Прямая со стрелкой 81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3095836" y="1931033"/>
            <a:ext cx="756084" cy="30537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/>
              <a:t>Пример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(7,5), (5,4), (4,2), (</a:t>
            </a:r>
            <a:r>
              <a:rPr lang="en-US" dirty="0"/>
              <a:t>2</a:t>
            </a:r>
            <a:r>
              <a:rPr lang="ru-RU" dirty="0"/>
              <a:t>,3), (3,</a:t>
            </a:r>
            <a:r>
              <a:rPr lang="en-US" dirty="0"/>
              <a:t>1</a:t>
            </a:r>
            <a:r>
              <a:rPr lang="ru-RU" dirty="0"/>
              <a:t>), 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2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(2,8), (8,6), (6,2)</a:t>
            </a:r>
            <a:r>
              <a:rPr lang="en-US" dirty="0"/>
              <a:t>, (2,7))</a:t>
            </a:r>
          </a:p>
        </p:txBody>
      </p:sp>
    </p:spTree>
    <p:extLst>
      <p:ext uri="{BB962C8B-B14F-4D97-AF65-F5344CB8AC3E}">
        <p14:creationId xmlns:p14="http://schemas.microsoft.com/office/powerpoint/2010/main" val="36073166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Эйлеров граф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0" y="278092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Эйлеров граф</a:t>
            </a:r>
            <a:r>
              <a:rPr lang="ru-RU" sz="2800" dirty="0"/>
              <a:t> –  это граф содержащий </a:t>
            </a:r>
            <a:r>
              <a:rPr lang="ru-RU" sz="2800" dirty="0" err="1"/>
              <a:t>эйлеров</a:t>
            </a:r>
            <a:r>
              <a:rPr lang="ru-RU" sz="2800" dirty="0"/>
              <a:t> цикл</a:t>
            </a:r>
          </a:p>
        </p:txBody>
      </p:sp>
    </p:spTree>
    <p:extLst>
      <p:ext uri="{BB962C8B-B14F-4D97-AF65-F5344CB8AC3E}">
        <p14:creationId xmlns:p14="http://schemas.microsoft.com/office/powerpoint/2010/main" val="39935162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412776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/>
              <a:t>Пусть </a:t>
            </a:r>
            <a:r>
              <a:rPr lang="en-US" sz="2000" dirty="0"/>
              <a:t>G(V,E) – </a:t>
            </a:r>
            <a:r>
              <a:rPr lang="ru-RU" sz="2000" dirty="0"/>
              <a:t>связный </a:t>
            </a:r>
            <a:r>
              <a:rPr lang="ru-RU" sz="2000" dirty="0" err="1"/>
              <a:t>НЕориентированный</a:t>
            </a:r>
            <a:r>
              <a:rPr lang="ru-RU" sz="2000" dirty="0"/>
              <a:t> граф, тогда следующие условия равносильны:</a:t>
            </a:r>
          </a:p>
          <a:p>
            <a:endParaRPr lang="ru-RU" sz="2000" dirty="0"/>
          </a:p>
          <a:p>
            <a:pPr marL="457200" indent="-457200">
              <a:buAutoNum type="arabicPeriod"/>
            </a:pPr>
            <a:r>
              <a:rPr lang="en-US" sz="2000" dirty="0"/>
              <a:t>G – </a:t>
            </a:r>
            <a:r>
              <a:rPr lang="ru-RU" sz="2000" dirty="0" err="1"/>
              <a:t>эйлеров</a:t>
            </a:r>
            <a:r>
              <a:rPr lang="en-US" sz="2000" dirty="0"/>
              <a:t> </a:t>
            </a:r>
            <a:r>
              <a:rPr lang="ru-RU" sz="2000" dirty="0"/>
              <a:t>граф (граф, имеющий </a:t>
            </a:r>
            <a:r>
              <a:rPr lang="ru-RU" sz="2000" dirty="0" err="1"/>
              <a:t>эйлеров</a:t>
            </a:r>
            <a:r>
              <a:rPr lang="ru-RU" sz="2000" dirty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/>
          </a:p>
          <a:p>
            <a:pPr marL="457200" indent="-457200">
              <a:buAutoNum type="arabicPeriod"/>
            </a:pPr>
            <a:r>
              <a:rPr lang="ru-RU" sz="2000" dirty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/>
          </a:p>
          <a:p>
            <a:pPr marL="457200" indent="-457200">
              <a:buAutoNum type="arabicPeriod"/>
            </a:pPr>
            <a:r>
              <a:rPr lang="ru-RU" sz="2000" dirty="0"/>
              <a:t>Множество ребер разбивается на непересекающиеся простые циклы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Теорема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5805264"/>
            <a:ext cx="7772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*</a:t>
            </a:r>
            <a:r>
              <a:rPr lang="ru-RU" sz="2000" dirty="0"/>
              <a:t>Существование </a:t>
            </a:r>
            <a:r>
              <a:rPr lang="ru-RU" sz="2000" dirty="0" err="1"/>
              <a:t>эйлерова</a:t>
            </a:r>
            <a:r>
              <a:rPr lang="ru-RU" sz="2000" dirty="0"/>
              <a:t> цикла</a:t>
            </a:r>
          </a:p>
        </p:txBody>
      </p:sp>
    </p:spTree>
    <p:extLst>
      <p:ext uri="{BB962C8B-B14F-4D97-AF65-F5344CB8AC3E}">
        <p14:creationId xmlns:p14="http://schemas.microsoft.com/office/powerpoint/2010/main" val="5955476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/>
              <a:t>G – </a:t>
            </a:r>
            <a:r>
              <a:rPr lang="ru-RU" sz="2800" dirty="0" err="1"/>
              <a:t>эйлеров</a:t>
            </a:r>
            <a:r>
              <a:rPr lang="en-US" sz="2800" dirty="0"/>
              <a:t> </a:t>
            </a:r>
            <a:r>
              <a:rPr lang="ru-RU" sz="2800" dirty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/>
              <a:t>G – </a:t>
            </a:r>
            <a:r>
              <a:rPr lang="ru-RU" sz="2800" dirty="0" err="1"/>
              <a:t>эйлеров</a:t>
            </a:r>
            <a:r>
              <a:rPr lang="en-US" sz="2800" dirty="0"/>
              <a:t> </a:t>
            </a:r>
            <a:r>
              <a:rPr lang="ru-RU" sz="2800" dirty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/>
              <a:t>Ǝ</a:t>
            </a:r>
            <a:r>
              <a:rPr lang="ru-RU" sz="2800" dirty="0"/>
              <a:t>  </a:t>
            </a:r>
            <a:r>
              <a:rPr lang="ru-RU" sz="2800" dirty="0" err="1"/>
              <a:t>эйлеров</a:t>
            </a:r>
            <a:r>
              <a:rPr lang="en-US" sz="2800" dirty="0"/>
              <a:t> </a:t>
            </a:r>
            <a:r>
              <a:rPr lang="ru-RU" sz="2800" dirty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851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/>
              <a:t>G – </a:t>
            </a:r>
            <a:r>
              <a:rPr lang="ru-RU" sz="2800" dirty="0" err="1"/>
              <a:t>эйлеров</a:t>
            </a:r>
            <a:r>
              <a:rPr lang="en-US" sz="2800" dirty="0"/>
              <a:t> </a:t>
            </a:r>
            <a:r>
              <a:rPr lang="ru-RU" sz="2800" dirty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/>
              <a:t>Ǝ</a:t>
            </a:r>
            <a:r>
              <a:rPr lang="ru-RU" sz="2800" dirty="0"/>
              <a:t>  </a:t>
            </a:r>
            <a:r>
              <a:rPr lang="ru-RU" sz="2800" dirty="0" err="1"/>
              <a:t>эйлеров</a:t>
            </a:r>
            <a:r>
              <a:rPr lang="en-US" sz="2800" dirty="0"/>
              <a:t> </a:t>
            </a:r>
            <a:r>
              <a:rPr lang="ru-RU" sz="2800" dirty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757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/>
              <a:t>Возьмем произвольную вершину </a:t>
            </a:r>
            <a:r>
              <a:rPr lang="en-US" sz="2800" b="1" dirty="0"/>
              <a:t>u</a:t>
            </a:r>
            <a:r>
              <a:rPr lang="ru-RU" sz="2800" dirty="0"/>
              <a:t>. </a:t>
            </a:r>
            <a:r>
              <a:rPr lang="en-US" sz="2800" dirty="0"/>
              <a:t>C</a:t>
            </a:r>
            <a:r>
              <a:rPr lang="ru-RU" sz="2800" dirty="0" err="1"/>
              <a:t>тепень</a:t>
            </a:r>
            <a:r>
              <a:rPr lang="ru-RU" sz="2800" dirty="0"/>
              <a:t> </a:t>
            </a:r>
            <a:r>
              <a:rPr lang="en-US" sz="2800" b="1" dirty="0"/>
              <a:t>u</a:t>
            </a:r>
            <a:r>
              <a:rPr lang="en-US" sz="2800" dirty="0"/>
              <a:t> </a:t>
            </a:r>
            <a:r>
              <a:rPr lang="ru-RU" sz="2800" dirty="0"/>
              <a:t>четна и не равна 0 (иначе </a:t>
            </a:r>
            <a:r>
              <a:rPr lang="en-US" sz="2800" b="1" dirty="0"/>
              <a:t>u</a:t>
            </a:r>
            <a:r>
              <a:rPr lang="en-US" sz="2800" dirty="0"/>
              <a:t> – </a:t>
            </a:r>
            <a:r>
              <a:rPr lang="ru-RU" sz="2800" dirty="0"/>
              <a:t>изолированная, а значит </a:t>
            </a:r>
            <a:r>
              <a:rPr lang="en-US" sz="2800" dirty="0"/>
              <a:t>V</a:t>
            </a:r>
            <a:r>
              <a:rPr lang="ru-RU" sz="2800" dirty="0"/>
              <a:t> не связен). Двигаясь из нее по любому ребру попадаем в </a:t>
            </a:r>
            <a:r>
              <a:rPr lang="en-US" sz="2800" b="1" dirty="0"/>
              <a:t>v</a:t>
            </a:r>
            <a:r>
              <a:rPr lang="ru-RU" sz="2800" dirty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/>
              <a:t>Доказательство (конструктивное)</a:t>
            </a:r>
            <a:r>
              <a:rPr lang="ru-RU" sz="2000" dirty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 – </a:t>
            </a:r>
            <a:r>
              <a:rPr lang="ru-RU" dirty="0" err="1"/>
              <a:t>эйлеров</a:t>
            </a:r>
            <a:r>
              <a:rPr lang="en-US" dirty="0"/>
              <a:t> </a:t>
            </a:r>
            <a:r>
              <a:rPr lang="ru-RU" dirty="0"/>
              <a:t>граф (</a:t>
            </a:r>
            <a:r>
              <a:rPr lang="ru-RU" dirty="0" err="1"/>
              <a:t>граф</a:t>
            </a:r>
            <a:r>
              <a:rPr lang="ru-RU" dirty="0"/>
              <a:t>, имеющий </a:t>
            </a:r>
            <a:r>
              <a:rPr lang="ru-RU" dirty="0" err="1"/>
              <a:t>эйлеров</a:t>
            </a:r>
            <a:r>
              <a:rPr lang="ru-RU" dirty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/>
              <a:t>Найдем среди оставшихся циклов, цикл имеющий общую вершину с уже выбранным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/>
              <a:t>Получился набор не пересекающихся простых циклов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 – </a:t>
            </a:r>
            <a:r>
              <a:rPr lang="ru-RU" dirty="0" err="1"/>
              <a:t>эйлеров</a:t>
            </a:r>
            <a:r>
              <a:rPr lang="en-US" dirty="0"/>
              <a:t> </a:t>
            </a:r>
            <a:r>
              <a:rPr lang="ru-RU" dirty="0"/>
              <a:t>граф (</a:t>
            </a:r>
            <a:r>
              <a:rPr lang="ru-RU" dirty="0" err="1"/>
              <a:t>граф</a:t>
            </a:r>
            <a:r>
              <a:rPr lang="ru-RU" dirty="0"/>
              <a:t>, имеющий </a:t>
            </a:r>
            <a:r>
              <a:rPr lang="ru-RU" dirty="0" err="1"/>
              <a:t>эйлеров</a:t>
            </a:r>
            <a:r>
              <a:rPr lang="ru-RU" dirty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/>
              <a:t>Найдем среди оставшихся циклов, цикл имеющий общую вершину с уже выбранным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/>
              <a:t>«Склеим» этот цикл с тем что есть.</a:t>
            </a:r>
            <a:endParaRPr lang="ru-RU" b="1" dirty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/>
              <a:t>Будем повторять 2) и 3) пока все циклы не склеятся в один.</a:t>
            </a:r>
            <a:endParaRPr lang="ru-RU" sz="2000" b="1" dirty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249289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b="1" dirty="0">
                <a:solidFill>
                  <a:srgbClr val="00B0F0"/>
                </a:solidFill>
              </a:rPr>
              <a:t>Граф</a:t>
            </a:r>
            <a:r>
              <a:rPr lang="ru-RU" sz="6000" dirty="0"/>
              <a:t> – это математическая абстракция описывающая </a:t>
            </a:r>
            <a:r>
              <a:rPr lang="ru-RU" sz="6000" b="1" dirty="0">
                <a:solidFill>
                  <a:srgbClr val="00B0F0"/>
                </a:solidFill>
              </a:rPr>
              <a:t>объекты</a:t>
            </a:r>
            <a:r>
              <a:rPr lang="ru-RU" sz="6000" dirty="0"/>
              <a:t> и </a:t>
            </a:r>
            <a:r>
              <a:rPr lang="ru-RU" sz="6000" b="1" dirty="0">
                <a:solidFill>
                  <a:srgbClr val="00B0F0"/>
                </a:solidFill>
              </a:rPr>
              <a:t>связи</a:t>
            </a:r>
            <a:r>
              <a:rPr lang="ru-RU" sz="6000" dirty="0"/>
              <a:t> между ними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0741539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/>
              <a:t>Теорема</a:t>
            </a:r>
            <a:r>
              <a:rPr lang="ru-RU" sz="2000" dirty="0"/>
              <a:t>: </a:t>
            </a:r>
            <a:r>
              <a:rPr lang="ru-RU" sz="2000" dirty="0" err="1"/>
              <a:t>Эйлеров</a:t>
            </a:r>
            <a:r>
              <a:rPr lang="ru-RU" sz="2000" dirty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/>
              <a:t>.</a:t>
            </a:r>
            <a:endParaRPr lang="ru-RU" sz="2000" b="1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/>
              <a:t>Эйлеров</a:t>
            </a:r>
            <a:r>
              <a:rPr lang="ru-RU" sz="2800" dirty="0"/>
              <a:t> путь.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/>
              <a:t>Эйлеров</a:t>
            </a:r>
            <a:r>
              <a:rPr lang="ru-RU" sz="2800" dirty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/>
              <a:t>Доказательство</a:t>
            </a:r>
            <a:r>
              <a:rPr lang="ru-RU" sz="2000" dirty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/>
          </a:p>
          <a:p>
            <a:pPr lvl="0">
              <a:buFont typeface="Arial" pitchFamily="34" charset="0"/>
              <a:buChar char="•"/>
            </a:pPr>
            <a:r>
              <a:rPr lang="ru-RU" sz="2000" dirty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/>
          </a:p>
          <a:p>
            <a:pPr lvl="0">
              <a:buFont typeface="Arial" pitchFamily="34" charset="0"/>
              <a:buChar char="•"/>
            </a:pPr>
            <a:r>
              <a:rPr lang="ru-RU" sz="2000" dirty="0"/>
              <a:t>В полученном </a:t>
            </a:r>
            <a:r>
              <a:rPr lang="ru-RU" sz="2000" dirty="0" err="1"/>
              <a:t>эйлеровом</a:t>
            </a:r>
            <a:r>
              <a:rPr lang="ru-RU" sz="2000" dirty="0"/>
              <a:t> цикле удаляется временное ребро, после чего остается </a:t>
            </a:r>
            <a:r>
              <a:rPr lang="ru-RU" sz="2000" dirty="0" err="1"/>
              <a:t>эйлеров</a:t>
            </a:r>
            <a:r>
              <a:rPr lang="ru-RU" sz="2000" dirty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Граф</a:t>
            </a:r>
            <a:endParaRPr lang="ru-RU" sz="6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Граф</a:t>
            </a:r>
            <a:endParaRPr lang="ru-RU" sz="60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149080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latin typeface="+mj-lt"/>
                <a:ea typeface="+mj-ea"/>
                <a:cs typeface="+mj-cs"/>
              </a:rPr>
              <a:t>Конечное множество вершин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Vertices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4149080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latin typeface="+mj-lt"/>
                <a:ea typeface="+mj-ea"/>
                <a:cs typeface="+mj-cs"/>
              </a:rPr>
              <a:t>Конечное множество ребер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Ребра</a:t>
            </a:r>
            <a:endParaRPr lang="ru-RU" sz="6000" b="1" dirty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>
                <a:solidFill>
                  <a:srgbClr val="0070C0"/>
                </a:solidFill>
              </a:rPr>
              <a:t>E={(</a:t>
            </a:r>
            <a:r>
              <a:rPr lang="en-US" sz="8000" b="1" dirty="0" err="1">
                <a:solidFill>
                  <a:srgbClr val="0070C0"/>
                </a:solidFill>
              </a:rPr>
              <a:t>u,v</a:t>
            </a:r>
            <a:r>
              <a:rPr lang="en-US" sz="8000" b="1" dirty="0">
                <a:solidFill>
                  <a:srgbClr val="0070C0"/>
                </a:solidFill>
              </a:rPr>
              <a:t>) : u</a:t>
            </a:r>
            <a:r>
              <a:rPr lang="ru-RU" sz="6000" b="1" dirty="0">
                <a:solidFill>
                  <a:srgbClr val="0070C0"/>
                </a:solidFill>
              </a:rPr>
              <a:t>∈</a:t>
            </a:r>
            <a:r>
              <a:rPr lang="en-US" sz="8000" b="1" dirty="0">
                <a:solidFill>
                  <a:srgbClr val="0070C0"/>
                </a:solidFill>
              </a:rPr>
              <a:t>V, v</a:t>
            </a:r>
            <a:r>
              <a:rPr lang="ru-RU" sz="6000" b="1" dirty="0">
                <a:solidFill>
                  <a:srgbClr val="0070C0"/>
                </a:solidFill>
              </a:rPr>
              <a:t>∈</a:t>
            </a:r>
            <a:r>
              <a:rPr lang="en-US" sz="8000" b="1" dirty="0">
                <a:solidFill>
                  <a:srgbClr val="0070C0"/>
                </a:solidFill>
              </a:rPr>
              <a:t>V}</a:t>
            </a:r>
            <a:br>
              <a:rPr lang="en-US" sz="8000" b="1" dirty="0">
                <a:solidFill>
                  <a:srgbClr val="0070C0"/>
                </a:solidFill>
              </a:rPr>
            </a:br>
            <a:r>
              <a:rPr lang="ru-RU" sz="2800" b="1" dirty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br>
              <a:rPr lang="en-US" sz="8000" b="1" dirty="0"/>
            </a:br>
            <a:br>
              <a:rPr lang="ru-RU" sz="8000" b="1" dirty="0"/>
            </a:br>
            <a:br>
              <a:rPr lang="ru-RU" sz="8000" b="1" dirty="0"/>
            </a:br>
            <a:endParaRPr lang="ru-RU" sz="4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>
                <a:solidFill>
                  <a:srgbClr val="0070C0"/>
                </a:solidFill>
              </a:rPr>
              <a:t>E={(</a:t>
            </a:r>
            <a:r>
              <a:rPr lang="en-US" sz="8000" b="1" dirty="0" err="1">
                <a:solidFill>
                  <a:srgbClr val="0070C0"/>
                </a:solidFill>
              </a:rPr>
              <a:t>u,v</a:t>
            </a:r>
            <a:r>
              <a:rPr lang="en-US" sz="8000" b="1" dirty="0">
                <a:solidFill>
                  <a:srgbClr val="0070C0"/>
                </a:solidFill>
              </a:rPr>
              <a:t>) : u</a:t>
            </a:r>
            <a:r>
              <a:rPr lang="ru-RU" sz="6000" b="1" dirty="0">
                <a:solidFill>
                  <a:srgbClr val="0070C0"/>
                </a:solidFill>
              </a:rPr>
              <a:t>∈</a:t>
            </a:r>
            <a:r>
              <a:rPr lang="en-US" sz="8000" b="1" dirty="0">
                <a:solidFill>
                  <a:srgbClr val="0070C0"/>
                </a:solidFill>
              </a:rPr>
              <a:t>V, v</a:t>
            </a:r>
            <a:r>
              <a:rPr lang="ru-RU" sz="6000" b="1" dirty="0">
                <a:solidFill>
                  <a:srgbClr val="0070C0"/>
                </a:solidFill>
              </a:rPr>
              <a:t>∈</a:t>
            </a:r>
            <a:r>
              <a:rPr lang="en-US" sz="8000" b="1" dirty="0">
                <a:solidFill>
                  <a:srgbClr val="0070C0"/>
                </a:solidFill>
              </a:rPr>
              <a:t>V}</a:t>
            </a:r>
            <a:br>
              <a:rPr lang="en-US" sz="8000" b="1" dirty="0">
                <a:solidFill>
                  <a:srgbClr val="0070C0"/>
                </a:solidFill>
              </a:rPr>
            </a:br>
            <a:r>
              <a:rPr lang="ru-RU" sz="2800" b="1" dirty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>
                <a:solidFill>
                  <a:srgbClr val="0070C0"/>
                </a:solidFill>
              </a:rPr>
              <a:t>)</a:t>
            </a:r>
            <a:br>
              <a:rPr lang="en-US" sz="8000" b="1" dirty="0">
                <a:solidFill>
                  <a:srgbClr val="0070C0"/>
                </a:solidFill>
              </a:rPr>
            </a:br>
            <a:br>
              <a:rPr lang="ru-RU" sz="8000" b="1" dirty="0"/>
            </a:br>
            <a:r>
              <a:rPr lang="en-US" sz="8000" b="1" dirty="0">
                <a:solidFill>
                  <a:srgbClr val="00B050"/>
                </a:solidFill>
              </a:rPr>
              <a:t>E={{</a:t>
            </a:r>
            <a:r>
              <a:rPr lang="en-US" sz="8000" b="1" dirty="0" err="1">
                <a:solidFill>
                  <a:srgbClr val="00B050"/>
                </a:solidFill>
              </a:rPr>
              <a:t>u,v</a:t>
            </a:r>
            <a:r>
              <a:rPr lang="en-US" sz="8000" b="1" dirty="0">
                <a:solidFill>
                  <a:srgbClr val="00B050"/>
                </a:solidFill>
              </a:rPr>
              <a:t>} : u</a:t>
            </a:r>
            <a:r>
              <a:rPr lang="ru-RU" sz="6000" b="1" dirty="0">
                <a:solidFill>
                  <a:srgbClr val="00B050"/>
                </a:solidFill>
              </a:rPr>
              <a:t>∈</a:t>
            </a:r>
            <a:r>
              <a:rPr lang="en-US" sz="8000" b="1" dirty="0">
                <a:solidFill>
                  <a:srgbClr val="00B050"/>
                </a:solidFill>
              </a:rPr>
              <a:t>V, v</a:t>
            </a:r>
            <a:r>
              <a:rPr lang="ru-RU" sz="6000" b="1" dirty="0">
                <a:solidFill>
                  <a:srgbClr val="00B050"/>
                </a:solidFill>
              </a:rPr>
              <a:t>∈</a:t>
            </a:r>
            <a:r>
              <a:rPr lang="en-US" sz="8000" b="1" dirty="0">
                <a:solidFill>
                  <a:srgbClr val="00B050"/>
                </a:solidFill>
              </a:rPr>
              <a:t>V}</a:t>
            </a:r>
            <a:br>
              <a:rPr lang="ru-RU" sz="8000" b="1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Звено - </a:t>
            </a:r>
            <a:r>
              <a:rPr lang="ru-RU" sz="4800" b="1" dirty="0">
                <a:solidFill>
                  <a:srgbClr val="00B050"/>
                </a:solidFill>
              </a:rPr>
              <a:t>не</a:t>
            </a:r>
            <a:r>
              <a:rPr lang="ru-RU" sz="2800" b="1" dirty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>
                <a:solidFill>
                  <a:srgbClr val="00B050"/>
                </a:solidFill>
              </a:rPr>
              <a:t>не </a:t>
            </a:r>
            <a:r>
              <a:rPr lang="ru-RU" sz="2000" b="1" dirty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Ребра</a:t>
            </a:r>
            <a:endParaRPr lang="ru-RU" sz="6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Мультиграф</a:t>
            </a:r>
            <a:endParaRPr lang="ru-RU" sz="2800" dirty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Квазиграф</a:t>
            </a:r>
            <a:endParaRPr lang="ru-RU" sz="28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Особые случаи</a:t>
            </a:r>
            <a:endParaRPr lang="ru-RU" sz="6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/>
              <a:t>G(V,E</a:t>
            </a:r>
            <a:r>
              <a:rPr lang="ru-RU" sz="8000" b="1" dirty="0"/>
              <a:t>,</a:t>
            </a:r>
            <a:r>
              <a:rPr lang="en-US" sz="8000" b="1" dirty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Граф</a:t>
            </a:r>
            <a:r>
              <a:rPr lang="en-US" sz="6000" dirty="0"/>
              <a:t> </a:t>
            </a:r>
            <a:r>
              <a:rPr lang="ru-RU" sz="6000" dirty="0"/>
              <a:t>в лекциях</a:t>
            </a:r>
            <a:endParaRPr lang="ru-RU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понятия теории графов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/>
              <a:t>G(</a:t>
            </a:r>
            <a:r>
              <a:rPr lang="en-US" sz="8000" b="1" dirty="0" err="1"/>
              <a:t>V,E,f</a:t>
            </a:r>
            <a:r>
              <a:rPr lang="en-US" sz="8000" b="1" dirty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Граф</a:t>
            </a:r>
            <a:endParaRPr lang="ru-RU" sz="60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9144000" cy="112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Ребра</a:t>
            </a:r>
            <a:endParaRPr lang="ru-RU" sz="6000" b="1" dirty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>
                <a:solidFill>
                  <a:srgbClr val="0070C0"/>
                </a:solidFill>
              </a:rPr>
              <a:t>f : E</a:t>
            </a:r>
            <a:r>
              <a:rPr lang="ru-RU" sz="8000" dirty="0">
                <a:solidFill>
                  <a:srgbClr val="0070C0"/>
                </a:solidFill>
              </a:rPr>
              <a:t> → </a:t>
            </a:r>
            <a:r>
              <a:rPr lang="en-US" sz="8000" b="1" dirty="0" err="1">
                <a:solidFill>
                  <a:srgbClr val="0070C0"/>
                </a:solidFill>
              </a:rPr>
              <a:t>V</a:t>
            </a:r>
            <a:r>
              <a:rPr lang="en-US" sz="5400" baseline="30000" dirty="0" err="1">
                <a:solidFill>
                  <a:srgbClr val="0070C0"/>
                </a:solidFill>
              </a:rPr>
              <a:t>x</a:t>
            </a:r>
            <a:r>
              <a:rPr lang="en-US" sz="8000" b="1" dirty="0" err="1">
                <a:solidFill>
                  <a:srgbClr val="0070C0"/>
                </a:solidFill>
              </a:rPr>
              <a:t>V</a:t>
            </a:r>
            <a:br>
              <a:rPr lang="en-US" sz="8000" b="1" dirty="0">
                <a:solidFill>
                  <a:srgbClr val="0070C0"/>
                </a:solidFill>
              </a:rPr>
            </a:br>
            <a:r>
              <a:rPr lang="ru-RU" sz="2800" b="1" dirty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6156176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35896" y="3573016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6374432" y="34290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987824" y="33569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707904" y="3068960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A</a:t>
            </a:r>
            <a:endParaRPr lang="ru-RU" sz="28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4221088"/>
            <a:ext cx="6984776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⁰ f(A)=    1  ---</a:t>
            </a:r>
            <a:r>
              <a:rPr lang="ru-RU" sz="2800" dirty="0"/>
              <a:t>  </a:t>
            </a:r>
            <a:r>
              <a:rPr lang="ru-RU" sz="2800" dirty="0">
                <a:solidFill>
                  <a:srgbClr val="7030A0"/>
                </a:solidFill>
              </a:rPr>
              <a:t>начало ребра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⁰ f(A)=    2</a:t>
            </a:r>
            <a:r>
              <a:rPr lang="ru-RU" sz="2800" dirty="0"/>
              <a:t>  -</a:t>
            </a:r>
            <a:r>
              <a:rPr lang="en-US" sz="2800" dirty="0"/>
              <a:t>--  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конец ребра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f(A)=((p</a:t>
            </a:r>
            <a:r>
              <a:rPr lang="en-US" sz="2800" baseline="-25000" dirty="0"/>
              <a:t>1</a:t>
            </a:r>
            <a:r>
              <a:rPr lang="en-US" sz="2800" dirty="0"/>
              <a:t>⁰ f)(A), (p</a:t>
            </a:r>
            <a:r>
              <a:rPr lang="en-US" sz="2800" baseline="-25000" dirty="0"/>
              <a:t>2</a:t>
            </a:r>
            <a:r>
              <a:rPr lang="en-US" sz="2800" dirty="0"/>
              <a:t>⁰ f)(A))=(1,2)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3334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9144000" cy="112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Ребра</a:t>
            </a:r>
            <a:endParaRPr lang="ru-RU" sz="6000" b="1" dirty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>
                <a:solidFill>
                  <a:srgbClr val="0070C0"/>
                </a:solidFill>
              </a:rPr>
              <a:t>f : E</a:t>
            </a:r>
            <a:r>
              <a:rPr lang="ru-RU" sz="8000" dirty="0">
                <a:solidFill>
                  <a:srgbClr val="0070C0"/>
                </a:solidFill>
              </a:rPr>
              <a:t> → </a:t>
            </a:r>
            <a:r>
              <a:rPr lang="en-US" sz="8000" b="1" dirty="0" err="1">
                <a:solidFill>
                  <a:srgbClr val="0070C0"/>
                </a:solidFill>
              </a:rPr>
              <a:t>V</a:t>
            </a:r>
            <a:r>
              <a:rPr lang="en-US" sz="5400" baseline="30000" dirty="0" err="1">
                <a:solidFill>
                  <a:srgbClr val="0070C0"/>
                </a:solidFill>
              </a:rPr>
              <a:t>x</a:t>
            </a:r>
            <a:r>
              <a:rPr lang="en-US" sz="8000" b="1" dirty="0" err="1">
                <a:solidFill>
                  <a:srgbClr val="0070C0"/>
                </a:solidFill>
              </a:rPr>
              <a:t>V</a:t>
            </a:r>
            <a:br>
              <a:rPr lang="en-US" sz="8000" b="1" dirty="0">
                <a:solidFill>
                  <a:srgbClr val="0070C0"/>
                </a:solidFill>
              </a:rPr>
            </a:br>
            <a:r>
              <a:rPr lang="ru-RU" sz="2800" b="1" dirty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6156176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35896" y="3573016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6374432" y="34290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987824" y="33569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707904" y="3068960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A</a:t>
            </a:r>
            <a:endParaRPr lang="ru-RU" sz="28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4221088"/>
            <a:ext cx="6984776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/>
              <a:t>Вершина </a:t>
            </a:r>
            <a:r>
              <a:rPr lang="en-US" sz="2800" dirty="0"/>
              <a:t>1  -</a:t>
            </a:r>
            <a:r>
              <a:rPr lang="ru-RU" sz="2800" dirty="0"/>
              <a:t>  </a:t>
            </a:r>
            <a:r>
              <a:rPr lang="ru-RU" sz="2800" dirty="0">
                <a:solidFill>
                  <a:srgbClr val="7030A0"/>
                </a:solidFill>
              </a:rPr>
              <a:t>начало ребра (1,2)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Вершина </a:t>
            </a:r>
            <a:r>
              <a:rPr lang="en-US" sz="2800" dirty="0"/>
              <a:t>2</a:t>
            </a:r>
            <a:r>
              <a:rPr lang="ru-RU" sz="2800" dirty="0"/>
              <a:t>  </a:t>
            </a:r>
            <a:r>
              <a:rPr lang="en-US" sz="2800" dirty="0"/>
              <a:t>- 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конец ребра (1,2)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Ребро (1,2) </a:t>
            </a:r>
            <a:r>
              <a:rPr lang="ru-RU" sz="2800" dirty="0">
                <a:solidFill>
                  <a:srgbClr val="7030A0"/>
                </a:solidFill>
              </a:rPr>
              <a:t>инцидентно</a:t>
            </a:r>
            <a:r>
              <a:rPr lang="ru-RU" sz="2800" dirty="0"/>
              <a:t> вершинам 1 и 2</a:t>
            </a:r>
            <a:endParaRPr lang="en-US" sz="2800" dirty="0"/>
          </a:p>
          <a:p>
            <a:pPr marL="514350" indent="-514350">
              <a:spcBef>
                <a:spcPct val="0"/>
              </a:spcBef>
            </a:pPr>
            <a:r>
              <a:rPr lang="ru-RU" sz="2800" dirty="0"/>
              <a:t>Вершины 1 и 2 </a:t>
            </a:r>
            <a:r>
              <a:rPr lang="ru-RU" sz="2800" dirty="0">
                <a:solidFill>
                  <a:srgbClr val="7030A0"/>
                </a:solidFill>
              </a:rPr>
              <a:t>инцидентны</a:t>
            </a:r>
            <a:r>
              <a:rPr lang="ru-RU" sz="2800" dirty="0"/>
              <a:t> ребру (1,2)</a:t>
            </a: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en-US" sz="2800" dirty="0"/>
              <a:t>f(A)</a:t>
            </a:r>
            <a:r>
              <a:rPr lang="ru-RU" sz="2800" dirty="0"/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(1,2)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01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Мультиграф</a:t>
            </a:r>
            <a:endParaRPr lang="ru-RU" sz="28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/>
              <a:t>Особые случаи</a:t>
            </a:r>
            <a:endParaRPr lang="ru-RU" sz="60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6C650-A9BD-894C-49D9-6231F2BC2B94}"/>
              </a:ext>
            </a:extLst>
          </p:cNvPr>
          <p:cNvSpPr txBox="1"/>
          <p:nvPr/>
        </p:nvSpPr>
        <p:spPr>
          <a:xfrm>
            <a:off x="685800" y="5373216"/>
            <a:ext cx="791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1800" dirty="0"/>
              <a:t>Граф описанный в лекциях позволяет корректно описать ребро </a:t>
            </a:r>
            <a:r>
              <a:rPr lang="ru-RU" sz="1800" dirty="0" err="1"/>
              <a:t>мультиграфа</a:t>
            </a:r>
            <a:endParaRPr lang="en-US" sz="18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8514765-AE80-2E73-537B-907B6CBEA233}"/>
              </a:ext>
            </a:extLst>
          </p:cNvPr>
          <p:cNvSpPr txBox="1">
            <a:spLocks/>
          </p:cNvSpPr>
          <p:nvPr/>
        </p:nvSpPr>
        <p:spPr>
          <a:xfrm>
            <a:off x="4808026" y="3107522"/>
            <a:ext cx="39348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A</a:t>
            </a:r>
            <a:endParaRPr lang="ru-RU" sz="280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6A2F588-0014-9DA8-ADFB-F719DFF36D61}"/>
              </a:ext>
            </a:extLst>
          </p:cNvPr>
          <p:cNvSpPr txBox="1">
            <a:spLocks/>
          </p:cNvSpPr>
          <p:nvPr/>
        </p:nvSpPr>
        <p:spPr>
          <a:xfrm>
            <a:off x="5724849" y="2968028"/>
            <a:ext cx="39348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B</a:t>
            </a:r>
            <a:endParaRPr lang="ru-RU" sz="2800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02AC41D-5D28-1A1C-851F-324F0B210ABB}"/>
              </a:ext>
            </a:extLst>
          </p:cNvPr>
          <p:cNvSpPr txBox="1">
            <a:spLocks/>
          </p:cNvSpPr>
          <p:nvPr/>
        </p:nvSpPr>
        <p:spPr>
          <a:xfrm>
            <a:off x="6641612" y="2649618"/>
            <a:ext cx="39348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C</a:t>
            </a:r>
            <a:endParaRPr lang="ru-RU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11" idx="7"/>
          </p:cNvCxnSpPr>
          <p:nvPr/>
        </p:nvCxnSpPr>
        <p:spPr>
          <a:xfrm rot="5400000">
            <a:off x="2937657" y="1468061"/>
            <a:ext cx="748407" cy="229913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14" idx="0"/>
          </p:cNvCxnSpPr>
          <p:nvPr/>
        </p:nvCxnSpPr>
        <p:spPr>
          <a:xfrm rot="5400000">
            <a:off x="3771769" y="2739339"/>
            <a:ext cx="1334706" cy="55378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809822" y="4758589"/>
            <a:ext cx="763284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The </a:t>
            </a:r>
            <a:r>
              <a:rPr lang="en-US" sz="2800" i="1" dirty="0"/>
              <a:t>order</a:t>
            </a:r>
            <a:r>
              <a:rPr lang="en-US" sz="2800" dirty="0"/>
              <a:t> of a graph is its number of vertices |</a:t>
            </a:r>
            <a:r>
              <a:rPr lang="en-US" sz="2800" i="1" dirty="0"/>
              <a:t>V</a:t>
            </a:r>
            <a:r>
              <a:rPr lang="en-US" sz="2800" dirty="0"/>
              <a:t>|.</a:t>
            </a:r>
            <a:endParaRPr lang="ru-RU" sz="2800" dirty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 The </a:t>
            </a:r>
            <a:r>
              <a:rPr lang="en-US" sz="2800" i="1" dirty="0"/>
              <a:t>size</a:t>
            </a:r>
            <a:r>
              <a:rPr lang="en-US" sz="2800" dirty="0"/>
              <a:t> of a graph is its number of edges |</a:t>
            </a:r>
            <a:r>
              <a:rPr lang="en-US" sz="2800" i="1" dirty="0"/>
              <a:t>E</a:t>
            </a:r>
            <a:r>
              <a:rPr lang="en-US" sz="2800" dirty="0"/>
              <a:t>|</a:t>
            </a:r>
            <a:endParaRPr lang="ru-RU" sz="28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6000" dirty="0"/>
              <a:t>Метрики</a:t>
            </a:r>
            <a:endParaRPr lang="ru-RU" sz="60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1" name="Овал 10"/>
          <p:cNvSpPr/>
          <p:nvPr/>
        </p:nvSpPr>
        <p:spPr>
          <a:xfrm>
            <a:off x="1547664" y="2886381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91680" y="29583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3</a:t>
            </a:r>
            <a:endParaRPr lang="ru-RU" sz="2800" b="1" dirty="0"/>
          </a:p>
        </p:txBody>
      </p:sp>
      <p:sp>
        <p:nvSpPr>
          <p:cNvPr id="14" name="Овал 13"/>
          <p:cNvSpPr/>
          <p:nvPr/>
        </p:nvSpPr>
        <p:spPr>
          <a:xfrm>
            <a:off x="3802187" y="36835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946203" y="375559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4</a:t>
            </a:r>
            <a:endParaRPr lang="ru-RU" sz="2800" b="1" dirty="0"/>
          </a:p>
        </p:txBody>
      </p:sp>
      <p:cxnSp>
        <p:nvCxnSpPr>
          <p:cNvPr id="19" name="Прямая со стрелкой 18"/>
          <p:cNvCxnSpPr>
            <a:stCxn id="44" idx="2"/>
            <a:endCxn id="14" idx="6"/>
          </p:cNvCxnSpPr>
          <p:nvPr/>
        </p:nvCxnSpPr>
        <p:spPr>
          <a:xfrm flipH="1">
            <a:off x="4522267" y="3501008"/>
            <a:ext cx="3002061" cy="5426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5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Пути / цепи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Звено</a:t>
            </a:r>
            <a:r>
              <a:rPr lang="ru-RU" sz="2800" dirty="0"/>
              <a:t> – это множество из двух вершин</a:t>
            </a:r>
            <a:r>
              <a:rPr lang="en-US" sz="2800" dirty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{</a:t>
            </a:r>
            <a:r>
              <a:rPr lang="ru-RU" sz="2800" dirty="0"/>
              <a:t>1,3</a:t>
            </a:r>
            <a:r>
              <a:rPr lang="en-US" sz="2800" dirty="0"/>
              <a:t>}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339752" y="3461284"/>
            <a:ext cx="6804248" cy="183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400" dirty="0"/>
              <a:t>Вершины</a:t>
            </a:r>
            <a:r>
              <a:rPr lang="en-US" sz="2400" dirty="0"/>
              <a:t> u </a:t>
            </a:r>
            <a:r>
              <a:rPr lang="ru-RU" sz="2400" dirty="0"/>
              <a:t>и </a:t>
            </a:r>
            <a:r>
              <a:rPr lang="en-US" sz="2400" dirty="0"/>
              <a:t>v </a:t>
            </a:r>
            <a:r>
              <a:rPr lang="ru-RU" sz="2400" dirty="0"/>
              <a:t>называются </a:t>
            </a:r>
            <a:r>
              <a:rPr lang="ru-RU" sz="2400" b="1" dirty="0"/>
              <a:t>концами</a:t>
            </a:r>
            <a:r>
              <a:rPr lang="ru-RU" sz="2400" dirty="0"/>
              <a:t> звена</a:t>
            </a:r>
            <a:r>
              <a:rPr lang="en-US" sz="2400" dirty="0"/>
              <a:t> {</a:t>
            </a:r>
            <a:r>
              <a:rPr lang="en-US" sz="2400" dirty="0" err="1"/>
              <a:t>u,v</a:t>
            </a:r>
            <a:r>
              <a:rPr lang="en-US" sz="2400" dirty="0"/>
              <a:t>}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52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Определение цепи через вершины (неполное)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>
                <a:solidFill>
                  <a:srgbClr val="FF0000"/>
                </a:solidFill>
              </a:rPr>
              <a:t>вершин</a:t>
            </a:r>
            <a:r>
              <a:rPr lang="ru-RU" sz="2800" dirty="0"/>
              <a:t> в которой для каждой пары соседних вершин </a:t>
            </a:r>
            <a:r>
              <a:rPr lang="en-US" sz="2800" b="1" dirty="0">
                <a:solidFill>
                  <a:srgbClr val="7030A0"/>
                </a:solidFill>
              </a:rPr>
              <a:t>u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>
                <a:solidFill>
                  <a:srgbClr val="00B0F0"/>
                </a:solidFill>
              </a:rPr>
              <a:t>v</a:t>
            </a:r>
            <a:r>
              <a:rPr lang="ru-RU" sz="2800" dirty="0"/>
              <a:t> существует звено </a:t>
            </a:r>
            <a:r>
              <a:rPr lang="en-US" sz="2800" dirty="0"/>
              <a:t>{</a:t>
            </a:r>
            <a:r>
              <a:rPr lang="en-US" sz="2800" b="1" dirty="0" err="1">
                <a:solidFill>
                  <a:srgbClr val="7030A0"/>
                </a:solidFill>
              </a:rPr>
              <a:t>u</a:t>
            </a:r>
            <a:r>
              <a:rPr lang="en-US" sz="2800" dirty="0" err="1"/>
              <a:t>,</a:t>
            </a:r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dirty="0"/>
              <a:t>}</a:t>
            </a:r>
            <a:r>
              <a:rPr lang="ru-RU" sz="2800" dirty="0"/>
              <a:t>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ru-RU" sz="2800" dirty="0"/>
              <a:t>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4,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})</a:t>
            </a:r>
          </a:p>
        </p:txBody>
      </p:sp>
      <p:sp>
        <p:nvSpPr>
          <p:cNvPr id="35" name="Овал 34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54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AF9CE05-BE9A-FC2F-D360-EFB342C72631}"/>
              </a:ext>
            </a:extLst>
          </p:cNvPr>
          <p:cNvCxnSpPr>
            <a:cxnSpLocks/>
          </p:cNvCxnSpPr>
          <p:nvPr/>
        </p:nvCxnSpPr>
        <p:spPr>
          <a:xfrm flipV="1">
            <a:off x="1273442" y="2420888"/>
            <a:ext cx="1326722" cy="18002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1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В </a:t>
            </a:r>
            <a:r>
              <a:rPr lang="ru-RU" sz="2800" dirty="0" err="1"/>
              <a:t>мультиграфах</a:t>
            </a:r>
            <a:r>
              <a:rPr lang="ru-RU" sz="2800" dirty="0"/>
              <a:t> такое определение неприменимо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>
                <a:solidFill>
                  <a:srgbClr val="FF0000"/>
                </a:solidFill>
              </a:rPr>
              <a:t>вершин</a:t>
            </a:r>
            <a:r>
              <a:rPr lang="ru-RU" sz="2800" dirty="0"/>
              <a:t> в которой для каждой пары соседних вершин </a:t>
            </a:r>
            <a:r>
              <a:rPr lang="en-US" sz="2800" b="1" dirty="0">
                <a:solidFill>
                  <a:srgbClr val="7030A0"/>
                </a:solidFill>
              </a:rPr>
              <a:t>u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>
                <a:solidFill>
                  <a:srgbClr val="00B0F0"/>
                </a:solidFill>
              </a:rPr>
              <a:t>v</a:t>
            </a:r>
            <a:r>
              <a:rPr lang="ru-RU" sz="2800" dirty="0"/>
              <a:t> существует звено </a:t>
            </a:r>
            <a:r>
              <a:rPr lang="en-US" sz="2800" dirty="0"/>
              <a:t>{</a:t>
            </a:r>
            <a:r>
              <a:rPr lang="en-US" sz="2800" b="1" dirty="0" err="1">
                <a:solidFill>
                  <a:srgbClr val="7030A0"/>
                </a:solidFill>
              </a:rPr>
              <a:t>u</a:t>
            </a:r>
            <a:r>
              <a:rPr lang="en-US" sz="2800" dirty="0" err="1"/>
              <a:t>,</a:t>
            </a:r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dirty="0"/>
              <a:t>}</a:t>
            </a:r>
            <a:r>
              <a:rPr lang="ru-RU" sz="2800" dirty="0"/>
              <a:t>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ru-RU" sz="2800" b="1" dirty="0">
                <a:solidFill>
                  <a:srgbClr val="FF0000"/>
                </a:solidFill>
              </a:rPr>
              <a:t>1</a:t>
            </a:r>
            <a:r>
              <a:rPr lang="ru-RU" sz="2800" dirty="0">
                <a:solidFill>
                  <a:srgbClr val="FF0000"/>
                </a:solidFill>
              </a:rPr>
              <a:t>,</a:t>
            </a:r>
            <a:r>
              <a:rPr lang="ru-RU" sz="2800" b="1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3,2</a:t>
            </a:r>
            <a:r>
              <a:rPr lang="en-US" sz="2800" dirty="0"/>
              <a:t>})</a:t>
            </a:r>
          </a:p>
        </p:txBody>
      </p:sp>
      <p:sp>
        <p:nvSpPr>
          <p:cNvPr id="23" name="Овал 22"/>
          <p:cNvSpPr/>
          <p:nvPr/>
        </p:nvSpPr>
        <p:spPr>
          <a:xfrm>
            <a:off x="3707904" y="407707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39552" y="256490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Прямая со стрелкой 24"/>
          <p:cNvCxnSpPr>
            <a:stCxn id="24" idx="5"/>
            <a:endCxn id="23" idx="1"/>
          </p:cNvCxnSpPr>
          <p:nvPr/>
        </p:nvCxnSpPr>
        <p:spPr>
          <a:xfrm>
            <a:off x="1154179" y="3179531"/>
            <a:ext cx="2659178" cy="100299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7"/>
          <p:cNvCxnSpPr>
            <a:stCxn id="24" idx="3"/>
            <a:endCxn id="23" idx="3"/>
          </p:cNvCxnSpPr>
          <p:nvPr/>
        </p:nvCxnSpPr>
        <p:spPr>
          <a:xfrm rot="16200000" flipH="1">
            <a:off x="1473097" y="2351439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7"/>
          <p:cNvCxnSpPr>
            <a:stCxn id="24" idx="4"/>
            <a:endCxn id="23" idx="2"/>
          </p:cNvCxnSpPr>
          <p:nvPr/>
        </p:nvCxnSpPr>
        <p:spPr>
          <a:xfrm rot="16200000" flipH="1">
            <a:off x="1727684" y="2456892"/>
            <a:ext cx="1152128" cy="2808312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"/>
          <p:cNvSpPr txBox="1">
            <a:spLocks/>
          </p:cNvSpPr>
          <p:nvPr/>
        </p:nvSpPr>
        <p:spPr>
          <a:xfrm>
            <a:off x="3851920" y="41490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3691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30" name="Овал 29"/>
          <p:cNvSpPr/>
          <p:nvPr/>
        </p:nvSpPr>
        <p:spPr>
          <a:xfrm>
            <a:off x="82758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97160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cxnSp>
        <p:nvCxnSpPr>
          <p:cNvPr id="34" name="Shape 27"/>
          <p:cNvCxnSpPr>
            <a:stCxn id="30" idx="6"/>
            <a:endCxn id="23" idx="4"/>
          </p:cNvCxnSpPr>
          <p:nvPr/>
        </p:nvCxnSpPr>
        <p:spPr>
          <a:xfrm flipV="1">
            <a:off x="1547664" y="4797152"/>
            <a:ext cx="2520280" cy="576064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41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Определение цепи через звенья (неполное)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b="1" dirty="0">
                <a:solidFill>
                  <a:srgbClr val="00B050"/>
                </a:solidFill>
              </a:rPr>
              <a:t>звеньев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в которой каждая пара соседних звеньев имеет ровно одну общую вершину…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ru-RU" sz="2800" dirty="0"/>
              <a:t>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4,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4404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Определение цепи через звенья (неполное)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1475656" y="3861048"/>
            <a:ext cx="936104" cy="5040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b="1" dirty="0">
                <a:solidFill>
                  <a:srgbClr val="00B050"/>
                </a:solidFill>
              </a:rPr>
              <a:t>звеньев</a:t>
            </a:r>
            <a:r>
              <a:rPr lang="ru-RU" sz="2800" dirty="0"/>
              <a:t> в которой каждая пара соседних звеньев имеет ровно одну общую вершину </a:t>
            </a:r>
            <a:r>
              <a:rPr lang="ru-RU" sz="2800" dirty="0">
                <a:solidFill>
                  <a:srgbClr val="FF0000"/>
                </a:solidFill>
              </a:rPr>
              <a:t>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</a:t>
            </a:r>
            <a:r>
              <a:rPr lang="ru-RU" sz="2800" b="1" dirty="0">
                <a:solidFill>
                  <a:srgbClr val="FF0000"/>
                </a:solidFill>
              </a:rPr>
              <a:t>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b="1" dirty="0">
                <a:solidFill>
                  <a:srgbClr val="FF0000"/>
                </a:solidFill>
              </a:rPr>
              <a:t>3</a:t>
            </a:r>
            <a:r>
              <a:rPr lang="ru-RU" sz="2800" dirty="0"/>
              <a:t>,2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4,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  <a:r>
              <a:rPr lang="en-US" sz="2800" dirty="0"/>
              <a:t>})</a:t>
            </a:r>
            <a:endParaRPr lang="ru-RU" sz="2800" dirty="0"/>
          </a:p>
        </p:txBody>
      </p:sp>
      <p:sp>
        <p:nvSpPr>
          <p:cNvPr id="16" name="Овал 15"/>
          <p:cNvSpPr/>
          <p:nvPr/>
        </p:nvSpPr>
        <p:spPr>
          <a:xfrm>
            <a:off x="2699792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331640" y="4720362"/>
            <a:ext cx="133065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>
            <a:spLocks/>
          </p:cNvSpPr>
          <p:nvPr/>
        </p:nvSpPr>
        <p:spPr>
          <a:xfrm>
            <a:off x="2843808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5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8323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Определение цепи через звенья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>
                <a:solidFill>
                  <a:srgbClr val="00B050"/>
                </a:solidFill>
              </a:rPr>
              <a:t>звеньев </a:t>
            </a:r>
            <a:r>
              <a:rPr lang="ru-RU" sz="2800" dirty="0"/>
              <a:t>в которой каждая пара соседних </a:t>
            </a:r>
            <a:r>
              <a:rPr lang="ru-RU" sz="2800" dirty="0">
                <a:solidFill>
                  <a:srgbClr val="00B050"/>
                </a:solidFill>
              </a:rPr>
              <a:t>звеньев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имеет ровно одну общую вершину и</a:t>
            </a:r>
          </a:p>
          <a:p>
            <a:endParaRPr lang="en-US" sz="2800" dirty="0"/>
          </a:p>
          <a:p>
            <a:r>
              <a:rPr lang="ru-RU" sz="2800" dirty="0"/>
              <a:t>общая вершина у </a:t>
            </a:r>
            <a:r>
              <a:rPr lang="ru-RU" sz="2800" dirty="0">
                <a:solidFill>
                  <a:srgbClr val="00B050"/>
                </a:solidFill>
              </a:rPr>
              <a:t>звена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с </a:t>
            </a:r>
            <a:r>
              <a:rPr lang="ru-RU" sz="2800" dirty="0">
                <a:solidFill>
                  <a:srgbClr val="00B050"/>
                </a:solidFill>
              </a:rPr>
              <a:t>звеном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i-1 </a:t>
            </a:r>
            <a:r>
              <a:rPr lang="ru-RU" sz="2800" dirty="0"/>
              <a:t>отличается от общей вершины </a:t>
            </a:r>
            <a:r>
              <a:rPr lang="ru-RU" sz="2800" dirty="0">
                <a:solidFill>
                  <a:srgbClr val="00B050"/>
                </a:solidFill>
              </a:rPr>
              <a:t>звена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с </a:t>
            </a:r>
            <a:r>
              <a:rPr lang="ru-RU" sz="2800" dirty="0">
                <a:solidFill>
                  <a:srgbClr val="00B050"/>
                </a:solidFill>
              </a:rPr>
              <a:t>звеном </a:t>
            </a:r>
            <a:r>
              <a:rPr lang="en-US" sz="2800" dirty="0"/>
              <a:t>i+1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ru-RU" sz="2800" dirty="0"/>
              <a:t>для всех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кроме первой и последней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ru-RU" sz="2800" dirty="0"/>
              <a:t>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4,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91515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Определение цепи через ребра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>
                <a:solidFill>
                  <a:srgbClr val="00B050"/>
                </a:solidFill>
              </a:rPr>
              <a:t>ребер </a:t>
            </a:r>
            <a:r>
              <a:rPr lang="ru-RU" sz="2800" dirty="0"/>
              <a:t>в которой каждая пара соседних </a:t>
            </a:r>
            <a:r>
              <a:rPr lang="ru-RU" sz="2800" dirty="0">
                <a:solidFill>
                  <a:srgbClr val="00B050"/>
                </a:solidFill>
              </a:rPr>
              <a:t>ребер </a:t>
            </a:r>
            <a:r>
              <a:rPr lang="ru-RU" sz="2800" dirty="0"/>
              <a:t>имеет ровно одну общую вершину и</a:t>
            </a:r>
          </a:p>
          <a:p>
            <a:endParaRPr lang="en-US" sz="2800" dirty="0"/>
          </a:p>
          <a:p>
            <a:r>
              <a:rPr lang="ru-RU" sz="2800" dirty="0"/>
              <a:t>общая вершина у </a:t>
            </a:r>
            <a:r>
              <a:rPr lang="ru-RU" sz="2800" dirty="0">
                <a:solidFill>
                  <a:srgbClr val="00B050"/>
                </a:solidFill>
              </a:rPr>
              <a:t>ребра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с </a:t>
            </a:r>
            <a:r>
              <a:rPr lang="ru-RU" sz="2800" dirty="0">
                <a:solidFill>
                  <a:srgbClr val="00B050"/>
                </a:solidFill>
              </a:rPr>
              <a:t>ребром </a:t>
            </a:r>
            <a:r>
              <a:rPr lang="en-US" sz="2800" dirty="0"/>
              <a:t>i-1 </a:t>
            </a:r>
            <a:r>
              <a:rPr lang="ru-RU" sz="2800" dirty="0"/>
              <a:t>отличается от общей вершины </a:t>
            </a:r>
            <a:r>
              <a:rPr lang="ru-RU" sz="2800" dirty="0">
                <a:solidFill>
                  <a:srgbClr val="00B050"/>
                </a:solidFill>
              </a:rPr>
              <a:t>ребра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с </a:t>
            </a:r>
            <a:r>
              <a:rPr lang="ru-RU" sz="2800" dirty="0">
                <a:solidFill>
                  <a:srgbClr val="00B050"/>
                </a:solidFill>
              </a:rPr>
              <a:t>ребром </a:t>
            </a:r>
            <a:r>
              <a:rPr lang="en-US" sz="2800" dirty="0"/>
              <a:t>i+1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ru-RU" sz="2800" dirty="0"/>
              <a:t>для всех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кроме первой и последней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ru-RU" sz="2800" dirty="0"/>
              <a:t>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4,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95298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Цикл</a:t>
            </a:r>
            <a:r>
              <a:rPr lang="ru-RU" sz="2800" dirty="0"/>
              <a:t> – это замкнутая цепь.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3,2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2,1</a:t>
            </a:r>
            <a:r>
              <a:rPr lang="en-US" sz="2800" dirty="0"/>
              <a:t>})</a:t>
            </a:r>
            <a:endParaRPr lang="ru-RU" sz="2800" dirty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07380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2780928"/>
            <a:ext cx="5652120" cy="36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 звена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{</a:t>
            </a:r>
            <a:r>
              <a:rPr lang="ru-RU" sz="2800" dirty="0"/>
              <a:t>1,3</a:t>
            </a:r>
            <a:r>
              <a:rPr lang="en-US" sz="2800" dirty="0"/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 цепи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2,3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2,4</a:t>
            </a:r>
            <a:r>
              <a:rPr lang="en-US" sz="2800" dirty="0"/>
              <a:t>})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indent="-514350">
              <a:spcBef>
                <a:spcPct val="0"/>
              </a:spcBef>
            </a:pPr>
            <a:r>
              <a:rPr lang="ru-RU" sz="2800" dirty="0"/>
              <a:t>Пример цикла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({</a:t>
            </a:r>
            <a:r>
              <a:rPr lang="ru-RU" sz="2800" dirty="0"/>
              <a:t>1,3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2,3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2,1</a:t>
            </a:r>
            <a:r>
              <a:rPr lang="en-US" sz="2800" dirty="0"/>
              <a:t>})</a:t>
            </a: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0551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Дуга</a:t>
            </a:r>
            <a:r>
              <a:rPr lang="ru-RU" sz="2800" dirty="0"/>
              <a:t> – это последовательность из двух вершин.</a:t>
            </a: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(1,3)</a:t>
            </a:r>
            <a:endParaRPr lang="en-US" sz="28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339752" y="3461284"/>
            <a:ext cx="6804248" cy="183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400" dirty="0"/>
              <a:t>Вершина </a:t>
            </a:r>
            <a:r>
              <a:rPr lang="en-US" sz="2400" dirty="0"/>
              <a:t>1 </a:t>
            </a:r>
            <a:r>
              <a:rPr lang="ru-RU" sz="2400" dirty="0"/>
              <a:t>называется началом дуги, а 2 концом.</a:t>
            </a:r>
          </a:p>
        </p:txBody>
      </p:sp>
    </p:spTree>
    <p:extLst>
      <p:ext uri="{BB962C8B-B14F-4D97-AF65-F5344CB8AC3E}">
        <p14:creationId xmlns:p14="http://schemas.microsoft.com/office/powerpoint/2010/main" val="318758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Путь</a:t>
            </a:r>
            <a:r>
              <a:rPr lang="ru-RU" sz="2800" dirty="0"/>
              <a:t> – это последовательность дуг такая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что для любых двух подряд идущих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выполняется, что начало следующей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является концом предыдущей.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>
              <a:solidFill>
                <a:srgbClr val="FF000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ru-RU" sz="2800" dirty="0"/>
              <a:t>(1,3), (3,2), (2,4)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744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Контур</a:t>
            </a:r>
            <a:r>
              <a:rPr lang="en-US" sz="2800" dirty="0"/>
              <a:t> </a:t>
            </a:r>
            <a:r>
              <a:rPr lang="ru-RU" sz="2800" dirty="0"/>
              <a:t>– это замкнутый путь</a:t>
            </a:r>
            <a:r>
              <a:rPr lang="en-US" sz="2800" dirty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</a:t>
            </a:r>
            <a:r>
              <a:rPr lang="en-US" sz="2800" dirty="0"/>
              <a:t>:</a:t>
            </a:r>
            <a:r>
              <a:rPr lang="ru-RU" sz="2800" dirty="0"/>
              <a:t> ((1,3), (3,2), (2,1))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52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 дуги</a:t>
            </a:r>
            <a:r>
              <a:rPr lang="en-US" sz="2800" dirty="0"/>
              <a:t>:</a:t>
            </a:r>
            <a:r>
              <a:rPr lang="ru-RU" sz="2800" dirty="0"/>
              <a:t> (1,3)</a:t>
            </a: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 пути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ru-RU" sz="2800" dirty="0"/>
              <a:t>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 контура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ru-RU" sz="2800" dirty="0"/>
              <a:t>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558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Цепи и циклы в ориентированных графах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4536504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Есть цикл </a:t>
            </a:r>
            <a:r>
              <a:rPr lang="en-US" sz="2800" dirty="0"/>
              <a:t>((2,1),(1,3),(2,3))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Нет контура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5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Брат показывает на сестру?</a:t>
            </a:r>
            <a:endParaRPr lang="ru-RU" sz="28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81262"/>
            <a:ext cx="5210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06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Степень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287628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 – количество инцидентных ребер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 3 = 0</a:t>
            </a: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 4 = 2</a:t>
            </a: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 5 = 1</a:t>
            </a:r>
            <a:endParaRPr lang="en-US" sz="2800" dirty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 – количество инцидентных ребер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5689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Степень вершины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508104" cy="566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endParaRPr lang="ru-RU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Пример</a:t>
            </a:r>
            <a:r>
              <a:rPr lang="en-US" sz="2800" dirty="0"/>
              <a:t>: </a:t>
            </a:r>
            <a:r>
              <a:rPr lang="ru-RU" sz="2800" dirty="0"/>
              <a:t>вершина </a:t>
            </a:r>
            <a:r>
              <a:rPr lang="en-US" sz="2800" dirty="0"/>
              <a:t>3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707904" y="2286531"/>
            <a:ext cx="522230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400" b="1" dirty="0"/>
              <a:t>Изолированная вершина</a:t>
            </a:r>
            <a:r>
              <a:rPr lang="ru-RU" sz="2400" dirty="0"/>
              <a:t> – это вершина степень которой равна 0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5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(о рукопожатиях)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5"/>
            <a:ext cx="9144000" cy="1224136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sz="3000" dirty="0"/>
              <a:t>Сумма степеней всех вершин = 2 * количество ребер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488013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1800199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В городе маленький имеется 15 телефонов</a:t>
            </a:r>
            <a:r>
              <a:rPr lang="en-US" dirty="0"/>
              <a:t>.</a:t>
            </a: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Могут ли они быть связанны друг с другом, притом что каждый соединен ровно с 5-ю другими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456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Представления графов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/>
              <a:t>-      геометрический граф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Дети = вершины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Матрица смежности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Матрица смежности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5: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1:	</a:t>
            </a:r>
            <a:r>
              <a:rPr lang="en-US" sz="2800" b="1" dirty="0"/>
              <a:t>2, 3</a:t>
            </a:r>
            <a:endParaRPr lang="ru-RU" sz="2800" b="1" dirty="0"/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2:	1, </a:t>
            </a:r>
            <a:r>
              <a:rPr lang="en-US" sz="2800" b="1" dirty="0"/>
              <a:t>3, 4</a:t>
            </a:r>
            <a:endParaRPr lang="ru-RU" sz="2800" b="1" dirty="0"/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3:	</a:t>
            </a:r>
            <a:r>
              <a:rPr lang="en-US" sz="2800" b="1" dirty="0"/>
              <a:t>1, </a:t>
            </a:r>
            <a:r>
              <a:rPr lang="ru-RU" sz="2800" b="1" dirty="0"/>
              <a:t>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4:	</a:t>
            </a:r>
            <a:r>
              <a:rPr lang="en-US" sz="2800" b="1" dirty="0"/>
              <a:t>2, </a:t>
            </a:r>
            <a:r>
              <a:rPr lang="ru-RU" sz="2800" b="1" dirty="0"/>
              <a:t>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5:</a:t>
            </a:r>
            <a:r>
              <a:rPr lang="en-US" sz="2800" b="1" dirty="0"/>
              <a:t>   4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26066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Список звеньев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203848" y="3212976"/>
            <a:ext cx="59401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3600" b="1" dirty="0">
                <a:solidFill>
                  <a:srgbClr val="0070C0"/>
                </a:solidFill>
              </a:rPr>
              <a:t>{</a:t>
            </a:r>
            <a:r>
              <a:rPr lang="ru-RU" sz="3600" b="1" dirty="0">
                <a:solidFill>
                  <a:srgbClr val="0070C0"/>
                </a:solidFill>
              </a:rPr>
              <a:t>1,3</a:t>
            </a:r>
            <a:r>
              <a:rPr lang="en-US" sz="3600" b="1" dirty="0">
                <a:solidFill>
                  <a:srgbClr val="0070C0"/>
                </a:solidFill>
              </a:rPr>
              <a:t>}</a:t>
            </a:r>
            <a:r>
              <a:rPr lang="ru-RU" sz="3600" b="1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{</a:t>
            </a:r>
            <a:r>
              <a:rPr lang="ru-RU" sz="3600" b="1" dirty="0">
                <a:solidFill>
                  <a:srgbClr val="0070C0"/>
                </a:solidFill>
              </a:rPr>
              <a:t>3,2</a:t>
            </a:r>
            <a:r>
              <a:rPr lang="en-US" sz="3600" b="1" dirty="0">
                <a:solidFill>
                  <a:srgbClr val="0070C0"/>
                </a:solidFill>
              </a:rPr>
              <a:t>}</a:t>
            </a:r>
            <a:r>
              <a:rPr lang="ru-RU" sz="3600" b="1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{</a:t>
            </a:r>
            <a:r>
              <a:rPr lang="ru-RU" sz="3600" b="1" dirty="0">
                <a:solidFill>
                  <a:srgbClr val="0070C0"/>
                </a:solidFill>
              </a:rPr>
              <a:t>2,1</a:t>
            </a:r>
            <a:r>
              <a:rPr lang="en-US" sz="3600" b="1" dirty="0">
                <a:solidFill>
                  <a:srgbClr val="0070C0"/>
                </a:solidFill>
              </a:rPr>
              <a:t>}</a:t>
            </a:r>
            <a:r>
              <a:rPr lang="ru-RU" sz="3600" b="1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{</a:t>
            </a:r>
            <a:r>
              <a:rPr lang="ru-RU" sz="3600" b="1" dirty="0">
                <a:solidFill>
                  <a:srgbClr val="0070C0"/>
                </a:solidFill>
              </a:rPr>
              <a:t>2,4</a:t>
            </a:r>
            <a:r>
              <a:rPr lang="en-US" sz="3600" b="1" dirty="0">
                <a:solidFill>
                  <a:srgbClr val="0070C0"/>
                </a:solidFill>
              </a:rPr>
              <a:t>}</a:t>
            </a:r>
            <a:r>
              <a:rPr lang="ru-RU" sz="3600" b="1" dirty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{</a:t>
            </a:r>
            <a:r>
              <a:rPr lang="ru-RU" sz="3600" b="1" dirty="0">
                <a:solidFill>
                  <a:srgbClr val="0070C0"/>
                </a:solidFill>
              </a:rPr>
              <a:t>4,5</a:t>
            </a:r>
            <a:r>
              <a:rPr lang="en-US" sz="3600" b="1" dirty="0">
                <a:solidFill>
                  <a:srgbClr val="0070C0"/>
                </a:solidFill>
              </a:rPr>
              <a:t>}</a:t>
            </a:r>
            <a:endParaRPr lang="ru-RU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98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/>
              <a:t>-      взвешенный граф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/>
              <a:t>5: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Сопоставление сестер = ребра</a:t>
            </a:r>
            <a:endParaRPr lang="ru-RU" sz="28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Связность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9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Сколько компонент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связности в графе</a:t>
            </a:r>
            <a:r>
              <a:rPr lang="en-US" sz="2800" b="1" dirty="0">
                <a:solidFill>
                  <a:srgbClr val="00B05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Изолированная вершина</a:t>
            </a:r>
            <a:endParaRPr lang="en-US" sz="2000" dirty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 связности 3</a:t>
            </a:r>
            <a:endParaRPr lang="en-US" sz="2800" dirty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9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496855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Сколько компонент сильной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связности в графе</a:t>
            </a:r>
            <a:r>
              <a:rPr lang="en-US" sz="2800" b="1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947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 сильной связности 5</a:t>
            </a:r>
            <a:endParaRPr lang="en-US" sz="2800" dirty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2843808" y="1484784"/>
            <a:ext cx="630019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b="1" dirty="0"/>
              <a:t>	Фактор-граф по компонентам сильной связности</a:t>
            </a:r>
            <a:r>
              <a:rPr lang="ru-RU" sz="2000" dirty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/>
              <a:t>u</a:t>
            </a:r>
            <a:r>
              <a:rPr lang="ru-RU" sz="2000" dirty="0"/>
              <a:t> и </a:t>
            </a:r>
            <a:r>
              <a:rPr lang="en-US" sz="2000" dirty="0"/>
              <a:t>v</a:t>
            </a:r>
            <a:r>
              <a:rPr lang="ru-RU" sz="2000" dirty="0"/>
              <a:t>, если существует u’∈</a:t>
            </a:r>
            <a:r>
              <a:rPr lang="en-US" sz="2000" dirty="0"/>
              <a:t>u </a:t>
            </a:r>
            <a:r>
              <a:rPr lang="ru-RU" sz="2000" dirty="0"/>
              <a:t>и </a:t>
            </a:r>
            <a:r>
              <a:rPr lang="en-US" sz="2000" dirty="0"/>
              <a:t>v</a:t>
            </a:r>
            <a:r>
              <a:rPr lang="ru-RU" sz="2000" dirty="0"/>
              <a:t>’∈</a:t>
            </a:r>
            <a:r>
              <a:rPr lang="en-US" sz="2000" dirty="0"/>
              <a:t>v</a:t>
            </a:r>
            <a:r>
              <a:rPr lang="ru-RU" sz="2000" dirty="0"/>
              <a:t>, такие что имеется дуга (</a:t>
            </a:r>
            <a:r>
              <a:rPr lang="en-US" sz="2000" dirty="0"/>
              <a:t>u</a:t>
            </a:r>
            <a:r>
              <a:rPr lang="ru-RU" sz="2000" dirty="0"/>
              <a:t>’, </a:t>
            </a:r>
            <a:r>
              <a:rPr lang="en-US" sz="2000" dirty="0"/>
              <a:t>v</a:t>
            </a:r>
            <a:r>
              <a:rPr lang="ru-RU" sz="2000" dirty="0"/>
              <a:t>’) исходного графа.</a:t>
            </a:r>
            <a:endParaRPr lang="en-US" sz="2000" dirty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456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42058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В фактор-графе нет контуров</a:t>
            </a:r>
          </a:p>
          <a:p>
            <a:pPr marL="0" lv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202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В фактор-графе нет контуров</a:t>
            </a:r>
            <a:endParaRPr lang="ru-RU" sz="28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3429000"/>
            <a:ext cx="2088232" cy="2088232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490556" y="478227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40" name="Прямая со стрелкой 39"/>
          <p:cNvCxnSpPr>
            <a:cxnSpLocks/>
          </p:cNvCxnSpPr>
          <p:nvPr/>
        </p:nvCxnSpPr>
        <p:spPr>
          <a:xfrm flipV="1">
            <a:off x="5292080" y="4342792"/>
            <a:ext cx="1872208" cy="7423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cxnSpLocks/>
          </p:cNvCxnSpPr>
          <p:nvPr/>
        </p:nvCxnSpPr>
        <p:spPr>
          <a:xfrm flipH="1">
            <a:off x="4438240" y="5193196"/>
            <a:ext cx="3014080" cy="9224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cxnSpLocks/>
          </p:cNvCxnSpPr>
          <p:nvPr/>
        </p:nvCxnSpPr>
        <p:spPr>
          <a:xfrm flipH="1" flipV="1">
            <a:off x="5615000" y="4422232"/>
            <a:ext cx="1208366" cy="1221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/>
          </p:cNvCxnSpPr>
          <p:nvPr/>
        </p:nvCxnSpPr>
        <p:spPr>
          <a:xfrm flipH="1">
            <a:off x="5706126" y="4149080"/>
            <a:ext cx="754968" cy="19082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E5418F97-9817-1C3D-7C67-9F47763A4285}"/>
              </a:ext>
            </a:extLst>
          </p:cNvPr>
          <p:cNvSpPr txBox="1">
            <a:spLocks/>
          </p:cNvSpPr>
          <p:nvPr/>
        </p:nvSpPr>
        <p:spPr>
          <a:xfrm>
            <a:off x="7310536" y="393305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2664296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В некотором королевстве города соединены авиалиниями</a:t>
            </a:r>
            <a:r>
              <a:rPr lang="en-US" dirty="0"/>
              <a:t>.</a:t>
            </a: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Столица связана 101 авиалинией</a:t>
            </a:r>
            <a:r>
              <a:rPr lang="en-US" dirty="0"/>
              <a:t>, </a:t>
            </a:r>
            <a:r>
              <a:rPr lang="ru-RU" dirty="0"/>
              <a:t>город Дальний связан </a:t>
            </a:r>
            <a:r>
              <a:rPr lang="en-US" dirty="0"/>
              <a:t>1</a:t>
            </a:r>
            <a:r>
              <a:rPr lang="ru-RU" dirty="0"/>
              <a:t> авиалинией</a:t>
            </a:r>
            <a:r>
              <a:rPr lang="en-US" dirty="0"/>
              <a:t>, </a:t>
            </a:r>
            <a:r>
              <a:rPr lang="ru-RU" dirty="0"/>
              <a:t>а все остальные связаны </a:t>
            </a:r>
            <a:r>
              <a:rPr lang="en-US" dirty="0"/>
              <a:t>20 </a:t>
            </a:r>
            <a:r>
              <a:rPr lang="ru-RU" dirty="0"/>
              <a:t>авиалиниями</a:t>
            </a:r>
            <a:r>
              <a:rPr lang="en-US" dirty="0"/>
              <a:t>.</a:t>
            </a: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Докажите что из столицы можно долететь до города Дальний (возможно с пересадками)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3669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Деревья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9</a:t>
            </a:r>
            <a:endParaRPr lang="ru-RU" sz="2800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10</a:t>
            </a:r>
            <a:endParaRPr lang="ru-RU" sz="2800" b="1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11</a:t>
            </a:r>
            <a:endParaRPr lang="ru-RU" sz="2800" b="1" dirty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Сопоставление сестер = ребра</a:t>
            </a:r>
            <a:endParaRPr lang="ru-RU" sz="28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Дерево</a:t>
            </a:r>
            <a:r>
              <a:rPr lang="ru-RU" sz="2800" dirty="0"/>
              <a:t> – связный </a:t>
            </a:r>
            <a:r>
              <a:rPr lang="ru-RU" sz="2800" b="1" dirty="0" err="1">
                <a:solidFill>
                  <a:srgbClr val="FF0000"/>
                </a:solidFill>
              </a:rPr>
              <a:t>НЕориентированный</a:t>
            </a:r>
            <a:r>
              <a:rPr lang="ru-RU" sz="2800" dirty="0"/>
              <a:t> граф без циклов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Дерево</a:t>
            </a:r>
            <a:r>
              <a:rPr lang="ru-RU" sz="2800" dirty="0"/>
              <a:t> – связный граф без циклов</a:t>
            </a:r>
          </a:p>
        </p:txBody>
      </p:sp>
    </p:spTree>
    <p:extLst>
      <p:ext uri="{BB962C8B-B14F-4D97-AF65-F5344CB8AC3E}">
        <p14:creationId xmlns:p14="http://schemas.microsoft.com/office/powerpoint/2010/main" val="4533052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Лист</a:t>
            </a:r>
            <a:r>
              <a:rPr lang="ru-RU" sz="2800" dirty="0"/>
              <a:t>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Лист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9</a:t>
            </a:r>
            <a:endParaRPr lang="ru-RU" sz="2800" b="1" dirty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572000" y="4833156"/>
            <a:ext cx="4572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Лес</a:t>
            </a:r>
            <a:r>
              <a:rPr lang="ru-RU" sz="2800" dirty="0"/>
              <a:t> – это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ациклический</a:t>
            </a:r>
            <a:r>
              <a:rPr lang="ru-RU" sz="2800" dirty="0"/>
              <a:t> граф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680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3" y="3212976"/>
            <a:ext cx="8234127" cy="2913187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dirty="0"/>
              <a:t>В дереве с более чем одной вершиной существует </a:t>
            </a:r>
            <a:r>
              <a:rPr lang="ru-RU" b="1" dirty="0"/>
              <a:t>лист</a:t>
            </a:r>
          </a:p>
        </p:txBody>
      </p:sp>
    </p:spTree>
    <p:extLst>
      <p:ext uri="{BB962C8B-B14F-4D97-AF65-F5344CB8AC3E}">
        <p14:creationId xmlns:p14="http://schemas.microsoft.com/office/powerpoint/2010/main" val="1946239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373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31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209932" y="400709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1919460" y="3603609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555455" y="5587045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Степень вершины </a:t>
            </a:r>
            <a:r>
              <a:rPr lang="en-US" dirty="0"/>
              <a:t>= 3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84277" y="5592449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Степень вершины </a:t>
            </a:r>
            <a:r>
              <a:rPr lang="en-US" dirty="0"/>
              <a:t>= 2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995936" y="404560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788024" y="4607149"/>
            <a:ext cx="846846" cy="1393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705464" y="364212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847909" y="4171964"/>
            <a:ext cx="791709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052099" y="4068688"/>
            <a:ext cx="791709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136287" y="5587045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Степень вершины </a:t>
            </a:r>
            <a:r>
              <a:rPr lang="en-US" dirty="0"/>
              <a:t>&gt; 2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6576768" y="404560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7368856" y="4607149"/>
            <a:ext cx="846846" cy="1393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7286296" y="364212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620597" y="404560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82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722100" y="43671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431628" y="3963649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860032" y="4165391"/>
            <a:ext cx="72008" cy="56178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21196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572000" y="48543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431628" y="5066156"/>
            <a:ext cx="1068364" cy="14820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718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Кто с кем дружит?</a:t>
            </a:r>
            <a:endParaRPr lang="ru-RU" sz="2800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14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</a:t>
            </a:r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52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196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уга 1"/>
          <p:cNvSpPr/>
          <p:nvPr/>
        </p:nvSpPr>
        <p:spPr>
          <a:xfrm rot="8100959">
            <a:off x="3476664" y="4992402"/>
            <a:ext cx="1440160" cy="136815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722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  <a:r>
              <a:rPr lang="ru-RU" sz="2000" dirty="0"/>
              <a:t> Иначе 4)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endParaRPr lang="ru-RU" sz="2000" dirty="0"/>
          </a:p>
          <a:p>
            <a:pPr marL="514350" lvl="0" indent="-514350">
              <a:spcBef>
                <a:spcPct val="0"/>
              </a:spcBef>
            </a:pPr>
            <a:endParaRPr lang="ru-RU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286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  <a:r>
              <a:rPr lang="ru-RU" sz="2000" dirty="0"/>
              <a:t> Иначе 4)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401040" y="538195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98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 </a:t>
            </a:r>
            <a:r>
              <a:rPr lang="ru-RU" sz="2000" dirty="0"/>
              <a:t>Перейдем к шагу </a:t>
            </a:r>
            <a:r>
              <a:rPr lang="en-US" sz="2000" dirty="0"/>
              <a:t>2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401040" y="538195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221968" y="5720273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3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 </a:t>
            </a:r>
            <a:r>
              <a:rPr lang="ru-RU" sz="2000" dirty="0"/>
              <a:t>Перейдем к шагу </a:t>
            </a:r>
            <a:r>
              <a:rPr lang="en-US" sz="2000" dirty="0"/>
              <a:t>2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Ввиду того что количество вершин конечно</a:t>
            </a:r>
            <a:r>
              <a:rPr lang="en-US" sz="2000" dirty="0"/>
              <a:t>, </a:t>
            </a:r>
            <a:r>
              <a:rPr lang="ru-RU" sz="2000" dirty="0"/>
              <a:t>на очередном шаге будет выбрана вершина принадлежащая циклу</a:t>
            </a:r>
            <a:r>
              <a:rPr lang="en-US" sz="2000" dirty="0"/>
              <a:t>, </a:t>
            </a:r>
            <a:r>
              <a:rPr lang="ru-RU" sz="2000" dirty="0"/>
              <a:t>это будет означать что цикл найден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660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 </a:t>
            </a:r>
            <a:r>
              <a:rPr lang="ru-RU" sz="2000" dirty="0"/>
              <a:t>Перейдем к шагу </a:t>
            </a:r>
            <a:r>
              <a:rPr lang="en-US" sz="2000" dirty="0"/>
              <a:t>2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Ввиду того что количество вершин конечно</a:t>
            </a:r>
            <a:r>
              <a:rPr lang="en-US" sz="2000" dirty="0"/>
              <a:t>, </a:t>
            </a:r>
            <a:r>
              <a:rPr lang="ru-RU" sz="2000" dirty="0"/>
              <a:t>на очередном шаге будет выбрана вершина принадлежащая циклу</a:t>
            </a:r>
            <a:r>
              <a:rPr lang="en-US" sz="2000" dirty="0"/>
              <a:t>, </a:t>
            </a:r>
            <a:r>
              <a:rPr lang="ru-RU" sz="2000" dirty="0"/>
              <a:t>это будет означать что цикл найден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Противоречие!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Значит в цикле существует лист</a:t>
            </a:r>
          </a:p>
        </p:txBody>
      </p:sp>
    </p:spTree>
    <p:extLst>
      <p:ext uri="{BB962C8B-B14F-4D97-AF65-F5344CB8AC3E}">
        <p14:creationId xmlns:p14="http://schemas.microsoft.com/office/powerpoint/2010/main" val="40350904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В любом дереве</a:t>
            </a:r>
            <a:r>
              <a:rPr lang="en-US" dirty="0"/>
              <a:t>    </a:t>
            </a:r>
            <a:r>
              <a:rPr lang="en-US" b="1" dirty="0"/>
              <a:t>|E| </a:t>
            </a:r>
            <a:r>
              <a:rPr lang="ru-RU" b="1" dirty="0"/>
              <a:t>=</a:t>
            </a:r>
            <a:r>
              <a:rPr lang="en-US" b="1" dirty="0"/>
              <a:t> |V|- 1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944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9</a:t>
            </a:r>
            <a:endParaRPr lang="ru-RU" sz="2800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10</a:t>
            </a:r>
            <a:endParaRPr lang="ru-RU" sz="2800" b="1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11</a:t>
            </a:r>
            <a:endParaRPr lang="ru-RU" sz="2800" b="1" dirty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любом дереве</a:t>
            </a:r>
            <a:r>
              <a:rPr lang="en-US" sz="2800" dirty="0"/>
              <a:t>    </a:t>
            </a:r>
            <a:r>
              <a:rPr lang="en-US" sz="2800" b="1" dirty="0"/>
              <a:t>|E| </a:t>
            </a:r>
            <a:r>
              <a:rPr lang="ru-RU" sz="2800" b="1" dirty="0"/>
              <a:t>=</a:t>
            </a:r>
            <a:r>
              <a:rPr lang="en-US" sz="2800" b="1" dirty="0"/>
              <a:t> |V|- 1</a:t>
            </a:r>
            <a:endParaRPr lang="ru-RU" sz="28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268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любом дереве</a:t>
            </a:r>
            <a:r>
              <a:rPr lang="en-US" sz="2800" dirty="0"/>
              <a:t>    </a:t>
            </a:r>
            <a:r>
              <a:rPr lang="en-US" sz="2800" b="1" dirty="0"/>
              <a:t>|E| </a:t>
            </a:r>
            <a:r>
              <a:rPr lang="ru-RU" sz="2800" b="1" dirty="0"/>
              <a:t>=</a:t>
            </a:r>
            <a:r>
              <a:rPr lang="en-US" sz="2800" b="1" dirty="0"/>
              <a:t> |V|- 1</a:t>
            </a:r>
            <a:endParaRPr lang="ru-RU" sz="28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/>
              <a:t>После выбрасывания листа из графа у которого больше 2 вершин, граф остается деревом</a:t>
            </a:r>
          </a:p>
        </p:txBody>
      </p:sp>
    </p:spTree>
    <p:extLst>
      <p:ext uri="{BB962C8B-B14F-4D97-AF65-F5344CB8AC3E}">
        <p14:creationId xmlns:p14="http://schemas.microsoft.com/office/powerpoint/2010/main" val="26248088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2448272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В стране </a:t>
            </a:r>
            <a:r>
              <a:rPr lang="ru-RU" dirty="0" err="1"/>
              <a:t>Древляндия</a:t>
            </a:r>
            <a:r>
              <a:rPr lang="ru-RU" dirty="0"/>
              <a:t> 101 город</a:t>
            </a:r>
            <a:r>
              <a:rPr lang="en-US" dirty="0"/>
              <a:t>, </a:t>
            </a:r>
            <a:r>
              <a:rPr lang="ru-RU" dirty="0"/>
              <a:t>некоторые из них соединены дорогами (двунаправленными)</a:t>
            </a:r>
            <a:r>
              <a:rPr lang="en-US" dirty="0"/>
              <a:t>.</a:t>
            </a: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Любые два города соединены ровно одним путем</a:t>
            </a:r>
            <a:r>
              <a:rPr lang="en-US" dirty="0"/>
              <a:t>.</a:t>
            </a: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/>
              <a:t>Сколько дорог в стране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2789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Изоморфизм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20" name="Овал 19"/>
          <p:cNvSpPr/>
          <p:nvPr/>
        </p:nvSpPr>
        <p:spPr>
          <a:xfrm>
            <a:off x="579613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45232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52432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94826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658822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781236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45232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5796136" y="2060849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13</a:t>
            </a:r>
            <a:endParaRPr lang="ru-RU" sz="2800" b="1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7452320" y="1700808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14</a:t>
            </a:r>
            <a:endParaRPr lang="ru-RU" sz="2800" b="1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668344" y="3356992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12</a:t>
            </a:r>
            <a:endParaRPr lang="ru-RU" sz="2800" b="1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7092280" y="5517232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11</a:t>
            </a:r>
            <a:endParaRPr lang="ru-RU" sz="2800" b="1" dirty="0"/>
          </a:p>
        </p:txBody>
      </p:sp>
      <p:sp>
        <p:nvSpPr>
          <p:cNvPr id="35" name="Овал 34"/>
          <p:cNvSpPr/>
          <p:nvPr/>
        </p:nvSpPr>
        <p:spPr>
          <a:xfrm>
            <a:off x="572412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5796136" y="3645025"/>
            <a:ext cx="50182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74246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45353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3347864" y="2420888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040101" y="2708920"/>
            <a:ext cx="289201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9755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28" name="Овал 27"/>
          <p:cNvSpPr/>
          <p:nvPr/>
        </p:nvSpPr>
        <p:spPr>
          <a:xfrm>
            <a:off x="537214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470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7294" y="4365104"/>
            <a:ext cx="93844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915816" y="4149080"/>
            <a:ext cx="792088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1411401" y="3789041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5545444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01628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00392" y="51999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537654" y="24568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6337532" y="170080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7777692" y="2060848"/>
            <a:ext cx="645620" cy="28443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502725" y="2528900"/>
            <a:ext cx="329415" cy="2916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Заголовок 1"/>
          <p:cNvSpPr txBox="1">
            <a:spLocks/>
          </p:cNvSpPr>
          <p:nvPr/>
        </p:nvSpPr>
        <p:spPr>
          <a:xfrm>
            <a:off x="5763700" y="170080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7419884" y="13407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8244408" y="527199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6681670" y="25289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54" name="Овал 53"/>
          <p:cNvSpPr/>
          <p:nvPr/>
        </p:nvSpPr>
        <p:spPr>
          <a:xfrm>
            <a:off x="5184068" y="56320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5402324" y="570404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5904148" y="3212976"/>
            <a:ext cx="737414" cy="2347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7257734" y="3176972"/>
            <a:ext cx="879998" cy="198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6058255" y="5704043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616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45353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3347864" y="2420888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040101" y="2708920"/>
            <a:ext cx="289201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37214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7294" y="4365104"/>
            <a:ext cx="93844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915816" y="4149080"/>
            <a:ext cx="792088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1411401" y="3789041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5545444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01628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00392" y="51999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537654" y="24568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6337532" y="170080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7777692" y="2060848"/>
            <a:ext cx="645620" cy="28443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502725" y="2528900"/>
            <a:ext cx="329415" cy="2916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184068" y="56320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5904148" y="3212976"/>
            <a:ext cx="737414" cy="2347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7257734" y="3176972"/>
            <a:ext cx="879998" cy="198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6058255" y="5704043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255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Эйлеровость</a:t>
            </a:r>
            <a:endParaRPr lang="ru-RU" dirty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Эйлеров</a:t>
            </a:r>
            <a:r>
              <a:rPr lang="ru-RU" sz="2800" dirty="0"/>
              <a:t> путь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Эйлеров путь</a:t>
            </a:r>
            <a:r>
              <a:rPr lang="ru-RU" sz="2800" dirty="0"/>
              <a:t> – это простая цепь содержащий все ребра</a:t>
            </a:r>
          </a:p>
        </p:txBody>
      </p:sp>
      <p:sp>
        <p:nvSpPr>
          <p:cNvPr id="41" name="Овал 4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62" name="Овал 61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65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/>
              <a:t>Пример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({5</a:t>
            </a:r>
            <a:r>
              <a:rPr lang="ru-RU" dirty="0"/>
              <a:t>,</a:t>
            </a:r>
            <a:r>
              <a:rPr lang="en-US" dirty="0"/>
              <a:t>7}</a:t>
            </a:r>
            <a:r>
              <a:rPr lang="ru-RU" dirty="0"/>
              <a:t>, </a:t>
            </a:r>
            <a:r>
              <a:rPr lang="en-US" dirty="0"/>
              <a:t>{4</a:t>
            </a:r>
            <a:r>
              <a:rPr lang="ru-RU" dirty="0"/>
              <a:t>,</a:t>
            </a:r>
            <a:r>
              <a:rPr lang="en-US" dirty="0"/>
              <a:t>5}</a:t>
            </a:r>
            <a:r>
              <a:rPr lang="ru-RU" dirty="0"/>
              <a:t>, </a:t>
            </a:r>
            <a:r>
              <a:rPr lang="en-US" dirty="0"/>
              <a:t>{2</a:t>
            </a:r>
            <a:r>
              <a:rPr lang="ru-RU" dirty="0"/>
              <a:t>,</a:t>
            </a:r>
            <a:r>
              <a:rPr lang="en-US" dirty="0"/>
              <a:t>4}</a:t>
            </a:r>
            <a:r>
              <a:rPr lang="ru-RU" dirty="0"/>
              <a:t>, </a:t>
            </a:r>
            <a:r>
              <a:rPr lang="en-US" dirty="0"/>
              <a:t>{2</a:t>
            </a:r>
            <a:r>
              <a:rPr lang="ru-RU" dirty="0"/>
              <a:t>,3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{1</a:t>
            </a:r>
            <a:r>
              <a:rPr lang="ru-RU" dirty="0"/>
              <a:t>,</a:t>
            </a:r>
            <a:r>
              <a:rPr lang="en-US" dirty="0"/>
              <a:t>3}</a:t>
            </a:r>
            <a:r>
              <a:rPr lang="ru-RU" dirty="0"/>
              <a:t>, </a:t>
            </a:r>
            <a:r>
              <a:rPr lang="en-US" dirty="0"/>
              <a:t>{1</a:t>
            </a:r>
            <a:r>
              <a:rPr lang="ru-RU" dirty="0"/>
              <a:t>,</a:t>
            </a:r>
            <a:r>
              <a:rPr lang="en-US" dirty="0"/>
              <a:t>2}, {</a:t>
            </a:r>
            <a:r>
              <a:rPr lang="ru-RU" dirty="0"/>
              <a:t>2,8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{6</a:t>
            </a:r>
            <a:r>
              <a:rPr lang="ru-RU" dirty="0"/>
              <a:t>,</a:t>
            </a:r>
            <a:r>
              <a:rPr lang="en-US" dirty="0"/>
              <a:t>8}</a:t>
            </a:r>
            <a:r>
              <a:rPr lang="ru-RU" dirty="0"/>
              <a:t>, </a:t>
            </a:r>
            <a:r>
              <a:rPr lang="en-US" dirty="0"/>
              <a:t>{2</a:t>
            </a:r>
            <a:r>
              <a:rPr lang="ru-RU" dirty="0"/>
              <a:t>,</a:t>
            </a:r>
            <a:r>
              <a:rPr lang="en-US" dirty="0"/>
              <a:t>6})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Эйлеров</a:t>
            </a:r>
            <a:r>
              <a:rPr lang="ru-RU" sz="2800" dirty="0"/>
              <a:t> путь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Эйлеров путь</a:t>
            </a:r>
            <a:r>
              <a:rPr lang="ru-RU" sz="2800" dirty="0"/>
              <a:t> – это простой путь содержащий все ребра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/>
              <a:t>Пример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(7,5), (5,4), (4,2), (</a:t>
            </a:r>
            <a:r>
              <a:rPr lang="en-US" dirty="0"/>
              <a:t>2</a:t>
            </a:r>
            <a:r>
              <a:rPr lang="ru-RU" dirty="0"/>
              <a:t>,3), (3,</a:t>
            </a:r>
            <a:r>
              <a:rPr lang="en-US" dirty="0"/>
              <a:t>1</a:t>
            </a:r>
            <a:r>
              <a:rPr lang="ru-RU" dirty="0"/>
              <a:t>), 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2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(2,8), (8,6), (6,2)</a:t>
            </a:r>
            <a:r>
              <a:rPr lang="en-US" dirty="0"/>
              <a:t>)</a:t>
            </a:r>
          </a:p>
        </p:txBody>
      </p:sp>
      <p:sp>
        <p:nvSpPr>
          <p:cNvPr id="41" name="Овал 4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1</a:t>
            </a:r>
            <a:endParaRPr lang="ru-RU" sz="2800" b="1" dirty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2</a:t>
            </a:r>
            <a:endParaRPr lang="ru-RU" sz="2800" b="1" dirty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4</a:t>
            </a:r>
            <a:endParaRPr lang="ru-RU" sz="2800" b="1" dirty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/>
          </a:p>
        </p:txBody>
      </p:sp>
      <p:sp>
        <p:nvSpPr>
          <p:cNvPr id="62" name="Овал 61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6</a:t>
            </a:r>
            <a:endParaRPr lang="ru-RU" sz="2800" b="1" dirty="0"/>
          </a:p>
        </p:txBody>
      </p:sp>
      <p:sp>
        <p:nvSpPr>
          <p:cNvPr id="65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7</a:t>
            </a:r>
            <a:endParaRPr lang="ru-RU" sz="2800" b="1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8</a:t>
            </a:r>
            <a:endParaRPr lang="ru-RU" sz="2800" b="1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78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13699</TotalTime>
  <Words>3823</Words>
  <Application>Microsoft Office PowerPoint</Application>
  <PresentationFormat>Экран (4:3)</PresentationFormat>
  <Paragraphs>1125</Paragraphs>
  <Slides>111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14" baseType="lpstr">
      <vt:lpstr>Arial</vt:lpstr>
      <vt:lpstr>Calibri</vt:lpstr>
      <vt:lpstr>Тема Office</vt:lpstr>
      <vt:lpstr>Алгоритмы на графах</vt:lpstr>
      <vt:lpstr>Основные понятия теории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G(V,E)</vt:lpstr>
      <vt:lpstr>G(V,E)</vt:lpstr>
      <vt:lpstr>Презентация PowerPoint</vt:lpstr>
      <vt:lpstr>E={(u,v) : u∈V, v∈V} Дуга - ориентированное ребро (имеет направление)   </vt:lpstr>
      <vt:lpstr>Презентация PowerPoint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Презентация PowerPoint</vt:lpstr>
      <vt:lpstr>G(V,E,f)</vt:lpstr>
      <vt:lpstr>G(V,E,f)</vt:lpstr>
      <vt:lpstr>f : E → VxV ориентированное ребро (имеет направление)</vt:lpstr>
      <vt:lpstr>f : E → VxV ориентированное ребро (имеет направление)</vt:lpstr>
      <vt:lpstr>Презентация PowerPoint</vt:lpstr>
      <vt:lpstr>Презентация PowerPoint</vt:lpstr>
      <vt:lpstr>Пути / цепи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</vt:lpstr>
      <vt:lpstr>Степень вершины</vt:lpstr>
      <vt:lpstr>Презентация PowerPoint</vt:lpstr>
      <vt:lpstr>Презентация PowerPoint</vt:lpstr>
      <vt:lpstr>Презентация PowerPoint</vt:lpstr>
      <vt:lpstr>Теорема (о рукопожатиях)</vt:lpstr>
      <vt:lpstr>Задача</vt:lpstr>
      <vt:lpstr>Представления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Связность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Задача</vt:lpstr>
      <vt:lpstr>Деревья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Презентация PowerPoint</vt:lpstr>
      <vt:lpstr>Задача</vt:lpstr>
      <vt:lpstr>Изоморфизм</vt:lpstr>
      <vt:lpstr>Презентация PowerPoint</vt:lpstr>
      <vt:lpstr>Презентация PowerPoint</vt:lpstr>
      <vt:lpstr>Презентация PowerPoint</vt:lpstr>
      <vt:lpstr>Эйлеровость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Штейнберг Олег Борисович</cp:lastModifiedBy>
  <cp:revision>829</cp:revision>
  <dcterms:created xsi:type="dcterms:W3CDTF">2020-02-18T13:52:34Z</dcterms:created>
  <dcterms:modified xsi:type="dcterms:W3CDTF">2022-07-17T19:31:50Z</dcterms:modified>
</cp:coreProperties>
</file>