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8" r:id="rId13"/>
    <p:sldId id="297" r:id="rId14"/>
    <p:sldId id="314" r:id="rId15"/>
    <p:sldId id="303" r:id="rId16"/>
    <p:sldId id="315" r:id="rId17"/>
    <p:sldId id="304" r:id="rId18"/>
    <p:sldId id="316" r:id="rId19"/>
    <p:sldId id="338" r:id="rId20"/>
    <p:sldId id="317" r:id="rId21"/>
    <p:sldId id="339" r:id="rId22"/>
    <p:sldId id="319" r:id="rId23"/>
    <p:sldId id="320" r:id="rId24"/>
    <p:sldId id="301" r:id="rId25"/>
    <p:sldId id="310" r:id="rId26"/>
    <p:sldId id="321" r:id="rId27"/>
    <p:sldId id="322" r:id="rId28"/>
    <p:sldId id="324" r:id="rId29"/>
    <p:sldId id="311" r:id="rId30"/>
    <p:sldId id="300" r:id="rId31"/>
    <p:sldId id="279" r:id="rId32"/>
    <p:sldId id="280" r:id="rId33"/>
    <p:sldId id="281" r:id="rId34"/>
    <p:sldId id="282" r:id="rId35"/>
    <p:sldId id="289" r:id="rId36"/>
    <p:sldId id="283" r:id="rId37"/>
    <p:sldId id="284" r:id="rId38"/>
    <p:sldId id="285" r:id="rId39"/>
    <p:sldId id="291" r:id="rId40"/>
    <p:sldId id="292" r:id="rId41"/>
    <p:sldId id="286" r:id="rId42"/>
    <p:sldId id="293" r:id="rId43"/>
    <p:sldId id="294" r:id="rId44"/>
    <p:sldId id="295" r:id="rId45"/>
    <p:sldId id="296" r:id="rId46"/>
    <p:sldId id="287" r:id="rId47"/>
    <p:sldId id="298" r:id="rId48"/>
    <p:sldId id="306" r:id="rId49"/>
    <p:sldId id="305" r:id="rId50"/>
    <p:sldId id="309" r:id="rId51"/>
    <p:sldId id="308" r:id="rId52"/>
    <p:sldId id="326" r:id="rId53"/>
    <p:sldId id="327" r:id="rId54"/>
    <p:sldId id="330" r:id="rId55"/>
    <p:sldId id="331" r:id="rId56"/>
    <p:sldId id="312" r:id="rId57"/>
    <p:sldId id="288" r:id="rId58"/>
    <p:sldId id="332" r:id="rId59"/>
    <p:sldId id="333" r:id="rId60"/>
    <p:sldId id="334" r:id="rId61"/>
    <p:sldId id="336" r:id="rId62"/>
    <p:sldId id="337" r:id="rId6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11760" y="47971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∅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d[u] ⟵ ∞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d[s] ⟵ 0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π[s] ⟵ NIL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d[v] ⟵ d[u]+1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color[u] ⟵ BLACK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Задачи</a:t>
            </a:r>
            <a:r>
              <a:rPr lang="ru-RU" dirty="0" smtClean="0"/>
              <a:t> при решении которых можно использовать алгоритм основанный </a:t>
            </a:r>
            <a:r>
              <a:rPr lang="ru-RU" b="1" dirty="0" smtClean="0"/>
              <a:t>на обходе в ширину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267744" y="4490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1619672" y="5138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197021" y="505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4499992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связность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связность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обход </a:t>
            </a:r>
            <a:r>
              <a:rPr lang="ru-RU" sz="2000" dirty="0" smtClean="0"/>
              <a:t>в </a:t>
            </a:r>
            <a:r>
              <a:rPr lang="ru-RU" sz="2000" dirty="0" smtClean="0"/>
              <a:t>ширину обошел вс</a:t>
            </a:r>
            <a:r>
              <a:rPr lang="ru-RU" sz="2000" dirty="0" smtClean="0"/>
              <a:t>е вершины за один запуск, то граф связен</a:t>
            </a:r>
            <a:r>
              <a:rPr lang="ru-RU" sz="2000" dirty="0" smtClean="0"/>
              <a:t>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267744" y="4490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1619672" y="5138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197021" y="505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4499992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компонент связности</a:t>
            </a:r>
            <a:r>
              <a:rPr lang="ru-RU" sz="2800" dirty="0" smtClean="0"/>
              <a:t> в любом графе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компонент связности</a:t>
            </a:r>
            <a:r>
              <a:rPr lang="ru-RU" sz="2800" dirty="0" smtClean="0"/>
              <a:t> в любом графе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запуска обхода </a:t>
            </a:r>
            <a:r>
              <a:rPr lang="ru-RU" sz="2000" dirty="0" smtClean="0"/>
              <a:t>в </a:t>
            </a:r>
            <a:r>
              <a:rPr lang="ru-RU" sz="2000" dirty="0" smtClean="0"/>
              <a:t>ширину все пройденные вершины помещаются в отдельное множество соответствующее обходимой компоненте.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кратчайших расстояний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не ориентированном графе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</a:t>
            </a:r>
            <a:r>
              <a:rPr lang="ru-RU" sz="2000" dirty="0" smtClean="0"/>
              <a:t>запускается из вершины для которой ищутся кратчайшие расстояния. </a:t>
            </a:r>
            <a:r>
              <a:rPr lang="ru-RU" sz="2000" dirty="0" smtClean="0"/>
              <a:t>Номера волн находимые при обходе являютс</a:t>
            </a:r>
            <a:r>
              <a:rPr lang="ru-RU" sz="2000" dirty="0" smtClean="0"/>
              <a:t>я кратчайшими расстояниями</a:t>
            </a:r>
            <a:r>
              <a:rPr lang="ru-RU" sz="2000" dirty="0" smtClean="0"/>
              <a:t>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кратчайших расстояний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не ориентированном графе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ширину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4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кратчайших путей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не ориентированном графе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из вершины для которой ищутся кратчайшие </a:t>
            </a:r>
            <a:r>
              <a:rPr lang="ru-RU" sz="2000" dirty="0" smtClean="0"/>
              <a:t>пути. П</a:t>
            </a:r>
            <a:r>
              <a:rPr lang="ru-RU" sz="2000" dirty="0" smtClean="0"/>
              <a:t>уть к выбранной вершине собирается в стек двигаясь от нее по предкам к вершине из которой производился обход.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4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кратчайших путей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не ориентированном графе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в каждой компоненте связности.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ацикличность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6"/>
            </a:pPr>
            <a:r>
              <a:rPr lang="ru-RU" sz="2800" dirty="0" smtClean="0">
                <a:solidFill>
                  <a:srgbClr val="FF0000"/>
                </a:solidFill>
              </a:rPr>
              <a:t>Проверка орграфа на </a:t>
            </a:r>
            <a:r>
              <a:rPr lang="ru-RU" sz="2800" b="1" dirty="0" err="1" smtClean="0">
                <a:solidFill>
                  <a:srgbClr val="FF0000"/>
                </a:solidFill>
              </a:rPr>
              <a:t>бесконтурность</a:t>
            </a:r>
            <a:endParaRPr lang="ru-RU" sz="2800" b="1" dirty="0" smtClean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в каждой компоненте связности.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обхода сохраняется первый найденный цикл.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Наименьший из этих циклов и будет кротчайшим.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7"/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кратчайшего цикла </a:t>
            </a:r>
            <a:r>
              <a:rPr lang="ru-RU" sz="2800" dirty="0" smtClean="0"/>
              <a:t>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орграфе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512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Определение</a:t>
            </a:r>
            <a:r>
              <a:rPr lang="ru-RU" sz="2000" dirty="0" smtClean="0"/>
              <a:t>: Двудольный граф – это граф все вершины которого можно разделить на два множества, таких что ни какие две вершины, каждого из этих множеств не соединены ребром.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8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cxnSp>
        <p:nvCxnSpPr>
          <p:cNvPr id="39" name="Прямая со стрелкой 38"/>
          <p:cNvCxnSpPr>
            <a:stCxn id="57" idx="3"/>
            <a:endCxn id="63" idx="1"/>
          </p:cNvCxnSpPr>
          <p:nvPr/>
        </p:nvCxnSpPr>
        <p:spPr>
          <a:xfrm>
            <a:off x="3347864" y="3325634"/>
            <a:ext cx="2218594" cy="4227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63" idx="1"/>
            <a:endCxn id="60" idx="3"/>
          </p:cNvCxnSpPr>
          <p:nvPr/>
        </p:nvCxnSpPr>
        <p:spPr>
          <a:xfrm flipH="1">
            <a:off x="3334210" y="3748390"/>
            <a:ext cx="2232248" cy="4413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57" idx="3"/>
            <a:endCxn id="64" idx="1"/>
          </p:cNvCxnSpPr>
          <p:nvPr/>
        </p:nvCxnSpPr>
        <p:spPr>
          <a:xfrm>
            <a:off x="3347864" y="3325634"/>
            <a:ext cx="2218594" cy="11428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64" idx="1"/>
            <a:endCxn id="58" idx="3"/>
          </p:cNvCxnSpPr>
          <p:nvPr/>
        </p:nvCxnSpPr>
        <p:spPr>
          <a:xfrm flipH="1">
            <a:off x="3267714" y="4468470"/>
            <a:ext cx="2298744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54" idx="6"/>
            <a:endCxn id="59" idx="1"/>
          </p:cNvCxnSpPr>
          <p:nvPr/>
        </p:nvCxnSpPr>
        <p:spPr>
          <a:xfrm flipV="1">
            <a:off x="3275856" y="5332566"/>
            <a:ext cx="2290602" cy="46340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64" idx="1"/>
            <a:endCxn id="61" idx="3"/>
          </p:cNvCxnSpPr>
          <p:nvPr/>
        </p:nvCxnSpPr>
        <p:spPr>
          <a:xfrm flipH="1">
            <a:off x="3289510" y="4468470"/>
            <a:ext cx="2276948" cy="513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3046178" y="32129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5580112" y="36357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3046178" y="40770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5580112" y="43558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2987824" y="56519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558011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3001478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3046178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2966028" y="5579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556645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3032524" y="4005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298782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5566458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566458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stCxn id="64" idx="1"/>
            <a:endCxn id="60" idx="3"/>
          </p:cNvCxnSpPr>
          <p:nvPr/>
        </p:nvCxnSpPr>
        <p:spPr>
          <a:xfrm flipH="1" flipV="1">
            <a:off x="3334210" y="4189730"/>
            <a:ext cx="2232248" cy="2787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59" idx="1"/>
            <a:endCxn id="60" idx="3"/>
          </p:cNvCxnSpPr>
          <p:nvPr/>
        </p:nvCxnSpPr>
        <p:spPr>
          <a:xfrm flipH="1" flipV="1">
            <a:off x="3334210" y="4189730"/>
            <a:ext cx="2232248" cy="114283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63" idx="1"/>
            <a:endCxn id="61" idx="3"/>
          </p:cNvCxnSpPr>
          <p:nvPr/>
        </p:nvCxnSpPr>
        <p:spPr>
          <a:xfrm flipH="1">
            <a:off x="3289510" y="3748390"/>
            <a:ext cx="2276948" cy="12334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63" idx="1"/>
            <a:endCxn id="58" idx="3"/>
          </p:cNvCxnSpPr>
          <p:nvPr/>
        </p:nvCxnSpPr>
        <p:spPr>
          <a:xfrm flipH="1">
            <a:off x="3267714" y="3748390"/>
            <a:ext cx="2298744" cy="201622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59" idx="1"/>
            <a:endCxn id="56" idx="6"/>
          </p:cNvCxnSpPr>
          <p:nvPr/>
        </p:nvCxnSpPr>
        <p:spPr>
          <a:xfrm flipH="1" flipV="1">
            <a:off x="3289510" y="5013176"/>
            <a:ext cx="2276948" cy="31939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57" idx="3"/>
            <a:endCxn id="59" idx="1"/>
          </p:cNvCxnSpPr>
          <p:nvPr/>
        </p:nvCxnSpPr>
        <p:spPr>
          <a:xfrm>
            <a:off x="3347864" y="3325634"/>
            <a:ext cx="2218594" cy="20069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8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348880"/>
            <a:ext cx="77724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 соответствии с теоремой, ищутся все циклы.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8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8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2420888"/>
            <a:ext cx="7772400" cy="3744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Алгоритм2: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Производится серия обходов в ширину (т.е. запускается обход в ширину из каждой </a:t>
            </a:r>
            <a:r>
              <a:rPr lang="ru-RU" sz="2000" dirty="0" err="1" smtClean="0"/>
              <a:t>непосещённой</a:t>
            </a:r>
            <a:r>
              <a:rPr lang="ru-RU" sz="2000" dirty="0" smtClean="0"/>
              <a:t> вершины).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Вершина, из которой начинается обход, помещается в первую долю.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Новая вершина в процессе обхода помещается в долю, отличную от доли текущей вершины.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же обход направляется по ребру в вершину, которая уже посещена, то проверяется, находятся ли начало ребра и конец в разных долях. Если находятся в одной, то граф двудольным не является.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part[u] = 0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part[u] ⟵ 1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BFS</a:t>
            </a:r>
            <a:r>
              <a:rPr lang="ru-RU" sz="1600" dirty="0" smtClean="0">
                <a:solidFill>
                  <a:srgbClr val="FF0000"/>
                </a:solidFill>
              </a:rPr>
              <a:t>_</a:t>
            </a:r>
            <a:r>
              <a:rPr lang="en-US" sz="1600" dirty="0" smtClean="0">
                <a:solidFill>
                  <a:srgbClr val="FF0000"/>
                </a:solidFill>
              </a:rPr>
              <a:t>Visit</a:t>
            </a:r>
            <a:r>
              <a:rPr lang="ru-RU" sz="1600" dirty="0" smtClean="0">
                <a:solidFill>
                  <a:srgbClr val="FF0000"/>
                </a:solidFill>
              </a:rPr>
              <a:t> (</a:t>
            </a:r>
            <a:r>
              <a:rPr lang="en-US" sz="1600" dirty="0" smtClean="0">
                <a:solidFill>
                  <a:srgbClr val="FF0000"/>
                </a:solidFill>
              </a:rPr>
              <a:t>u</a:t>
            </a:r>
            <a:r>
              <a:rPr lang="ru-RU" sz="1600" dirty="0" smtClean="0">
                <a:solidFill>
                  <a:srgbClr val="FF0000"/>
                </a:solidFill>
              </a:rPr>
              <a:t>)</a:t>
            </a:r>
            <a:br>
              <a:rPr lang="ru-RU" sz="1600" dirty="0" smtClean="0">
                <a:solidFill>
                  <a:srgbClr val="FF0000"/>
                </a:solidFill>
              </a:rPr>
            </a:br>
            <a:r>
              <a:rPr lang="en-US" sz="1600" b="1" dirty="0" smtClean="0">
                <a:solidFill>
                  <a:srgbClr val="FF0000"/>
                </a:solidFill>
              </a:rPr>
              <a:t>for</a:t>
            </a:r>
            <a:r>
              <a:rPr lang="ru-RU" sz="1600" dirty="0" smtClean="0">
                <a:solidFill>
                  <a:srgbClr val="FF0000"/>
                </a:solidFill>
              </a:rPr>
              <a:t> (для) каждой </a:t>
            </a:r>
            <a:r>
              <a:rPr lang="en-US" sz="1600" dirty="0" smtClean="0">
                <a:solidFill>
                  <a:srgbClr val="FF0000"/>
                </a:solidFill>
              </a:rPr>
              <a:t>v</a:t>
            </a:r>
            <a:r>
              <a:rPr lang="ru-RU" sz="1600" dirty="0" smtClean="0">
                <a:solidFill>
                  <a:srgbClr val="FF0000"/>
                </a:solidFill>
              </a:rPr>
              <a:t> ∈ </a:t>
            </a:r>
            <a:r>
              <a:rPr lang="en-US" sz="1600" dirty="0" err="1" smtClean="0">
                <a:solidFill>
                  <a:srgbClr val="FF0000"/>
                </a:solidFill>
              </a:rPr>
              <a:t>Adj</a:t>
            </a:r>
            <a:r>
              <a:rPr lang="en-US" sz="1600" dirty="0" smtClean="0">
                <a:solidFill>
                  <a:srgbClr val="FF0000"/>
                </a:solidFill>
              </a:rPr>
              <a:t>[u] </a:t>
            </a:r>
            <a:r>
              <a:rPr lang="en-US" sz="1600" b="1" dirty="0" smtClean="0">
                <a:solidFill>
                  <a:srgbClr val="FF0000"/>
                </a:solidFill>
              </a:rPr>
              <a:t>do</a:t>
            </a:r>
            <a:r>
              <a:rPr lang="ru-RU" sz="1600" dirty="0" smtClean="0">
                <a:solidFill>
                  <a:srgbClr val="FF0000"/>
                </a:solidFill>
              </a:rPr>
              <a:t/>
            </a:r>
            <a:br>
              <a:rPr lang="ru-RU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if</a:t>
            </a:r>
            <a:r>
              <a:rPr lang="en-US" sz="1600" dirty="0" smtClean="0">
                <a:solidFill>
                  <a:srgbClr val="FF0000"/>
                </a:solidFill>
              </a:rPr>
              <a:t> part[v] = 0 </a:t>
            </a:r>
            <a:r>
              <a:rPr lang="en-US" sz="1600" b="1" dirty="0" smtClean="0">
                <a:solidFill>
                  <a:srgbClr val="FF0000"/>
                </a:solidFill>
              </a:rPr>
              <a:t>then</a:t>
            </a:r>
            <a:r>
              <a:rPr lang="ru-RU" sz="1600" dirty="0" smtClean="0">
                <a:solidFill>
                  <a:srgbClr val="FF0000"/>
                </a:solidFill>
              </a:rPr>
              <a:t/>
            </a:r>
            <a:br>
              <a:rPr lang="ru-RU" sz="1600" dirty="0" smtClean="0">
                <a:solidFill>
                  <a:srgbClr val="FF0000"/>
                </a:solidFill>
              </a:rPr>
            </a:br>
            <a:r>
              <a:rPr lang="en-US" sz="1600" b="1" dirty="0" smtClean="0">
                <a:solidFill>
                  <a:srgbClr val="FF0000"/>
                </a:solidFill>
              </a:rPr>
              <a:t>		</a:t>
            </a:r>
            <a:r>
              <a:rPr lang="en-US" sz="1600" dirty="0" smtClean="0">
                <a:solidFill>
                  <a:srgbClr val="FF0000"/>
                </a:solidFill>
              </a:rPr>
              <a:t>part[v] ⟵ (part[u] +1) mod 2</a:t>
            </a:r>
            <a:r>
              <a:rPr lang="ru-RU" sz="1600" dirty="0" smtClean="0">
                <a:solidFill>
                  <a:srgbClr val="FF0000"/>
                </a:solidFill>
              </a:rPr>
              <a:t/>
            </a:r>
            <a:br>
              <a:rPr lang="ru-RU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</a:rPr>
              <a:t>If</a:t>
            </a:r>
            <a:r>
              <a:rPr lang="en-US" sz="1600" dirty="0" smtClean="0">
                <a:solidFill>
                  <a:srgbClr val="FF0000"/>
                </a:solidFill>
              </a:rPr>
              <a:t> !(</a:t>
            </a:r>
            <a:r>
              <a:rPr lang="en-US" sz="1600" dirty="0" err="1" smtClean="0">
                <a:solidFill>
                  <a:srgbClr val="FF0000"/>
                </a:solidFill>
              </a:rPr>
              <a:t>DFS_Visit</a:t>
            </a:r>
            <a:r>
              <a:rPr lang="en-US" sz="1600" dirty="0" smtClean="0">
                <a:solidFill>
                  <a:srgbClr val="FF0000"/>
                </a:solidFill>
              </a:rPr>
              <a:t>(v)) </a:t>
            </a:r>
            <a:r>
              <a:rPr lang="en-US" sz="1600" b="1" dirty="0" smtClean="0">
                <a:solidFill>
                  <a:srgbClr val="FF0000"/>
                </a:solidFill>
              </a:rPr>
              <a:t>then</a:t>
            </a:r>
            <a:r>
              <a:rPr lang="ru-RU" sz="1600" dirty="0" smtClean="0">
                <a:solidFill>
                  <a:srgbClr val="FF0000"/>
                </a:solidFill>
              </a:rPr>
              <a:t/>
            </a:r>
            <a:br>
              <a:rPr lang="ru-RU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</a:rPr>
              <a:t>return</a:t>
            </a:r>
            <a:r>
              <a:rPr lang="en-US" sz="1600" dirty="0" smtClean="0">
                <a:solidFill>
                  <a:srgbClr val="FF0000"/>
                </a:solidFill>
              </a:rPr>
              <a:t> false</a:t>
            </a:r>
            <a:r>
              <a:rPr lang="ru-RU" sz="1600" dirty="0" smtClean="0">
                <a:solidFill>
                  <a:srgbClr val="FF0000"/>
                </a:solidFill>
              </a:rPr>
              <a:t/>
            </a:r>
            <a:br>
              <a:rPr lang="ru-RU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else</a:t>
            </a:r>
            <a:r>
              <a:rPr lang="ru-RU" sz="1600" dirty="0" smtClean="0">
                <a:solidFill>
                  <a:srgbClr val="FF0000"/>
                </a:solidFill>
              </a:rPr>
              <a:t/>
            </a:r>
            <a:br>
              <a:rPr lang="ru-RU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</a:rPr>
              <a:t>return</a:t>
            </a:r>
            <a:r>
              <a:rPr lang="en-US" sz="1600" dirty="0" smtClean="0">
                <a:solidFill>
                  <a:srgbClr val="FF0000"/>
                </a:solidFill>
              </a:rPr>
              <a:t> false</a:t>
            </a:r>
            <a:r>
              <a:rPr lang="ru-RU" sz="1600" dirty="0" smtClean="0">
                <a:solidFill>
                  <a:srgbClr val="FF0000"/>
                </a:solidFill>
              </a:rPr>
              <a:t/>
            </a:r>
            <a:br>
              <a:rPr lang="ru-RU" sz="1600" dirty="0" smtClean="0">
                <a:solidFill>
                  <a:srgbClr val="FF0000"/>
                </a:solidFill>
              </a:rPr>
            </a:br>
            <a:r>
              <a:rPr lang="en-US" sz="1600" b="1" dirty="0" smtClean="0">
                <a:solidFill>
                  <a:srgbClr val="FF0000"/>
                </a:solidFill>
              </a:rPr>
              <a:t>return</a:t>
            </a:r>
            <a:r>
              <a:rPr lang="en-US" sz="1600" dirty="0" smtClean="0">
                <a:solidFill>
                  <a:srgbClr val="FF0000"/>
                </a:solidFill>
              </a:rPr>
              <a:t> true</a:t>
            </a:r>
            <a:r>
              <a:rPr lang="ru-RU" sz="1600" dirty="0" smtClean="0">
                <a:solidFill>
                  <a:srgbClr val="FF0000"/>
                </a:solidFill>
              </a:rPr>
              <a:t/>
            </a:r>
            <a:br>
              <a:rPr lang="ru-RU" sz="1600" dirty="0" smtClean="0">
                <a:solidFill>
                  <a:srgbClr val="FF0000"/>
                </a:solidFill>
              </a:rPr>
            </a:br>
            <a:endParaRPr lang="ru-RU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1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/>
          <p:cNvSpPr txBox="1"/>
          <p:nvPr/>
        </p:nvSpPr>
        <p:spPr>
          <a:xfrm>
            <a:off x="2411760" y="1052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9" name="TextBox 138"/>
          <p:cNvSpPr txBox="1"/>
          <p:nvPr/>
        </p:nvSpPr>
        <p:spPr>
          <a:xfrm>
            <a:off x="3779912" y="12687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4" name="TextBox 143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глубину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339752" y="10527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(3,?)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Овал 63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8" name="Овал 7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15274" y="134076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2" name="Овал 71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TextBox 72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43" name="Овал 4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3635896" y="12687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(6,15)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059832" y="40466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(1,16)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635896" y="12687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(6,15)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out[u] ⟵ time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/>
          </a:bodyPr>
          <a:lstStyle/>
          <a:p>
            <a:r>
              <a:rPr lang="ru-RU" b="1" i="1" dirty="0" smtClean="0"/>
              <a:t>Дерево обхода в глубину. Классификация дуг. 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256583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/>
              <a:t>Введем понятие времени входа (_</a:t>
            </a:r>
            <a:r>
              <a:rPr lang="en-US" sz="2000" dirty="0" smtClean="0"/>
              <a:t>in</a:t>
            </a:r>
            <a:r>
              <a:rPr lang="ru-RU" sz="2000" dirty="0" smtClean="0"/>
              <a:t>) и выхода</a:t>
            </a:r>
            <a:r>
              <a:rPr lang="en-US" sz="2000" dirty="0" smtClean="0"/>
              <a:t> (_out)</a:t>
            </a:r>
            <a:r>
              <a:rPr lang="ru-RU" sz="2000" dirty="0" smtClean="0"/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Теорема о скобках: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Возможен только один из трех вариантов:</a:t>
            </a:r>
            <a:br>
              <a:rPr lang="ru-RU" sz="2000" dirty="0" smtClean="0"/>
            </a:b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</a:t>
            </a:r>
            <a:r>
              <a:rPr lang="ru-RU" sz="2000" dirty="0" smtClean="0"/>
              <a:t>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т</a:t>
            </a:r>
            <a:r>
              <a:rPr lang="en-US" sz="2000" dirty="0" smtClean="0"/>
              <a:t>.</a:t>
            </a:r>
            <a:r>
              <a:rPr lang="ru-RU" sz="2000" dirty="0" smtClean="0"/>
              <a:t>е</a:t>
            </a:r>
            <a:r>
              <a:rPr lang="en-US" sz="2000" dirty="0" smtClean="0"/>
              <a:t>. </a:t>
            </a:r>
            <a:r>
              <a:rPr lang="ru-RU" sz="2000" dirty="0" smtClean="0"/>
              <a:t>невозможны случаи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Доказательство: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Пусть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in</a:t>
            </a:r>
            <a:r>
              <a:rPr lang="ru-RU" sz="2000" dirty="0" smtClean="0"/>
              <a:t> &lt;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in</a:t>
            </a:r>
            <a:r>
              <a:rPr lang="ru-RU" sz="2000" dirty="0" smtClean="0"/>
              <a:t>, значит, если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out</a:t>
            </a:r>
            <a:r>
              <a:rPr lang="en-US" sz="2000" dirty="0" smtClean="0"/>
              <a:t> </a:t>
            </a:r>
            <a:r>
              <a:rPr lang="ru-RU" sz="2000" dirty="0" smtClean="0"/>
              <a:t>&lt;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in</a:t>
            </a:r>
            <a:r>
              <a:rPr lang="ru-RU" sz="2000" dirty="0" smtClean="0"/>
              <a:t> – </a:t>
            </a:r>
            <a:r>
              <a:rPr lang="ru-RU" sz="2000" dirty="0" err="1" smtClean="0"/>
              <a:t>чтд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Значит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start </a:t>
            </a:r>
            <a:r>
              <a:rPr lang="ru-RU" sz="2000" dirty="0" smtClean="0"/>
              <a:t>&lt;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out</a:t>
            </a:r>
            <a:r>
              <a:rPr lang="ru-RU" sz="2000" dirty="0" smtClean="0"/>
              <a:t>. Получается, что вершина </a:t>
            </a:r>
            <a:r>
              <a:rPr lang="en-US" sz="2000" dirty="0" smtClean="0"/>
              <a:t>v</a:t>
            </a:r>
            <a:r>
              <a:rPr lang="ru-RU" sz="2000" dirty="0" smtClean="0"/>
              <a:t> была открыта до закрытия вершины </a:t>
            </a:r>
            <a:r>
              <a:rPr lang="en-US" sz="2000" dirty="0" smtClean="0"/>
              <a:t>u</a:t>
            </a:r>
            <a:r>
              <a:rPr lang="ru-RU" sz="2000" dirty="0" smtClean="0"/>
              <a:t>. Следовательно, исходя из последовательности действий алгоритма, вершина </a:t>
            </a:r>
            <a:r>
              <a:rPr lang="en-US" sz="2000" dirty="0" smtClean="0"/>
              <a:t>u </a:t>
            </a:r>
            <a:r>
              <a:rPr lang="ru-RU" sz="2000" dirty="0" smtClean="0"/>
              <a:t>является предком вершины </a:t>
            </a:r>
            <a:r>
              <a:rPr lang="en-US" sz="2000" dirty="0" smtClean="0"/>
              <a:t>v</a:t>
            </a:r>
            <a:r>
              <a:rPr lang="ru-RU" sz="2000" dirty="0" smtClean="0"/>
              <a:t>.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688632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/>
              <a:t>Ребра дерева</a:t>
            </a:r>
            <a:r>
              <a:rPr lang="ru-RU" sz="2000" dirty="0" smtClean="0"/>
              <a:t> – это ребра графа </a:t>
            </a:r>
            <a:r>
              <a:rPr lang="en-US" sz="2000" dirty="0" err="1" smtClean="0"/>
              <a:t>G</a:t>
            </a:r>
            <a:r>
              <a:rPr lang="en-US" sz="2000" baseline="-25000" dirty="0" err="1" smtClean="0"/>
              <a:t>π</a:t>
            </a:r>
            <a:r>
              <a:rPr lang="ru-RU" sz="2000" dirty="0" smtClean="0"/>
              <a:t>. Ребро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 является ребром дерева, если при исследовании этого ребра была открыта </a:t>
            </a:r>
            <a:r>
              <a:rPr lang="en-US" sz="2000" dirty="0" smtClean="0"/>
              <a:t>v</a:t>
            </a:r>
            <a:r>
              <a:rPr lang="ru-RU" sz="2000" dirty="0" smtClean="0"/>
              <a:t> (т.е. </a:t>
            </a:r>
            <a:r>
              <a:rPr lang="en-US" sz="2000" dirty="0" smtClean="0"/>
              <a:t>u </a:t>
            </a:r>
            <a:r>
              <a:rPr lang="ru-RU" sz="2000" dirty="0" smtClean="0"/>
              <a:t>является непосредственным предком дерева обхода).</a:t>
            </a:r>
            <a:br>
              <a:rPr lang="ru-RU" sz="2000" dirty="0" smtClean="0"/>
            </a:br>
            <a:r>
              <a:rPr lang="ru-RU" sz="2000" b="1" dirty="0" smtClean="0"/>
              <a:t>Прямые ребра</a:t>
            </a:r>
            <a:r>
              <a:rPr lang="ru-RU" sz="2000" dirty="0" smtClean="0"/>
              <a:t> – это ребра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), не являющиеся ребрами дерева обхода и соединяющие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с ее потомком </a:t>
            </a:r>
            <a:r>
              <a:rPr lang="en-US" sz="2000" dirty="0" smtClean="0"/>
              <a:t>v </a:t>
            </a:r>
            <a:r>
              <a:rPr lang="ru-RU" sz="2000" dirty="0" smtClean="0"/>
              <a:t>в дереве обхода.</a:t>
            </a:r>
            <a:br>
              <a:rPr lang="ru-RU" sz="2000" dirty="0" smtClean="0"/>
            </a:br>
            <a:r>
              <a:rPr lang="ru-RU" sz="2000" b="1" dirty="0" smtClean="0"/>
              <a:t>Обратные ребра</a:t>
            </a:r>
            <a:r>
              <a:rPr lang="ru-RU" sz="2000" dirty="0" smtClean="0"/>
              <a:t> – это ребра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), соединяющие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с ее предком </a:t>
            </a:r>
            <a:r>
              <a:rPr lang="en-US" sz="2000" dirty="0" smtClean="0"/>
              <a:t>v</a:t>
            </a:r>
            <a:r>
              <a:rPr lang="ru-RU" sz="2000" dirty="0" smtClean="0"/>
              <a:t> в дереве обхода. Ребра-циклы, которые могут встречаться в орграфах, рассматриваются как обратные ребра.</a:t>
            </a:r>
            <a:br>
              <a:rPr lang="ru-RU" sz="2000" dirty="0" smtClean="0"/>
            </a:br>
            <a:r>
              <a:rPr lang="ru-RU" sz="2000" b="1" dirty="0" smtClean="0"/>
              <a:t>Перекрестные ребра</a:t>
            </a:r>
            <a:r>
              <a:rPr lang="ru-RU" sz="2000" dirty="0" smtClean="0"/>
              <a:t> – это ребра графа, не относящиеся к трем описанным выше типам. Они могут соединять вершины одного и того же дерева обхода, когда ни одна из вершин не является предком другой, или соединять вершины в различных деревьях.</a:t>
            </a:r>
            <a:br>
              <a:rPr lang="ru-RU" sz="2000" dirty="0" smtClean="0"/>
            </a:br>
            <a:r>
              <a:rPr lang="ru-RU" sz="2000" dirty="0" smtClean="0"/>
              <a:t> </a:t>
            </a:r>
            <a:br>
              <a:rPr lang="ru-RU" sz="2000" dirty="0" smtClean="0"/>
            </a:br>
            <a:r>
              <a:rPr lang="ru-RU" sz="2000" b="1" dirty="0" smtClean="0"/>
              <a:t>Следствие</a:t>
            </a:r>
            <a:r>
              <a:rPr lang="ru-RU" sz="2000" dirty="0" smtClean="0"/>
              <a:t>:</a:t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прямая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,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обратная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u_out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поперечная</a:t>
            </a:r>
            <a:r>
              <a:rPr lang="en-US" sz="2000" dirty="0" smtClean="0"/>
              <a:t>, </a:t>
            </a:r>
            <a:r>
              <a:rPr lang="ru-RU" sz="2000" dirty="0" smtClean="0">
                <a:solidFill>
                  <a:srgbClr val="FF0000"/>
                </a:solidFill>
              </a:rPr>
              <a:t>если </a:t>
            </a:r>
            <a:r>
              <a:rPr lang="en-US" sz="2000" b="1" dirty="0" err="1" smtClean="0">
                <a:solidFill>
                  <a:srgbClr val="FF0000"/>
                </a:solidFill>
              </a:rPr>
              <a:t>u_in</a:t>
            </a:r>
            <a:r>
              <a:rPr lang="en-US" sz="2000" dirty="0" smtClean="0">
                <a:solidFill>
                  <a:srgbClr val="FF0000"/>
                </a:solidFill>
              </a:rPr>
              <a:t> &lt;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v_in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v_out</a:t>
            </a:r>
            <a:r>
              <a:rPr lang="en-US" sz="2000" dirty="0" smtClean="0">
                <a:solidFill>
                  <a:srgbClr val="FF0000"/>
                </a:solidFill>
              </a:rPr>
              <a:t> &lt; </a:t>
            </a:r>
            <a:r>
              <a:rPr lang="en-US" sz="2000" b="1" dirty="0" err="1" smtClean="0">
                <a:solidFill>
                  <a:srgbClr val="FF0000"/>
                </a:solidFill>
              </a:rPr>
              <a:t>u_out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Классификация дуг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Должно выполняться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ru-RU" sz="2000" dirty="0" smtClean="0"/>
              <a:t>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является ли вершина </a:t>
            </a:r>
            <a:r>
              <a:rPr lang="en-US" sz="2800" dirty="0" smtClean="0"/>
              <a:t>u </a:t>
            </a:r>
            <a:r>
              <a:rPr lang="ru-RU" sz="2800" b="1" dirty="0" smtClean="0"/>
              <a:t>предком</a:t>
            </a:r>
            <a:r>
              <a:rPr lang="ru-RU" sz="2800" dirty="0" smtClean="0"/>
              <a:t> вершины </a:t>
            </a:r>
            <a:r>
              <a:rPr lang="en-US" sz="2800" dirty="0" smtClean="0"/>
              <a:t>v</a:t>
            </a:r>
            <a:r>
              <a:rPr lang="ru-RU" sz="2800" dirty="0" smtClean="0"/>
              <a:t> (в дереве обхода в глубину).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глубину запускается для каждой вершины графа.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ацикличность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>
                <a:solidFill>
                  <a:srgbClr val="FF0000"/>
                </a:solidFill>
              </a:rPr>
              <a:t>Проверка орграфа на </a:t>
            </a:r>
            <a:r>
              <a:rPr lang="ru-RU" sz="2800" b="1" dirty="0" err="1" smtClean="0">
                <a:solidFill>
                  <a:srgbClr val="FF0000"/>
                </a:solidFill>
              </a:rPr>
              <a:t>бесконтурность</a:t>
            </a:r>
            <a:endParaRPr lang="ru-RU" sz="2800" b="1" dirty="0" smtClean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глубину запускается для каждой вершины графа.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глубину запускается для каждой вершины графа.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 (которая не является непосредственным предком), то это говорит о найденном цикле.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4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ацикличность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во время обхода в глубину очередной вершиной выбирается уже просмотренная или помеченная, то это означает наличие цикла</a:t>
            </a:r>
            <a:endParaRPr lang="ru-RU" sz="20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5"/>
            </a:pPr>
            <a:r>
              <a:rPr lang="ru-RU" sz="2800" dirty="0" smtClean="0"/>
              <a:t>Поиск цикла в любом 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5902424" cy="6480720"/>
          </a:xfrm>
        </p:spPr>
        <p:txBody>
          <a:bodyPr>
            <a:noAutofit/>
          </a:bodyPr>
          <a:lstStyle/>
          <a:p>
            <a:pPr algn="l"/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 ⟵ ∅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cycle_end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NIL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write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“acyclic”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“cyclic”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в очередь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!=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cycle_end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π[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 очередь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/>
              <a:t>DFS</a:t>
            </a:r>
            <a:r>
              <a:rPr lang="ru-RU" sz="1300" dirty="0" smtClean="0"/>
              <a:t>_</a:t>
            </a:r>
            <a:r>
              <a:rPr lang="en-US" sz="1300" dirty="0" smtClean="0"/>
              <a:t>Visit</a:t>
            </a:r>
            <a:r>
              <a:rPr lang="ru-RU" sz="1300" dirty="0" smtClean="0"/>
              <a:t> (</a:t>
            </a:r>
            <a:r>
              <a:rPr lang="en-US" sz="1300" dirty="0" smtClean="0"/>
              <a:t>u</a:t>
            </a:r>
            <a:r>
              <a:rPr lang="ru-RU" sz="1300" dirty="0" smtClean="0"/>
              <a:t>)</a:t>
            </a:r>
            <a:br>
              <a:rPr lang="ru-RU" sz="1300" dirty="0" smtClean="0"/>
            </a:br>
            <a:r>
              <a:rPr lang="en-US" sz="1300" dirty="0" smtClean="0"/>
              <a:t>color[u] ⟵ GRAY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b="1" dirty="0" smtClean="0"/>
              <a:t>for</a:t>
            </a:r>
            <a:r>
              <a:rPr lang="ru-RU" sz="1300" dirty="0" smtClean="0"/>
              <a:t> (для) каждой </a:t>
            </a:r>
            <a:r>
              <a:rPr lang="ru-RU" sz="1300" dirty="0" err="1" smtClean="0"/>
              <a:t>u</a:t>
            </a:r>
            <a:r>
              <a:rPr lang="ru-RU" sz="1300" dirty="0" smtClean="0"/>
              <a:t> ∈ </a:t>
            </a:r>
            <a:r>
              <a:rPr lang="en-US" sz="1300" dirty="0" err="1" smtClean="0"/>
              <a:t>Adj</a:t>
            </a:r>
            <a:r>
              <a:rPr lang="en-US" sz="1300" dirty="0" smtClean="0"/>
              <a:t>[u] </a:t>
            </a:r>
            <a:r>
              <a:rPr lang="en-US" sz="1300" b="1" dirty="0" smtClean="0"/>
              <a:t>do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</a:t>
            </a:r>
            <a:r>
              <a:rPr lang="en-US" sz="1300" b="1" dirty="0" smtClean="0"/>
              <a:t>if</a:t>
            </a:r>
            <a:r>
              <a:rPr lang="en-US" sz="1300" dirty="0" smtClean="0"/>
              <a:t> color[v] = WHITE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π[v] ⟵ u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b="1" dirty="0" smtClean="0"/>
              <a:t>If</a:t>
            </a:r>
            <a:r>
              <a:rPr lang="en-US" sz="1300" dirty="0" smtClean="0"/>
              <a:t> </a:t>
            </a:r>
            <a:r>
              <a:rPr lang="en-US" sz="1300" dirty="0" err="1" smtClean="0"/>
              <a:t>DFS_Visit</a:t>
            </a:r>
            <a:r>
              <a:rPr lang="en-US" sz="1300" dirty="0" smtClean="0"/>
              <a:t>(v)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	</a:t>
            </a:r>
            <a:r>
              <a:rPr lang="en-US" sz="1300" b="1" dirty="0" smtClean="0"/>
              <a:t>return</a:t>
            </a:r>
            <a:r>
              <a:rPr lang="en-US" sz="1300" dirty="0" smtClean="0"/>
              <a:t> true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ru-RU" sz="1300" dirty="0" smtClean="0"/>
              <a:t>	</a:t>
            </a:r>
            <a:r>
              <a:rPr lang="en-US" sz="1300" b="1" dirty="0" smtClean="0"/>
              <a:t>else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cycle_start</a:t>
            </a:r>
            <a:r>
              <a:rPr lang="en-US" sz="1300" dirty="0" smtClean="0"/>
              <a:t> ⟵ v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cycle_end</a:t>
            </a:r>
            <a:r>
              <a:rPr lang="en-US" sz="1300" dirty="0" smtClean="0"/>
              <a:t> ⟵ u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b="1" dirty="0" smtClean="0"/>
              <a:t>return</a:t>
            </a:r>
            <a:r>
              <a:rPr lang="en-US" sz="1300" dirty="0" smtClean="0"/>
              <a:t> true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color[u] ⟵ BLACK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b="1" dirty="0" smtClean="0"/>
              <a:t>return</a:t>
            </a:r>
            <a:r>
              <a:rPr lang="en-US" sz="1300" dirty="0" smtClean="0"/>
              <a:t> false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Проверка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 с помощью </a:t>
            </a:r>
            <a:r>
              <a:rPr lang="ru-RU" sz="2800" b="1" dirty="0" smtClean="0"/>
              <a:t>обхода в глубину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2411760" y="260648"/>
            <a:ext cx="4248472" cy="25202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2483768" y="332656"/>
            <a:ext cx="4752528" cy="23762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15" idx="3"/>
            <a:endCxn id="16" idx="7"/>
          </p:cNvCxnSpPr>
          <p:nvPr/>
        </p:nvCxnSpPr>
        <p:spPr>
          <a:xfrm flipH="1">
            <a:off x="3319337" y="2522723"/>
            <a:ext cx="646772" cy="73243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17" idx="7"/>
          </p:cNvCxnSpPr>
          <p:nvPr/>
        </p:nvCxnSpPr>
        <p:spPr>
          <a:xfrm flipH="1">
            <a:off x="2815281" y="3356992"/>
            <a:ext cx="388567" cy="83426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18" idx="3"/>
            <a:endCxn id="21" idx="7"/>
          </p:cNvCxnSpPr>
          <p:nvPr/>
        </p:nvCxnSpPr>
        <p:spPr>
          <a:xfrm flipH="1">
            <a:off x="1879177" y="5331035"/>
            <a:ext cx="214724" cy="732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3073486" y="32129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569430" y="41490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2051720" y="50851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729670" y="29249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1633326" y="602128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3923928" y="220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716016" y="2852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2555776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19672" y="5949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059832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038066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18" idx="7"/>
            <a:endCxn id="17" idx="3"/>
          </p:cNvCxnSpPr>
          <p:nvPr/>
        </p:nvCxnSpPr>
        <p:spPr>
          <a:xfrm flipV="1">
            <a:off x="2297571" y="4394931"/>
            <a:ext cx="314040" cy="73243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20" idx="1"/>
          </p:cNvCxnSpPr>
          <p:nvPr/>
        </p:nvCxnSpPr>
        <p:spPr>
          <a:xfrm>
            <a:off x="4169779" y="2522723"/>
            <a:ext cx="60207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99"/>
          <p:cNvCxnSpPr>
            <a:stCxn id="21" idx="1"/>
            <a:endCxn id="16" idx="1"/>
          </p:cNvCxnSpPr>
          <p:nvPr/>
        </p:nvCxnSpPr>
        <p:spPr>
          <a:xfrm rot="5400000" flipH="1" flipV="1">
            <a:off x="991431" y="3939233"/>
            <a:ext cx="2808312" cy="1440160"/>
          </a:xfrm>
          <a:prstGeom prst="curvedConnector3">
            <a:avLst>
              <a:gd name="adj1" fmla="val 109642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99"/>
          <p:cNvCxnSpPr>
            <a:stCxn id="21" idx="7"/>
            <a:endCxn id="17" idx="5"/>
          </p:cNvCxnSpPr>
          <p:nvPr/>
        </p:nvCxnSpPr>
        <p:spPr>
          <a:xfrm rot="5400000" flipH="1" flipV="1">
            <a:off x="1512960" y="4761148"/>
            <a:ext cx="1668538" cy="936104"/>
          </a:xfrm>
          <a:prstGeom prst="curvedConnector3">
            <a:avLst>
              <a:gd name="adj1" fmla="val -11547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Проверка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 с помощью </a:t>
            </a:r>
            <a:r>
              <a:rPr lang="ru-RU" sz="2800" b="1" dirty="0" smtClean="0"/>
              <a:t>обхода в глубину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2411760" y="260648"/>
            <a:ext cx="4248472" cy="25202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2483768" y="332656"/>
            <a:ext cx="4752528" cy="23762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endCxn id="16" idx="7"/>
          </p:cNvCxnSpPr>
          <p:nvPr/>
        </p:nvCxnSpPr>
        <p:spPr>
          <a:xfrm flipH="1">
            <a:off x="3319337" y="2522723"/>
            <a:ext cx="646772" cy="73243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17" idx="7"/>
          </p:cNvCxnSpPr>
          <p:nvPr/>
        </p:nvCxnSpPr>
        <p:spPr>
          <a:xfrm flipH="1">
            <a:off x="2815281" y="3356992"/>
            <a:ext cx="388567" cy="83426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18" idx="3"/>
            <a:endCxn id="21" idx="7"/>
          </p:cNvCxnSpPr>
          <p:nvPr/>
        </p:nvCxnSpPr>
        <p:spPr>
          <a:xfrm flipH="1">
            <a:off x="1879177" y="5331035"/>
            <a:ext cx="214724" cy="732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3073486" y="321297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569430" y="41490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2051720" y="50851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729670" y="29249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1633326" y="602128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716016" y="2852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2555776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19672" y="5949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059832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038066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18" idx="7"/>
            <a:endCxn id="17" idx="3"/>
          </p:cNvCxnSpPr>
          <p:nvPr/>
        </p:nvCxnSpPr>
        <p:spPr>
          <a:xfrm flipV="1">
            <a:off x="2297571" y="4394931"/>
            <a:ext cx="314040" cy="73243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0" idx="1"/>
          </p:cNvCxnSpPr>
          <p:nvPr/>
        </p:nvCxnSpPr>
        <p:spPr>
          <a:xfrm>
            <a:off x="4169779" y="2522723"/>
            <a:ext cx="60207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99"/>
          <p:cNvCxnSpPr>
            <a:stCxn id="21" idx="1"/>
            <a:endCxn id="16" idx="1"/>
          </p:cNvCxnSpPr>
          <p:nvPr/>
        </p:nvCxnSpPr>
        <p:spPr>
          <a:xfrm rot="5400000" flipH="1" flipV="1">
            <a:off x="991431" y="3939233"/>
            <a:ext cx="2808312" cy="1440160"/>
          </a:xfrm>
          <a:prstGeom prst="curvedConnector3">
            <a:avLst>
              <a:gd name="adj1" fmla="val 109642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99"/>
          <p:cNvCxnSpPr>
            <a:stCxn id="21" idx="7"/>
            <a:endCxn id="17" idx="5"/>
          </p:cNvCxnSpPr>
          <p:nvPr/>
        </p:nvCxnSpPr>
        <p:spPr>
          <a:xfrm rot="5400000" flipH="1" flipV="1">
            <a:off x="1512960" y="4761148"/>
            <a:ext cx="1668538" cy="936104"/>
          </a:xfrm>
          <a:prstGeom prst="curvedConnector3">
            <a:avLst>
              <a:gd name="adj1" fmla="val -11547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3923928" y="220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Проверка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 с помощью </a:t>
            </a:r>
            <a:r>
              <a:rPr lang="ru-RU" sz="2800" b="1" dirty="0" smtClean="0"/>
              <a:t>обхода в глубину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2411760" y="260648"/>
            <a:ext cx="4248472" cy="25202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2483768" y="332656"/>
            <a:ext cx="4752528" cy="23762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endCxn id="16" idx="7"/>
          </p:cNvCxnSpPr>
          <p:nvPr/>
        </p:nvCxnSpPr>
        <p:spPr>
          <a:xfrm flipH="1">
            <a:off x="3319337" y="2522723"/>
            <a:ext cx="646772" cy="73243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17" idx="7"/>
          </p:cNvCxnSpPr>
          <p:nvPr/>
        </p:nvCxnSpPr>
        <p:spPr>
          <a:xfrm flipH="1">
            <a:off x="2815281" y="3356992"/>
            <a:ext cx="388567" cy="83426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18" idx="3"/>
            <a:endCxn id="21" idx="7"/>
          </p:cNvCxnSpPr>
          <p:nvPr/>
        </p:nvCxnSpPr>
        <p:spPr>
          <a:xfrm flipH="1">
            <a:off x="1879177" y="5331035"/>
            <a:ext cx="214724" cy="732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3073486" y="321297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569430" y="41490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2051720" y="50851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729670" y="29249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1633326" y="602128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716016" y="2852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2555776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19672" y="5949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059832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038066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18" idx="7"/>
            <a:endCxn id="17" idx="3"/>
          </p:cNvCxnSpPr>
          <p:nvPr/>
        </p:nvCxnSpPr>
        <p:spPr>
          <a:xfrm flipV="1">
            <a:off x="2297571" y="4394931"/>
            <a:ext cx="314040" cy="73243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0" idx="1"/>
          </p:cNvCxnSpPr>
          <p:nvPr/>
        </p:nvCxnSpPr>
        <p:spPr>
          <a:xfrm>
            <a:off x="4169779" y="2522723"/>
            <a:ext cx="60207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99"/>
          <p:cNvCxnSpPr>
            <a:stCxn id="21" idx="1"/>
            <a:endCxn id="16" idx="1"/>
          </p:cNvCxnSpPr>
          <p:nvPr/>
        </p:nvCxnSpPr>
        <p:spPr>
          <a:xfrm rot="5400000" flipH="1" flipV="1">
            <a:off x="991431" y="3939233"/>
            <a:ext cx="2808312" cy="1440160"/>
          </a:xfrm>
          <a:prstGeom prst="curvedConnector3">
            <a:avLst>
              <a:gd name="adj1" fmla="val 109642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99"/>
          <p:cNvCxnSpPr>
            <a:stCxn id="21" idx="7"/>
            <a:endCxn id="17" idx="5"/>
          </p:cNvCxnSpPr>
          <p:nvPr/>
        </p:nvCxnSpPr>
        <p:spPr>
          <a:xfrm rot="5400000" flipH="1" flipV="1">
            <a:off x="1512960" y="4761148"/>
            <a:ext cx="1668538" cy="936104"/>
          </a:xfrm>
          <a:prstGeom prst="curvedConnector3">
            <a:avLst>
              <a:gd name="adj1" fmla="val -11547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3923928" y="220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Проверка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 с помощью </a:t>
            </a:r>
            <a:r>
              <a:rPr lang="ru-RU" sz="2800" b="1" dirty="0" smtClean="0"/>
              <a:t>обхода в глубину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2411760" y="260648"/>
            <a:ext cx="4248472" cy="25202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2483768" y="332656"/>
            <a:ext cx="4752528" cy="23762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endCxn id="16" idx="7"/>
          </p:cNvCxnSpPr>
          <p:nvPr/>
        </p:nvCxnSpPr>
        <p:spPr>
          <a:xfrm flipH="1">
            <a:off x="3319337" y="2522723"/>
            <a:ext cx="646772" cy="73243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17" idx="7"/>
          </p:cNvCxnSpPr>
          <p:nvPr/>
        </p:nvCxnSpPr>
        <p:spPr>
          <a:xfrm flipH="1">
            <a:off x="2815281" y="3356992"/>
            <a:ext cx="388567" cy="83426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18" idx="3"/>
            <a:endCxn id="21" idx="7"/>
          </p:cNvCxnSpPr>
          <p:nvPr/>
        </p:nvCxnSpPr>
        <p:spPr>
          <a:xfrm flipH="1">
            <a:off x="1879177" y="5331035"/>
            <a:ext cx="214724" cy="732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3073486" y="321297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569430" y="41490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2051720" y="50851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729670" y="29249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1633326" y="602128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716016" y="2852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2555776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19672" y="5949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059832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038066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18" idx="7"/>
            <a:endCxn id="17" idx="3"/>
          </p:cNvCxnSpPr>
          <p:nvPr/>
        </p:nvCxnSpPr>
        <p:spPr>
          <a:xfrm flipV="1">
            <a:off x="2297571" y="4394931"/>
            <a:ext cx="314040" cy="73243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0" idx="1"/>
          </p:cNvCxnSpPr>
          <p:nvPr/>
        </p:nvCxnSpPr>
        <p:spPr>
          <a:xfrm>
            <a:off x="4169779" y="2522723"/>
            <a:ext cx="60207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99"/>
          <p:cNvCxnSpPr>
            <a:stCxn id="21" idx="1"/>
            <a:endCxn id="16" idx="1"/>
          </p:cNvCxnSpPr>
          <p:nvPr/>
        </p:nvCxnSpPr>
        <p:spPr>
          <a:xfrm rot="5400000" flipH="1" flipV="1">
            <a:off x="991431" y="3939233"/>
            <a:ext cx="2808312" cy="1440160"/>
          </a:xfrm>
          <a:prstGeom prst="curvedConnector3">
            <a:avLst>
              <a:gd name="adj1" fmla="val 109642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99"/>
          <p:cNvCxnSpPr>
            <a:stCxn id="21" idx="7"/>
            <a:endCxn id="17" idx="5"/>
          </p:cNvCxnSpPr>
          <p:nvPr/>
        </p:nvCxnSpPr>
        <p:spPr>
          <a:xfrm rot="5400000" flipH="1" flipV="1">
            <a:off x="1512960" y="4761148"/>
            <a:ext cx="1668538" cy="936104"/>
          </a:xfrm>
          <a:prstGeom prst="curvedConnector3">
            <a:avLst>
              <a:gd name="adj1" fmla="val -11547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3923928" y="220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Проверка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 с помощью </a:t>
            </a:r>
            <a:r>
              <a:rPr lang="ru-RU" sz="2800" b="1" dirty="0" smtClean="0"/>
              <a:t>обхода в глубину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2411760" y="260648"/>
            <a:ext cx="4248472" cy="25202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2483768" y="332656"/>
            <a:ext cx="4752528" cy="23762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endCxn id="16" idx="7"/>
          </p:cNvCxnSpPr>
          <p:nvPr/>
        </p:nvCxnSpPr>
        <p:spPr>
          <a:xfrm flipH="1">
            <a:off x="3319337" y="2522723"/>
            <a:ext cx="646772" cy="73243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17" idx="7"/>
          </p:cNvCxnSpPr>
          <p:nvPr/>
        </p:nvCxnSpPr>
        <p:spPr>
          <a:xfrm flipH="1">
            <a:off x="2815281" y="3356992"/>
            <a:ext cx="388567" cy="83426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18" idx="3"/>
            <a:endCxn id="21" idx="7"/>
          </p:cNvCxnSpPr>
          <p:nvPr/>
        </p:nvCxnSpPr>
        <p:spPr>
          <a:xfrm flipH="1">
            <a:off x="1879177" y="5331035"/>
            <a:ext cx="214724" cy="732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3073486" y="321297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569430" y="41490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2051720" y="50851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729670" y="29249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1633326" y="602128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716016" y="2852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2555776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19672" y="5949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059832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038066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18" idx="7"/>
            <a:endCxn id="17" idx="3"/>
          </p:cNvCxnSpPr>
          <p:nvPr/>
        </p:nvCxnSpPr>
        <p:spPr>
          <a:xfrm flipV="1">
            <a:off x="2297571" y="4394931"/>
            <a:ext cx="314040" cy="73243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0" idx="1"/>
          </p:cNvCxnSpPr>
          <p:nvPr/>
        </p:nvCxnSpPr>
        <p:spPr>
          <a:xfrm>
            <a:off x="4169779" y="2522723"/>
            <a:ext cx="60207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99"/>
          <p:cNvCxnSpPr>
            <a:stCxn id="21" idx="1"/>
            <a:endCxn id="16" idx="1"/>
          </p:cNvCxnSpPr>
          <p:nvPr/>
        </p:nvCxnSpPr>
        <p:spPr>
          <a:xfrm rot="5400000" flipH="1" flipV="1">
            <a:off x="991431" y="3939233"/>
            <a:ext cx="2808312" cy="1440160"/>
          </a:xfrm>
          <a:prstGeom prst="curvedConnector3">
            <a:avLst>
              <a:gd name="adj1" fmla="val 109642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99"/>
          <p:cNvCxnSpPr>
            <a:stCxn id="21" idx="7"/>
            <a:endCxn id="17" idx="5"/>
          </p:cNvCxnSpPr>
          <p:nvPr/>
        </p:nvCxnSpPr>
        <p:spPr>
          <a:xfrm rot="5400000" flipH="1" flipV="1">
            <a:off x="1512960" y="4761148"/>
            <a:ext cx="1668538" cy="936104"/>
          </a:xfrm>
          <a:prstGeom prst="curvedConnector3">
            <a:avLst>
              <a:gd name="adj1" fmla="val -11547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3923928" y="220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Проверка графа на </a:t>
            </a:r>
            <a:r>
              <a:rPr lang="ru-RU" sz="2800" b="1" dirty="0" err="1" smtClean="0"/>
              <a:t>двудольность</a:t>
            </a:r>
            <a:r>
              <a:rPr lang="ru-RU" sz="2800" dirty="0" smtClean="0"/>
              <a:t> с помощью </a:t>
            </a:r>
            <a:r>
              <a:rPr lang="ru-RU" sz="2800" b="1" dirty="0" smtClean="0"/>
              <a:t>обхода в глубину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2411760" y="260648"/>
            <a:ext cx="4248472" cy="25202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2483768" y="332656"/>
            <a:ext cx="4752528" cy="23762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endCxn id="16" idx="7"/>
          </p:cNvCxnSpPr>
          <p:nvPr/>
        </p:nvCxnSpPr>
        <p:spPr>
          <a:xfrm flipH="1">
            <a:off x="3319337" y="2522723"/>
            <a:ext cx="646772" cy="73243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17" idx="7"/>
          </p:cNvCxnSpPr>
          <p:nvPr/>
        </p:nvCxnSpPr>
        <p:spPr>
          <a:xfrm flipH="1">
            <a:off x="2815281" y="3356992"/>
            <a:ext cx="388567" cy="83426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18" idx="3"/>
            <a:endCxn id="21" idx="7"/>
          </p:cNvCxnSpPr>
          <p:nvPr/>
        </p:nvCxnSpPr>
        <p:spPr>
          <a:xfrm flipH="1">
            <a:off x="1879177" y="5331035"/>
            <a:ext cx="214724" cy="73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3073486" y="321297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569430" y="41490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2051720" y="50851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729670" y="29249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1633326" y="602128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716016" y="2852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2555776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19672" y="5949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059832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038066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18" idx="7"/>
            <a:endCxn id="17" idx="3"/>
          </p:cNvCxnSpPr>
          <p:nvPr/>
        </p:nvCxnSpPr>
        <p:spPr>
          <a:xfrm flipV="1">
            <a:off x="2297571" y="4394931"/>
            <a:ext cx="314040" cy="73243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0" idx="1"/>
          </p:cNvCxnSpPr>
          <p:nvPr/>
        </p:nvCxnSpPr>
        <p:spPr>
          <a:xfrm>
            <a:off x="4169779" y="2522723"/>
            <a:ext cx="60207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99"/>
          <p:cNvCxnSpPr>
            <a:stCxn id="21" idx="1"/>
            <a:endCxn id="16" idx="1"/>
          </p:cNvCxnSpPr>
          <p:nvPr/>
        </p:nvCxnSpPr>
        <p:spPr>
          <a:xfrm rot="5400000" flipH="1" flipV="1">
            <a:off x="991431" y="3939233"/>
            <a:ext cx="2808312" cy="1440160"/>
          </a:xfrm>
          <a:prstGeom prst="curvedConnector3">
            <a:avLst>
              <a:gd name="adj1" fmla="val 109642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99"/>
          <p:cNvCxnSpPr>
            <a:stCxn id="21" idx="7"/>
            <a:endCxn id="17" idx="5"/>
          </p:cNvCxnSpPr>
          <p:nvPr/>
        </p:nvCxnSpPr>
        <p:spPr>
          <a:xfrm rot="5400000" flipH="1" flipV="1">
            <a:off x="1512960" y="4761148"/>
            <a:ext cx="1668538" cy="936104"/>
          </a:xfrm>
          <a:prstGeom prst="curvedConnector3">
            <a:avLst>
              <a:gd name="adj1" fmla="val -11547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3923928" y="220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1508</Words>
  <Application>Microsoft Office PowerPoint</Application>
  <PresentationFormat>Экран (4:3)</PresentationFormat>
  <Paragraphs>616</Paragraphs>
  <Slides>62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63" baseType="lpstr">
      <vt:lpstr>Тема Office</vt:lpstr>
      <vt:lpstr>Алгоритмы на графах</vt:lpstr>
      <vt:lpstr>Обход в ширину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BFS (G) for (для) каждой u ∈ V[G] do  color[u] ⟵ WHITE  d[u] ⟵ ∞  π[u] ⟵ NIL time ⟵ 0 for (для) каждой u ∈ V[G] do  if color[u] = WHITE then   BFS_Visit(u)   BFS_Visit (G, s) color[s] ⟵ GRAY d[s] ⟵ 0 π[s] ⟵ NIL Q ⟵ ∅ В очередь(Q, s) while Q ≠ ∅ do  u ⟵ из очереди(Q)  for (для) каждой v ∈ Adj[u] do   If color[v] = WHITE than    color[v] ⟵ GRAY    d[v] ⟵ d[u]+1    π[v] ⟵ u    В очередь(Q, v)  color[u] ⟵ BLACK</vt:lpstr>
      <vt:lpstr>Задачи при решении которых можно использовать алгоритм основанный на обходе в ширину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BFS (G) for (для) каждой u ∈ V[G] do  part[u] ⟵ 0 for (для) каждой u ∈ V[G] do  if part[u] = 0 then   part[u] ⟵ 1   BFS_Visit(u)     BFS_Visit (u) for (для) каждой v ∈ Adj[u] do  if part[v] = 0 then   part[v] ⟵ (part[u] +1) mod 2   If !(DFS_Visit(v)) then    return false  else   return false return true </vt:lpstr>
      <vt:lpstr>Обход в глубину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DFS (G) for (для) каждой u ∈ V[G] do  color[u] ⟵ WHITE  π[u] ⟵ NIL time ⟵ 0 for (для) каждой u ∈ V[G] do  if color[u] = WHITE then   DFS_Visit(u)    DFS_Visit (u) color[u] ⟵ GRAY time ⟵ time +1 in[u] ⟵ time for (для) каждой v ∈ Adj[u] do  if color[v] = WHITE then   π[v] ⟵ u   DFS_Visit(v) color[u] ⟵ BLACK time ⟵time+1 out[u] ⟵ time</vt:lpstr>
      <vt:lpstr>Дерево обхода в глубину. Классификация дуг. </vt:lpstr>
      <vt:lpstr>Введем понятие времени входа (_in) и выхода (_out).  Теорема о скобках: Возможен только один из трех вариантов: u_in &lt; v_in &lt; v_out &lt; u_out v_in &lt; u_in &lt; u_out &lt; v_out u_in &lt; u_out &lt; v_in &lt; v_out т.е. невозможны случаи: u_in &lt; v_in &lt; u_out &lt; v_out v_in &lt; u_in &lt; v_out &lt; u_out  Доказательство: Пусть u_in &lt; v_in, значит, если u_out &lt; v_in – чтд Значит v_start &lt; u_out. Получается, что вершина v была открыта до закрытия вершины u. Следовательно, исходя из последовательности действий алгоритма, вершина u является предком вершины v. </vt:lpstr>
      <vt:lpstr>Ребра дерева – это ребра графа Gπ. Ребро (u, v) является ребром дерева, если при исследовании этого ребра была открыта v (т.е. u является непосредственным предком дерева обхода). Прямые ребра – это ребра (u, v), не являющиеся ребрами дерева обхода и соединяющие вершину u с ее потомком v в дереве обхода. Обратные ребра – это ребра (u, v), соединяющие вершину u с ее предком v в дереве обхода. Ребра-циклы, которые могут встречаться в орграфах, рассматриваются как обратные ребра. Перекрестные ребра – это ребра графа, не относящиеся к трем описанным выше типам. Они могут соединять вершины одного и того же дерева обхода, когда ни одна из вершин не является предком другой, или соединять вершины в различных деревьях.   Следствие: Дуга (u,v) прямая, если u_in &lt; v_in, v_out &lt; u_out Дуга (u,v) обратная, если v_in &lt; u_in, u_out &lt; v_out Дуга (u,v) поперечная, если u_in &lt; v_in, v_out &lt; u_out</vt:lpstr>
      <vt:lpstr>Слайд 51</vt:lpstr>
      <vt:lpstr>Слайд 52</vt:lpstr>
      <vt:lpstr>Слайд 53</vt:lpstr>
      <vt:lpstr>Слайд 54</vt:lpstr>
      <vt:lpstr>Слайд 55</vt:lpstr>
      <vt:lpstr>DFS (G) for (для) каждой u ∈ V[G] do  color[u] ⟵ WHITE  π[u] ⟵ NIL Q ⟵ ∅ cycle_start ⟵ NIL cycle_end ⟵ NIL for (для) каждой u ∈ V[G] do  if color[u] = WHITE then   DFS_Visit(u) If cycle_start = NIL then  write “acyclic” else  write “cyclic”  в очередь (Q, cycle_start)  while cycle_start != cycle_end do   cycle_start ⟵ π[cycle_start]   в очередь (Q, cycle_start) DFS_Visit (u) color[u] ⟵ GRAY for (для) каждой u ∈ Adj[u] do  if color[v] = WHITE then   π[v] ⟵ u   If DFS_Visit(v) then    return true  else   cycle_start ⟵ v   cycle_end ⟵ u   return true color[u] ⟵ BLACK return false</vt:lpstr>
      <vt:lpstr>Слайд 57</vt:lpstr>
      <vt:lpstr>Слайд 58</vt:lpstr>
      <vt:lpstr>Слайд 59</vt:lpstr>
      <vt:lpstr>Слайд 60</vt:lpstr>
      <vt:lpstr>Слайд 61</vt:lpstr>
      <vt:lpstr>Слайд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777</cp:lastModifiedBy>
  <cp:revision>62</cp:revision>
  <dcterms:created xsi:type="dcterms:W3CDTF">2020-02-18T13:52:34Z</dcterms:created>
  <dcterms:modified xsi:type="dcterms:W3CDTF">2020-02-25T17:32:41Z</dcterms:modified>
</cp:coreProperties>
</file>