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8" r:id="rId4"/>
    <p:sldId id="267" r:id="rId5"/>
    <p:sldId id="269" r:id="rId6"/>
    <p:sldId id="292" r:id="rId7"/>
    <p:sldId id="271" r:id="rId8"/>
    <p:sldId id="272" r:id="rId9"/>
    <p:sldId id="273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70" r:id="rId22"/>
    <p:sldId id="266" r:id="rId23"/>
    <p:sldId id="288" r:id="rId24"/>
    <p:sldId id="289" r:id="rId25"/>
    <p:sldId id="290" r:id="rId26"/>
    <p:sldId id="287" r:id="rId27"/>
    <p:sldId id="257" r:id="rId28"/>
    <p:sldId id="261" r:id="rId29"/>
    <p:sldId id="262" r:id="rId30"/>
    <p:sldId id="263" r:id="rId31"/>
    <p:sldId id="291" r:id="rId3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94" autoAdjust="0"/>
  </p:normalViewPr>
  <p:slideViewPr>
    <p:cSldViewPr>
      <p:cViewPr varScale="1">
        <p:scale>
          <a:sx n="106" d="100"/>
          <a:sy n="106" d="100"/>
        </p:scale>
        <p:origin x="-17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Алгоритмы на графах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Поиск наименьшего общего предка в дереве (</a:t>
            </a:r>
            <a:r>
              <a:rPr lang="ru-RU" dirty="0" err="1" smtClean="0"/>
              <a:t>lca</a:t>
            </a:r>
            <a:r>
              <a:rPr lang="ru-RU" dirty="0" smtClean="0"/>
              <a:t>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root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6192688" cy="5976663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Topological_sort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(G(V,E))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order[v]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 ⟵ |V|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 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DFS</a:t>
            </a:r>
            <a:r>
              <a:rPr lang="ru-RU" sz="1600" dirty="0" smtClean="0"/>
              <a:t>_</a:t>
            </a:r>
            <a:r>
              <a:rPr lang="en-US" sz="1600" dirty="0" smtClean="0"/>
              <a:t>Visit</a:t>
            </a:r>
            <a:r>
              <a:rPr lang="ru-RU" sz="1600" dirty="0" smtClean="0"/>
              <a:t> (</a:t>
            </a:r>
            <a:r>
              <a:rPr lang="en-US" sz="1600" dirty="0" smtClean="0"/>
              <a:t>u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color[u]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for</a:t>
            </a:r>
            <a:r>
              <a:rPr lang="ru-RU" sz="1600" dirty="0" smtClean="0"/>
              <a:t> (для) каждой </a:t>
            </a:r>
            <a:r>
              <a:rPr lang="en-US" sz="1600" dirty="0" smtClean="0"/>
              <a:t>v</a:t>
            </a:r>
            <a:r>
              <a:rPr lang="ru-RU" sz="1600" dirty="0" smtClean="0"/>
              <a:t> ∈ </a:t>
            </a:r>
            <a:r>
              <a:rPr lang="en-US" sz="1600" dirty="0" err="1" smtClean="0"/>
              <a:t>Adj</a:t>
            </a:r>
            <a:r>
              <a:rPr lang="en-US" sz="1600" dirty="0" smtClean="0"/>
              <a:t>[u]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= WHITE </a:t>
            </a:r>
            <a:r>
              <a:rPr lang="en-US" sz="1600" b="1" dirty="0" smtClean="0"/>
              <a:t>then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</a:t>
            </a:r>
            <a:r>
              <a:rPr lang="en-US" sz="1600" dirty="0" err="1" smtClean="0"/>
              <a:t>DFS_Visit</a:t>
            </a:r>
            <a:r>
              <a:rPr lang="en-US" sz="1600" dirty="0" smtClean="0"/>
              <a:t>(v)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⟵time-1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order[v] ⟵ time</a:t>
            </a:r>
            <a:endParaRPr lang="ru-RU" sz="1600" dirty="0"/>
          </a:p>
        </p:txBody>
      </p:sp>
      <p:cxnSp>
        <p:nvCxnSpPr>
          <p:cNvPr id="23" name="Прямая со стрелкой 22"/>
          <p:cNvCxnSpPr>
            <a:stCxn id="29" idx="3"/>
            <a:endCxn id="30" idx="7"/>
          </p:cNvCxnSpPr>
          <p:nvPr/>
        </p:nvCxnSpPr>
        <p:spPr>
          <a:xfrm flipH="1">
            <a:off x="6775721" y="3521543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30" idx="3"/>
            <a:endCxn id="32" idx="7"/>
          </p:cNvCxnSpPr>
          <p:nvPr/>
        </p:nvCxnSpPr>
        <p:spPr>
          <a:xfrm flipH="1">
            <a:off x="6271665" y="4457647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7380312" y="32756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6529870" y="42117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6025814" y="51479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/>
          <p:cNvSpPr/>
          <p:nvPr/>
        </p:nvSpPr>
        <p:spPr>
          <a:xfrm>
            <a:off x="8186054" y="39237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/>
          <p:cNvSpPr txBox="1"/>
          <p:nvPr/>
        </p:nvSpPr>
        <p:spPr>
          <a:xfrm>
            <a:off x="7380312" y="3203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12160" y="50758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6" name="Прямая со стрелкой 35"/>
          <p:cNvCxnSpPr>
            <a:stCxn id="29" idx="5"/>
            <a:endCxn id="33" idx="1"/>
          </p:cNvCxnSpPr>
          <p:nvPr/>
        </p:nvCxnSpPr>
        <p:spPr>
          <a:xfrm>
            <a:off x="7626163" y="3521543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Овал 36"/>
          <p:cNvSpPr/>
          <p:nvPr/>
        </p:nvSpPr>
        <p:spPr>
          <a:xfrm>
            <a:off x="7047580" y="233958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8501394" y="51571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8487740" y="50851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4" name="Прямая со стрелкой 43"/>
          <p:cNvCxnSpPr>
            <a:stCxn id="33" idx="5"/>
          </p:cNvCxnSpPr>
          <p:nvPr/>
        </p:nvCxnSpPr>
        <p:spPr>
          <a:xfrm>
            <a:off x="8431905" y="4169615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endCxn id="29" idx="1"/>
          </p:cNvCxnSpPr>
          <p:nvPr/>
        </p:nvCxnSpPr>
        <p:spPr>
          <a:xfrm>
            <a:off x="7184769" y="2636912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6673886" y="1052736"/>
            <a:ext cx="562410" cy="56241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TextBox 46"/>
          <p:cNvSpPr txBox="1"/>
          <p:nvPr/>
        </p:nvSpPr>
        <p:spPr>
          <a:xfrm>
            <a:off x="6673886" y="1124744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root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8" name="Прямая со стрелкой 47"/>
          <p:cNvCxnSpPr>
            <a:stCxn id="46" idx="4"/>
            <a:endCxn id="37" idx="0"/>
          </p:cNvCxnSpPr>
          <p:nvPr/>
        </p:nvCxnSpPr>
        <p:spPr>
          <a:xfrm>
            <a:off x="6955091" y="1615146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061234" y="51571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TextBox 49"/>
          <p:cNvSpPr txBox="1"/>
          <p:nvPr/>
        </p:nvSpPr>
        <p:spPr>
          <a:xfrm>
            <a:off x="7047580" y="50851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1" name="Прямая со стрелкой 50"/>
          <p:cNvCxnSpPr>
            <a:stCxn id="49" idx="1"/>
            <a:endCxn id="30" idx="5"/>
          </p:cNvCxnSpPr>
          <p:nvPr/>
        </p:nvCxnSpPr>
        <p:spPr>
          <a:xfrm flipH="1" flipV="1">
            <a:off x="6775721" y="4457647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525062" y="41397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181246" y="38610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47580" y="22768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047580" y="20608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6" name="TextBox 55"/>
          <p:cNvSpPr txBox="1"/>
          <p:nvPr/>
        </p:nvSpPr>
        <p:spPr>
          <a:xfrm>
            <a:off x="7389158" y="29876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8181246" y="36357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8487740" y="4859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7047580" y="4859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6021006" y="4859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6525062" y="39237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62" name="TextBox 61"/>
          <p:cNvSpPr txBox="1"/>
          <p:nvPr/>
        </p:nvSpPr>
        <p:spPr>
          <a:xfrm>
            <a:off x="6759548" y="69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Поиск компонент сильной связности</a:t>
            </a:r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321446"/>
            <a:ext cx="7772400" cy="1827634"/>
          </a:xfrm>
        </p:spPr>
        <p:txBody>
          <a:bodyPr>
            <a:noAutofit/>
          </a:bodyPr>
          <a:lstStyle/>
          <a:p>
            <a:r>
              <a:rPr lang="ru-RU" sz="2000" b="1" dirty="0" smtClean="0"/>
              <a:t>Фактор-граф по компонентам сильной связности</a:t>
            </a:r>
            <a:r>
              <a:rPr lang="ru-RU" sz="2000" dirty="0" smtClean="0"/>
              <a:t> (конденсация графа) – это граф, вершинами которого являются компоненты сильной связности исходного графа, а дугой соединены </a:t>
            </a:r>
            <a:r>
              <a:rPr lang="en-US" sz="2000" dirty="0" smtClean="0"/>
              <a:t>u</a:t>
            </a:r>
            <a:r>
              <a:rPr lang="ru-RU" sz="2000" dirty="0" smtClean="0"/>
              <a:t> и </a:t>
            </a:r>
            <a:r>
              <a:rPr lang="en-US" sz="2000" dirty="0" smtClean="0"/>
              <a:t>v</a:t>
            </a:r>
            <a:r>
              <a:rPr lang="ru-RU" sz="2000" dirty="0" smtClean="0"/>
              <a:t>, если существует </a:t>
            </a:r>
            <a:r>
              <a:rPr lang="ru-RU" sz="2000" dirty="0" err="1" smtClean="0"/>
              <a:t>u</a:t>
            </a:r>
            <a:r>
              <a:rPr lang="ru-RU" sz="2000" dirty="0" smtClean="0"/>
              <a:t>’∈</a:t>
            </a:r>
            <a:r>
              <a:rPr lang="en-US" sz="2000" dirty="0" smtClean="0"/>
              <a:t>u </a:t>
            </a:r>
            <a:r>
              <a:rPr lang="ru-RU" sz="2000" dirty="0" smtClean="0"/>
              <a:t>и </a:t>
            </a:r>
            <a:r>
              <a:rPr lang="en-US" sz="2000" dirty="0" smtClean="0"/>
              <a:t>v</a:t>
            </a:r>
            <a:r>
              <a:rPr lang="ru-RU" sz="2000" dirty="0" smtClean="0"/>
              <a:t>’∈</a:t>
            </a:r>
            <a:r>
              <a:rPr lang="en-US" sz="2000" dirty="0" smtClean="0"/>
              <a:t>v</a:t>
            </a:r>
            <a:r>
              <a:rPr lang="ru-RU" sz="2000" dirty="0" smtClean="0"/>
              <a:t>, такие что имеется дуга (</a:t>
            </a:r>
            <a:r>
              <a:rPr lang="en-US" sz="2000" dirty="0" smtClean="0"/>
              <a:t>u</a:t>
            </a:r>
            <a:r>
              <a:rPr lang="ru-RU" sz="2000" dirty="0" smtClean="0"/>
              <a:t>’, </a:t>
            </a:r>
            <a:r>
              <a:rPr lang="en-US" sz="2000" dirty="0" smtClean="0"/>
              <a:t>v</a:t>
            </a:r>
            <a:r>
              <a:rPr lang="ru-RU" sz="2000" dirty="0" smtClean="0"/>
              <a:t>’) исходного графа.</a:t>
            </a:r>
            <a:endParaRPr lang="ru-RU" sz="2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986409"/>
            <a:ext cx="7772400" cy="2954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Алгоритм1: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Делается правильная нумерация (топологическая сортировка).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Граф «транспонируется» и проводится серия поисков в глубину в порядке, определяемом топологической сортировкой.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Каждое дерево поиска определяет набор вершин относящихся к одной компоненте сильной связности.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986409"/>
            <a:ext cx="7772400" cy="2954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Алгоритм2: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Строится матрица достижимости.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По матрице достижимости определяются компоненты (</a:t>
            </a:r>
            <a:r>
              <a:rPr lang="ru-RU" sz="2000" b="1" dirty="0" smtClean="0"/>
              <a:t>нужны пояснения</a:t>
            </a:r>
            <a:r>
              <a:rPr lang="ru-RU" sz="2000" dirty="0" smtClean="0"/>
              <a:t>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Поиск мостов</a:t>
            </a:r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3923928" y="22768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3995936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555776" y="4149080"/>
            <a:ext cx="3312368" cy="2448272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4"/>
            <a:endCxn id="11" idx="0"/>
          </p:cNvCxnSpPr>
          <p:nvPr/>
        </p:nvCxnSpPr>
        <p:spPr>
          <a:xfrm>
            <a:off x="3995936" y="1844824"/>
            <a:ext cx="72008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1" idx="4"/>
            <a:endCxn id="12" idx="0"/>
          </p:cNvCxnSpPr>
          <p:nvPr/>
        </p:nvCxnSpPr>
        <p:spPr>
          <a:xfrm>
            <a:off x="4067944" y="2564904"/>
            <a:ext cx="72008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>
            <a:off x="4139952" y="3429000"/>
            <a:ext cx="72008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95936" y="30689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3923928" y="220486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067944" y="40050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4067944" y="393305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3923928" y="22768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3995936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555776" y="4149080"/>
            <a:ext cx="3312368" cy="2448272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4"/>
            <a:endCxn id="11" idx="0"/>
          </p:cNvCxnSpPr>
          <p:nvPr/>
        </p:nvCxnSpPr>
        <p:spPr>
          <a:xfrm>
            <a:off x="3995936" y="1844824"/>
            <a:ext cx="72008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1" idx="4"/>
            <a:endCxn id="12" idx="0"/>
          </p:cNvCxnSpPr>
          <p:nvPr/>
        </p:nvCxnSpPr>
        <p:spPr>
          <a:xfrm>
            <a:off x="4067944" y="2564904"/>
            <a:ext cx="72008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>
            <a:off x="4139952" y="3429000"/>
            <a:ext cx="72008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95936" y="30689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3923928" y="220486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067944" y="40050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4067944" y="393305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cxnSp>
        <p:nvCxnSpPr>
          <p:cNvPr id="19" name="Shape 18"/>
          <p:cNvCxnSpPr>
            <a:stCxn id="21" idx="0"/>
          </p:cNvCxnSpPr>
          <p:nvPr/>
        </p:nvCxnSpPr>
        <p:spPr>
          <a:xfrm rot="16200000" flipV="1">
            <a:off x="3347864" y="3284984"/>
            <a:ext cx="2952328" cy="1224136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5292080" y="537321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5292080" y="530120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3923928" y="22768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3995936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555776" y="4149080"/>
            <a:ext cx="3312368" cy="2448272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4"/>
            <a:endCxn id="11" idx="0"/>
          </p:cNvCxnSpPr>
          <p:nvPr/>
        </p:nvCxnSpPr>
        <p:spPr>
          <a:xfrm>
            <a:off x="3995936" y="1844824"/>
            <a:ext cx="72008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1" idx="4"/>
            <a:endCxn id="12" idx="0"/>
          </p:cNvCxnSpPr>
          <p:nvPr/>
        </p:nvCxnSpPr>
        <p:spPr>
          <a:xfrm>
            <a:off x="4067944" y="2564904"/>
            <a:ext cx="72008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>
            <a:off x="4139952" y="3429000"/>
            <a:ext cx="72008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95936" y="30689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3923928" y="220486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067944" y="40050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4067944" y="393305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21" name="Овал 20"/>
          <p:cNvSpPr/>
          <p:nvPr/>
        </p:nvSpPr>
        <p:spPr>
          <a:xfrm>
            <a:off x="5292080" y="537321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5292080" y="530120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ru-RU" dirty="0"/>
          </a:p>
        </p:txBody>
      </p:sp>
      <p:cxnSp>
        <p:nvCxnSpPr>
          <p:cNvPr id="24" name="Shape 87"/>
          <p:cNvCxnSpPr>
            <a:stCxn id="25" idx="0"/>
            <a:endCxn id="27" idx="4"/>
          </p:cNvCxnSpPr>
          <p:nvPr/>
        </p:nvCxnSpPr>
        <p:spPr>
          <a:xfrm rot="5400000" flipH="1" flipV="1">
            <a:off x="4211960" y="3645024"/>
            <a:ext cx="2952328" cy="504056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5292080" y="537321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5292080" y="530120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ru-RU" dirty="0"/>
          </a:p>
        </p:txBody>
      </p:sp>
      <p:sp>
        <p:nvSpPr>
          <p:cNvPr id="27" name="Овал 26"/>
          <p:cNvSpPr/>
          <p:nvPr/>
        </p:nvSpPr>
        <p:spPr>
          <a:xfrm>
            <a:off x="5796136" y="21328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6"/>
            <a:endCxn id="27" idx="1"/>
          </p:cNvCxnSpPr>
          <p:nvPr/>
        </p:nvCxnSpPr>
        <p:spPr>
          <a:xfrm>
            <a:off x="4139952" y="1700808"/>
            <a:ext cx="1698365" cy="47422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flipH="1">
            <a:off x="5292080" y="2636912"/>
            <a:ext cx="1080120" cy="13681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5148064" y="2636912"/>
            <a:ext cx="1440160" cy="12241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5976663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/>
              <a:t> LCA (root, u, v)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for</a:t>
            </a:r>
            <a:r>
              <a:rPr lang="ru-RU" sz="1600" dirty="0" smtClean="0"/>
              <a:t> (для) каждой </a:t>
            </a:r>
            <a:r>
              <a:rPr lang="ru-RU" sz="1600" dirty="0" err="1" smtClean="0"/>
              <a:t>u</a:t>
            </a:r>
            <a:r>
              <a:rPr lang="ru-RU" sz="1600" dirty="0" smtClean="0"/>
              <a:t> ∈ V[G]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dirty="0" smtClean="0"/>
              <a:t>color[u] ⟵ WHITE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a ⟵ u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while</a:t>
            </a:r>
            <a:r>
              <a:rPr lang="en-US" sz="1600" dirty="0" smtClean="0"/>
              <a:t> a!= root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color[a] =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a ⟵ π[a]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color[a] =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a ⟵ v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while</a:t>
            </a:r>
            <a:r>
              <a:rPr lang="en-US" sz="1600" dirty="0" smtClean="0"/>
              <a:t> a!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a ⟵ π[a]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return</a:t>
            </a:r>
            <a:r>
              <a:rPr lang="en-US" sz="1600" dirty="0" smtClean="0"/>
              <a:t> a</a:t>
            </a:r>
            <a:endParaRPr lang="ru-RU" sz="1600" dirty="0"/>
          </a:p>
        </p:txBody>
      </p:sp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6546043" y="3017487"/>
            <a:ext cx="646772" cy="73243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6041987" y="3953591"/>
            <a:ext cx="300386" cy="73243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7150634" y="277163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6300192" y="37077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79613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7956376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7150634" y="269962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782482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7396485" y="3017487"/>
            <a:ext cx="602072" cy="444402"/>
          </a:xfrm>
          <a:prstGeom prst="straightConnector1">
            <a:avLst/>
          </a:prstGeom>
          <a:ln w="381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6817902" y="18355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8258062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8100392" y="57959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8086738" y="572396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  <a:endCxn id="24" idx="0"/>
          </p:cNvCxnSpPr>
          <p:nvPr/>
        </p:nvCxnSpPr>
        <p:spPr>
          <a:xfrm>
            <a:off x="8202227" y="3665559"/>
            <a:ext cx="199851" cy="978285"/>
          </a:xfrm>
          <a:prstGeom prst="straightConnector1">
            <a:avLst/>
          </a:prstGeom>
          <a:ln w="381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4" idx="4"/>
          </p:cNvCxnSpPr>
          <p:nvPr/>
        </p:nvCxnSpPr>
        <p:spPr>
          <a:xfrm flipH="1">
            <a:off x="8316416" y="4931876"/>
            <a:ext cx="85662" cy="864096"/>
          </a:xfrm>
          <a:prstGeom prst="straightConnector1">
            <a:avLst/>
          </a:prstGeom>
          <a:ln w="381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6955091" y="2132856"/>
            <a:ext cx="237724" cy="680961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6444208" y="548680"/>
            <a:ext cx="562410" cy="5624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6444208" y="620688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6725413" y="1111090"/>
            <a:ext cx="236505" cy="72444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3923928" y="22768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3995936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555776" y="4149080"/>
            <a:ext cx="3312368" cy="2448272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4"/>
            <a:endCxn id="11" idx="0"/>
          </p:cNvCxnSpPr>
          <p:nvPr/>
        </p:nvCxnSpPr>
        <p:spPr>
          <a:xfrm>
            <a:off x="3995936" y="1844824"/>
            <a:ext cx="72008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1" idx="4"/>
            <a:endCxn id="12" idx="0"/>
          </p:cNvCxnSpPr>
          <p:nvPr/>
        </p:nvCxnSpPr>
        <p:spPr>
          <a:xfrm>
            <a:off x="4067944" y="2564904"/>
            <a:ext cx="72008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>
            <a:off x="4139952" y="3429000"/>
            <a:ext cx="72008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95936" y="30689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3923928" y="220486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067944" y="40050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4067944" y="393305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cxnSp>
        <p:nvCxnSpPr>
          <p:cNvPr id="19" name="Shape 18"/>
          <p:cNvCxnSpPr>
            <a:stCxn id="21" idx="0"/>
            <a:endCxn id="10" idx="6"/>
          </p:cNvCxnSpPr>
          <p:nvPr/>
        </p:nvCxnSpPr>
        <p:spPr>
          <a:xfrm rot="16200000" flipV="1">
            <a:off x="2591780" y="3248980"/>
            <a:ext cx="4320480" cy="1224136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5220072" y="6021288"/>
            <a:ext cx="288032" cy="288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3131840" y="43651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/>
          <p:cNvSpPr/>
          <p:nvPr/>
        </p:nvSpPr>
        <p:spPr>
          <a:xfrm>
            <a:off x="4788024" y="49411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Shape 27"/>
          <p:cNvCxnSpPr>
            <a:stCxn id="25" idx="0"/>
            <a:endCxn id="79" idx="3"/>
          </p:cNvCxnSpPr>
          <p:nvPr/>
        </p:nvCxnSpPr>
        <p:spPr>
          <a:xfrm rot="16200000" flipV="1">
            <a:off x="3773464" y="3782592"/>
            <a:ext cx="1687542" cy="629610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hape 31"/>
          <p:cNvCxnSpPr>
            <a:stCxn id="24" idx="0"/>
            <a:endCxn id="82" idx="1"/>
          </p:cNvCxnSpPr>
          <p:nvPr/>
        </p:nvCxnSpPr>
        <p:spPr>
          <a:xfrm rot="5400000" flipH="1" flipV="1">
            <a:off x="2612105" y="3053281"/>
            <a:ext cx="1975574" cy="648072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986409"/>
            <a:ext cx="7772400" cy="2954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>
                <a:solidFill>
                  <a:srgbClr val="FF0000"/>
                </a:solidFill>
              </a:rPr>
              <a:t>Алгоритм2:</a:t>
            </a:r>
            <a:endParaRPr lang="ru-RU" sz="2000" dirty="0" smtClean="0">
              <a:solidFill>
                <a:srgbClr val="FF0000"/>
              </a:solidFill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>
                <a:solidFill>
                  <a:srgbClr val="FF0000"/>
                </a:solidFill>
              </a:rPr>
              <a:t>Находятся компоненты сильной связности для орграфа полученного поиском в глубину.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ru-RU" sz="2000" dirty="0" smtClean="0">
              <a:solidFill>
                <a:srgbClr val="FF0000"/>
              </a:solidFill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>
                <a:solidFill>
                  <a:srgbClr val="FF0000"/>
                </a:solidFill>
              </a:rPr>
              <a:t>Все дуги, соединяющие вершины из разных компонент </a:t>
            </a:r>
            <a:r>
              <a:rPr lang="ru-RU" sz="2000" dirty="0" smtClean="0">
                <a:solidFill>
                  <a:srgbClr val="FF0000"/>
                </a:solidFill>
              </a:rPr>
              <a:t>сильной связности</a:t>
            </a:r>
            <a:r>
              <a:rPr lang="ru-RU" sz="2000" dirty="0" smtClean="0">
                <a:solidFill>
                  <a:srgbClr val="FF0000"/>
                </a:solidFill>
              </a:rPr>
              <a:t>, являются мостами.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Правильная </a:t>
            </a:r>
            <a:r>
              <a:rPr lang="ru-RU" smtClean="0"/>
              <a:t>нумерация или </a:t>
            </a:r>
            <a:r>
              <a:rPr lang="ru-RU" dirty="0" smtClean="0"/>
              <a:t>топологическая сортировка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268760"/>
            <a:ext cx="8424936" cy="4596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448</Words>
  <Application>Microsoft Office PowerPoint</Application>
  <PresentationFormat>Экран (4:3)</PresentationFormat>
  <Paragraphs>298</Paragraphs>
  <Slides>31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2" baseType="lpstr">
      <vt:lpstr>Тема Office</vt:lpstr>
      <vt:lpstr>Алгоритмы на графах</vt:lpstr>
      <vt:lpstr>Поиск наименьшего общего предка в дереве (lca)</vt:lpstr>
      <vt:lpstr> LCA (root, u, v) for (для) каждой u ∈ V[G] do  color[u] ⟵ WHITE a ⟵ u while a!= root do  color[a] = BLACK  a ⟵ π[a] color[a] = BLACK a ⟵ v while a! do  a ⟵ π[a] return a</vt:lpstr>
      <vt:lpstr>Правильная нумерация или топологическая сортировка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 Topological_sort (G(V,E)) for (для) каждой u ∈ V[G] do  color[u] ⟵ WHITE  order[v] ⟵ 0 time ⟵ |V| for (для) каждой u ∈ V[G] do  if color[u] = WHITE then   DFS_Visit(u)   DFS_Visit (u) color[u] ⟵ BLACK for (для) каждой v ∈ Adj[u] do  if color[v] = WHITE then   DFS_Visit(v) time ⟵time-1 order[v] ⟵ time</vt:lpstr>
      <vt:lpstr>Поиск компонент сильной связности</vt:lpstr>
      <vt:lpstr>Фактор-граф по компонентам сильной связности (конденсация графа) – это граф, вершинами которого являются компоненты сильной связности исходного графа, а дугой соединены u и v, если существует u’∈u и v’∈v, такие что имеется дуга (u’, v’) исходного графа.</vt:lpstr>
      <vt:lpstr>Слайд 24</vt:lpstr>
      <vt:lpstr>Слайд 25</vt:lpstr>
      <vt:lpstr>Поиск мостов</vt:lpstr>
      <vt:lpstr>Слайд 27</vt:lpstr>
      <vt:lpstr>Слайд 28</vt:lpstr>
      <vt:lpstr>Слайд 29</vt:lpstr>
      <vt:lpstr>Слайд 30</vt:lpstr>
      <vt:lpstr>Слайд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на графах</dc:title>
  <dc:creator>Мамочка и папочка</dc:creator>
  <cp:lastModifiedBy>777</cp:lastModifiedBy>
  <cp:revision>8</cp:revision>
  <dcterms:created xsi:type="dcterms:W3CDTF">2020-02-18T13:52:34Z</dcterms:created>
  <dcterms:modified xsi:type="dcterms:W3CDTF">2020-02-25T18:28:27Z</dcterms:modified>
</cp:coreProperties>
</file>