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340" r:id="rId5"/>
    <p:sldId id="350" r:id="rId6"/>
    <p:sldId id="353" r:id="rId7"/>
    <p:sldId id="354" r:id="rId8"/>
    <p:sldId id="355" r:id="rId9"/>
    <p:sldId id="341" r:id="rId10"/>
    <p:sldId id="356" r:id="rId11"/>
    <p:sldId id="357" r:id="rId12"/>
    <p:sldId id="342" r:id="rId13"/>
    <p:sldId id="258" r:id="rId14"/>
    <p:sldId id="349" r:id="rId15"/>
    <p:sldId id="260" r:id="rId16"/>
    <p:sldId id="343" r:id="rId17"/>
    <p:sldId id="344" r:id="rId18"/>
    <p:sldId id="345" r:id="rId19"/>
    <p:sldId id="346" r:id="rId20"/>
    <p:sldId id="265" r:id="rId21"/>
    <p:sldId id="266" r:id="rId22"/>
    <p:sldId id="273" r:id="rId23"/>
    <p:sldId id="272" r:id="rId24"/>
    <p:sldId id="267" r:id="rId25"/>
    <p:sldId id="268" r:id="rId26"/>
    <p:sldId id="269" r:id="rId27"/>
    <p:sldId id="270" r:id="rId28"/>
    <p:sldId id="274" r:id="rId29"/>
    <p:sldId id="275" r:id="rId30"/>
    <p:sldId id="276" r:id="rId31"/>
    <p:sldId id="277" r:id="rId32"/>
    <p:sldId id="376" r:id="rId33"/>
    <p:sldId id="325" r:id="rId34"/>
    <p:sldId id="329" r:id="rId35"/>
    <p:sldId id="377" r:id="rId36"/>
    <p:sldId id="330" r:id="rId37"/>
    <p:sldId id="372" r:id="rId38"/>
    <p:sldId id="373" r:id="rId39"/>
    <p:sldId id="371" r:id="rId40"/>
    <p:sldId id="328" r:id="rId41"/>
    <p:sldId id="375" r:id="rId42"/>
    <p:sldId id="374" r:id="rId43"/>
    <p:sldId id="378" r:id="rId44"/>
    <p:sldId id="327" r:id="rId45"/>
    <p:sldId id="336" r:id="rId46"/>
    <p:sldId id="379" r:id="rId47"/>
    <p:sldId id="331" r:id="rId48"/>
    <p:sldId id="339" r:id="rId49"/>
    <p:sldId id="333" r:id="rId50"/>
    <p:sldId id="334" r:id="rId51"/>
    <p:sldId id="335" r:id="rId52"/>
    <p:sldId id="293" r:id="rId53"/>
    <p:sldId id="283" r:id="rId54"/>
    <p:sldId id="289" r:id="rId55"/>
    <p:sldId id="284" r:id="rId56"/>
    <p:sldId id="286" r:id="rId57"/>
    <p:sldId id="290" r:id="rId58"/>
    <p:sldId id="288" r:id="rId59"/>
    <p:sldId id="278" r:id="rId60"/>
    <p:sldId id="282" r:id="rId61"/>
    <p:sldId id="291" r:id="rId62"/>
    <p:sldId id="292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279" r:id="rId75"/>
    <p:sldId id="295" r:id="rId76"/>
    <p:sldId id="296" r:id="rId77"/>
    <p:sldId id="297" r:id="rId78"/>
    <p:sldId id="299" r:id="rId79"/>
    <p:sldId id="298" r:id="rId80"/>
    <p:sldId id="300" r:id="rId81"/>
    <p:sldId id="301" r:id="rId82"/>
    <p:sldId id="302" r:id="rId83"/>
    <p:sldId id="303" r:id="rId84"/>
    <p:sldId id="304" r:id="rId85"/>
    <p:sldId id="305" r:id="rId86"/>
    <p:sldId id="306" r:id="rId87"/>
    <p:sldId id="307" r:id="rId88"/>
    <p:sldId id="308" r:id="rId89"/>
    <p:sldId id="310" r:id="rId90"/>
    <p:sldId id="294" r:id="rId91"/>
    <p:sldId id="309" r:id="rId92"/>
    <p:sldId id="315" r:id="rId93"/>
    <p:sldId id="319" r:id="rId94"/>
    <p:sldId id="316" r:id="rId95"/>
    <p:sldId id="317" r:id="rId96"/>
    <p:sldId id="314" r:id="rId97"/>
    <p:sldId id="312" r:id="rId98"/>
    <p:sldId id="313" r:id="rId99"/>
    <p:sldId id="318" r:id="rId100"/>
    <p:sldId id="311" r:id="rId101"/>
    <p:sldId id="320" r:id="rId102"/>
    <p:sldId id="321" r:id="rId103"/>
    <p:sldId id="322" r:id="rId104"/>
    <p:sldId id="323" r:id="rId105"/>
    <p:sldId id="337" r:id="rId106"/>
    <p:sldId id="338" r:id="rId107"/>
    <p:sldId id="348" r:id="rId108"/>
    <p:sldId id="347" r:id="rId109"/>
    <p:sldId id="358" r:id="rId110"/>
    <p:sldId id="380" r:id="rId1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Ai7mfgxc-4&amp;t=1s" TargetMode="External"/><Relationship Id="rId2" Type="http://schemas.openxmlformats.org/officeDocument/2006/relationships/hyperlink" Target="https://www.youtube.com/watch?v=gCclsviUeUk&amp;t=327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A*" TargetMode="External"/><Relationship Id="rId5" Type="http://schemas.openxmlformats.org/officeDocument/2006/relationships/hyperlink" Target="https://neerc.ifmo.ru/wiki/index.php?title=%D0%90%D0%BB%D0%B3%D0%BE%D1%80%D0%B8%D1%82%D0%BC_A*" TargetMode="External"/><Relationship Id="rId4" Type="http://schemas.openxmlformats.org/officeDocument/2006/relationships/hyperlink" Target="https://www.youtube.com/watch?v=8Jgn_mB6Yb8&amp;t=2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графе кратчайший путей есть контур.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740352" y="4211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29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2"/>
            <a:endCxn id="45" idx="6"/>
          </p:cNvCxnSpPr>
          <p:nvPr/>
        </p:nvCxnSpPr>
        <p:spPr>
          <a:xfrm flipH="1">
            <a:off x="5076056" y="4418528"/>
            <a:ext cx="2664296" cy="6271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1" name="Shape 50"/>
          <p:cNvCxnSpPr>
            <a:stCxn id="29" idx="4"/>
            <a:endCxn id="30" idx="3"/>
          </p:cNvCxnSpPr>
          <p:nvPr/>
        </p:nvCxnSpPr>
        <p:spPr>
          <a:xfrm rot="5400000" flipH="1" flipV="1">
            <a:off x="4358379" y="1210399"/>
            <a:ext cx="114189" cy="6734117"/>
          </a:xfrm>
          <a:prstGeom prst="curvedConnector3">
            <a:avLst>
              <a:gd name="adj1" fmla="val -754579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5536" y="3933057"/>
            <a:ext cx="828092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400" dirty="0" smtClean="0"/>
              <a:t>Самый короткий путь в графе с новыми весами дуг будет самым коротким путем в графе со старыми весами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619672" y="3015536"/>
            <a:ext cx="11448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+f(1)-f(2)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99592" y="2852936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627784" y="234888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А*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А*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>
                <a:solidFill>
                  <a:srgbClr val="FF0000"/>
                </a:solidFill>
              </a:rPr>
              <a:t>Временные ссылки </a:t>
            </a:r>
            <a:r>
              <a:rPr lang="ru-RU" sz="2400" dirty="0" smtClean="0"/>
              <a:t>(до добавленного описания):</a:t>
            </a:r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2"/>
              </a:rPr>
              <a:t>https://www.youtube.com/watch?v=gCclsviUeUk&amp;t=327s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3"/>
              </a:rPr>
              <a:t>https://www.youtube.com/watch?v=_Ai7mfgxc-4&amp;t=1s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4"/>
              </a:rPr>
              <a:t>https://www.youtube.com/watch?v=8Jgn_mB6Yb8&amp;t=2s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5"/>
              </a:rPr>
              <a:t>https://neerc.ifmo.ru/wiki/index.php?title=%D0%90%D0%BB%D0%B3%D0%BE%D1%80%D0%B8%D1%82%D0%BC_A*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6"/>
              </a:rPr>
              <a:t>https://ru.wikipedia.org/wiki/A*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графе кратчайший путей есть контур.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2771636"/>
            <a:ext cx="1562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>
                <a:solidFill>
                  <a:srgbClr val="FF0000"/>
                </a:solidFill>
              </a:rPr>
              <a:t>Продолжение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D</a:t>
            </a:r>
            <a:r>
              <a:rPr lang="ru-RU" dirty="0" smtClean="0"/>
              <a:t>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Бесконтурные</a:t>
            </a:r>
            <a:r>
              <a:rPr lang="ru-RU" dirty="0" smtClean="0"/>
              <a:t> графы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Пути в </a:t>
            </a:r>
            <a:r>
              <a:rPr lang="ru-RU" sz="2800" dirty="0" err="1" smtClean="0"/>
              <a:t>бесконтурных</a:t>
            </a:r>
            <a:r>
              <a:rPr lang="ru-RU" sz="2800" dirty="0" smtClean="0"/>
              <a:t> графах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420888"/>
            <a:ext cx="792088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 smtClean="0"/>
              <a:t>Последующие алгоритмы подразумевают что перед их запуском была проведена </a:t>
            </a:r>
            <a:r>
              <a:rPr lang="ru-RU" sz="2400" b="1" dirty="0" smtClean="0"/>
              <a:t>правильная нумерация </a:t>
            </a:r>
            <a:r>
              <a:rPr lang="ru-RU" sz="2400" dirty="0" smtClean="0"/>
              <a:t>вершин.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][j]&gt;a[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весов дуг с –INFINITY вместо 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(a[k][j]&lt;INFINITY)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+=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];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пропускные способности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= 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вероятности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j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	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min(d[</a:t>
            </a:r>
            <a:r>
              <a:rPr lang="en-US" sz="2000" dirty="0" err="1" smtClean="0"/>
              <a:t>i</a:t>
            </a:r>
            <a:r>
              <a:rPr lang="en-US" sz="2000" dirty="0" smtClean="0"/>
              <a:t>][j], d[</a:t>
            </a:r>
            <a:r>
              <a:rPr lang="en-US" sz="2000" dirty="0" err="1" smtClean="0"/>
              <a:t>i</a:t>
            </a:r>
            <a:r>
              <a:rPr lang="en-US" sz="2000" dirty="0" smtClean="0"/>
              <a:t>][k] + d[k][j])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(если граф не взвешен, то это количество дуг в пути)</a:t>
            </a:r>
            <a:r>
              <a:rPr lang="ru-RU" sz="2000" dirty="0" smtClean="0"/>
              <a:t>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Определение длины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(коротко)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(подробно)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Часть кратчайшего пути тоже является кратчайшим путем.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15682" y="2348880"/>
            <a:ext cx="4712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первый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69255" y="2348880"/>
            <a:ext cx="460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второй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ru-RU" sz="2000" dirty="0" smtClean="0"/>
              <a:t>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33" name="Овал 32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stCxn id="37" idx="2"/>
            <a:endCxn id="33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1"/>
            <a:endCxn id="38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106" name="Таблица 105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7" name="Овал 6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15" idx="2"/>
            <a:endCxn id="7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1"/>
            <a:endCxn id="16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b="1" dirty="0" smtClean="0"/>
              <a:t>-1</a:t>
            </a:r>
            <a:r>
              <a:rPr lang="ru-RU" sz="2000" dirty="0" smtClean="0"/>
              <a:t> ребро.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ребро.</a:t>
            </a: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2354825" y="5867980"/>
            <a:ext cx="44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Значит путь из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можно сделать короче.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8249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кратчайших путей является деревом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не связного графа лесом)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)+min(Weight(e))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4+1+6=11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7648</TotalTime>
  <Words>4958</Words>
  <Application>Microsoft Office PowerPoint</Application>
  <PresentationFormat>Экран (4:3)</PresentationFormat>
  <Paragraphs>2157</Paragraphs>
  <Slides>110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110</vt:i4>
      </vt:variant>
    </vt:vector>
  </HeadingPairs>
  <TitlesOfParts>
    <vt:vector size="111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Бесконтурные графы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Алгоритм Дейкстры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Алгоритм Флойда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Алгоритм Белмана-Форда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Алгоритм Джонсона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  <vt:lpstr>Слайд 103</vt:lpstr>
      <vt:lpstr>Слайд 104</vt:lpstr>
      <vt:lpstr>Слайд 105</vt:lpstr>
      <vt:lpstr>Слайд 106</vt:lpstr>
      <vt:lpstr>Слайд 107</vt:lpstr>
      <vt:lpstr>Алгоритм А*</vt:lpstr>
      <vt:lpstr>Слайд 109</vt:lpstr>
      <vt:lpstr>Алгоритм D*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777</cp:lastModifiedBy>
  <cp:revision>192</cp:revision>
  <dcterms:created xsi:type="dcterms:W3CDTF">2020-03-04T19:52:32Z</dcterms:created>
  <dcterms:modified xsi:type="dcterms:W3CDTF">2021-03-15T08:03:29Z</dcterms:modified>
</cp:coreProperties>
</file>