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7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9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89.xml" ContentType="application/vnd.openxmlformats-officedocument.presentationml.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57" r:id="rId3"/>
    <p:sldId id="358" r:id="rId4"/>
    <p:sldId id="359" r:id="rId5"/>
    <p:sldId id="360" r:id="rId6"/>
    <p:sldId id="361" r:id="rId7"/>
    <p:sldId id="374" r:id="rId8"/>
    <p:sldId id="363" r:id="rId9"/>
    <p:sldId id="375" r:id="rId10"/>
    <p:sldId id="373" r:id="rId11"/>
    <p:sldId id="362" r:id="rId12"/>
    <p:sldId id="364" r:id="rId13"/>
    <p:sldId id="365" r:id="rId14"/>
    <p:sldId id="366" r:id="rId15"/>
    <p:sldId id="367" r:id="rId16"/>
    <p:sldId id="369" r:id="rId17"/>
    <p:sldId id="370" r:id="rId18"/>
    <p:sldId id="445" r:id="rId19"/>
    <p:sldId id="424" r:id="rId20"/>
    <p:sldId id="429" r:id="rId21"/>
    <p:sldId id="430" r:id="rId22"/>
    <p:sldId id="431" r:id="rId23"/>
    <p:sldId id="432" r:id="rId24"/>
    <p:sldId id="433" r:id="rId25"/>
    <p:sldId id="434" r:id="rId26"/>
    <p:sldId id="435" r:id="rId27"/>
    <p:sldId id="372" r:id="rId28"/>
    <p:sldId id="444" r:id="rId29"/>
    <p:sldId id="437" r:id="rId30"/>
    <p:sldId id="436" r:id="rId31"/>
    <p:sldId id="438" r:id="rId32"/>
    <p:sldId id="439" r:id="rId33"/>
    <p:sldId id="440" r:id="rId34"/>
    <p:sldId id="441" r:id="rId35"/>
    <p:sldId id="442" r:id="rId36"/>
    <p:sldId id="443" r:id="rId37"/>
    <p:sldId id="371" r:id="rId38"/>
    <p:sldId id="378" r:id="rId39"/>
    <p:sldId id="379" r:id="rId40"/>
    <p:sldId id="380" r:id="rId41"/>
    <p:sldId id="400" r:id="rId42"/>
    <p:sldId id="402" r:id="rId43"/>
    <p:sldId id="385" r:id="rId44"/>
    <p:sldId id="388" r:id="rId45"/>
    <p:sldId id="386" r:id="rId46"/>
    <p:sldId id="389" r:id="rId47"/>
    <p:sldId id="393" r:id="rId48"/>
    <p:sldId id="391" r:id="rId49"/>
    <p:sldId id="395" r:id="rId50"/>
    <p:sldId id="394" r:id="rId51"/>
    <p:sldId id="381" r:id="rId52"/>
    <p:sldId id="397" r:id="rId53"/>
    <p:sldId id="396" r:id="rId54"/>
    <p:sldId id="399" r:id="rId55"/>
    <p:sldId id="382" r:id="rId56"/>
    <p:sldId id="383" r:id="rId57"/>
    <p:sldId id="384" r:id="rId58"/>
    <p:sldId id="401" r:id="rId59"/>
    <p:sldId id="461" r:id="rId60"/>
    <p:sldId id="403" r:id="rId61"/>
    <p:sldId id="406" r:id="rId62"/>
    <p:sldId id="405" r:id="rId63"/>
    <p:sldId id="404" r:id="rId64"/>
    <p:sldId id="407" r:id="rId65"/>
    <p:sldId id="409" r:id="rId66"/>
    <p:sldId id="417" r:id="rId67"/>
    <p:sldId id="418" r:id="rId68"/>
    <p:sldId id="410" r:id="rId69"/>
    <p:sldId id="408" r:id="rId70"/>
    <p:sldId id="411" r:id="rId71"/>
    <p:sldId id="456" r:id="rId72"/>
    <p:sldId id="413" r:id="rId73"/>
    <p:sldId id="457" r:id="rId74"/>
    <p:sldId id="458" r:id="rId75"/>
    <p:sldId id="459" r:id="rId76"/>
    <p:sldId id="460" r:id="rId77"/>
    <p:sldId id="414" r:id="rId78"/>
    <p:sldId id="415" r:id="rId79"/>
    <p:sldId id="416" r:id="rId80"/>
    <p:sldId id="419" r:id="rId81"/>
    <p:sldId id="455" r:id="rId82"/>
    <p:sldId id="420" r:id="rId83"/>
    <p:sldId id="448" r:id="rId84"/>
    <p:sldId id="446" r:id="rId85"/>
    <p:sldId id="447" r:id="rId86"/>
    <p:sldId id="452" r:id="rId87"/>
    <p:sldId id="449" r:id="rId88"/>
    <p:sldId id="453" r:id="rId89"/>
    <p:sldId id="454" r:id="rId90"/>
    <p:sldId id="421" r:id="rId9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2" autoAdjust="0"/>
    <p:restoredTop sz="91494" autoAdjust="0"/>
  </p:normalViewPr>
  <p:slideViewPr>
    <p:cSldViewPr>
      <p:cViewPr varScale="1">
        <p:scale>
          <a:sx n="67" d="100"/>
          <a:sy n="67" d="100"/>
        </p:scale>
        <p:origin x="-147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02.04.2020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02.04.2020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02.04.2020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02.04.2020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02.04.2020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02.04.2020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02.04.2020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02.04.2020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02.04.2020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02.04.2020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02.04.2020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02.04.2020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Алгоритмы на графах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Лекция 4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838200" y="1268761"/>
            <a:ext cx="7772400" cy="3384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2000" b="1" dirty="0" smtClean="0"/>
              <a:t>Теорема</a:t>
            </a:r>
            <a:r>
              <a:rPr lang="ru-RU" sz="2000" dirty="0" smtClean="0"/>
              <a:t>: Пусть </a:t>
            </a:r>
            <a:r>
              <a:rPr lang="en-US" sz="2000" dirty="0" smtClean="0"/>
              <a:t>G(V,E) – </a:t>
            </a:r>
            <a:r>
              <a:rPr lang="ru-RU" sz="2000" dirty="0" smtClean="0"/>
              <a:t>связный ориентированный граф, тогда следующие условия равносильны:</a:t>
            </a:r>
          </a:p>
          <a:p>
            <a:endParaRPr lang="ru-RU" sz="2000" dirty="0" smtClean="0"/>
          </a:p>
          <a:p>
            <a:pPr marL="457200" indent="-457200">
              <a:buAutoNum type="arabicPeriod"/>
            </a:pPr>
            <a:r>
              <a:rPr lang="en-US" sz="2000" dirty="0" smtClean="0"/>
              <a:t>G – </a:t>
            </a:r>
            <a:r>
              <a:rPr lang="ru-RU" sz="2000" dirty="0" err="1" smtClean="0"/>
              <a:t>эйлеров</a:t>
            </a:r>
            <a:r>
              <a:rPr lang="en-US" sz="2000" dirty="0" smtClean="0"/>
              <a:t> </a:t>
            </a:r>
            <a:r>
              <a:rPr lang="ru-RU" sz="2000" dirty="0" smtClean="0"/>
              <a:t>граф (</a:t>
            </a:r>
            <a:r>
              <a:rPr lang="ru-RU" sz="2000" dirty="0" err="1" smtClean="0"/>
              <a:t>граф</a:t>
            </a:r>
            <a:r>
              <a:rPr lang="ru-RU" sz="2000" dirty="0" smtClean="0"/>
              <a:t>, имеющий </a:t>
            </a:r>
            <a:r>
              <a:rPr lang="ru-RU" sz="2000" dirty="0" err="1" smtClean="0"/>
              <a:t>эйлеров</a:t>
            </a:r>
            <a:r>
              <a:rPr lang="ru-RU" sz="2000" dirty="0" smtClean="0"/>
              <a:t> цикл)</a:t>
            </a:r>
          </a:p>
          <a:p>
            <a:pPr marL="457200" indent="-457200">
              <a:buAutoNum type="arabicPeriod"/>
            </a:pPr>
            <a:endParaRPr lang="ru-RU" sz="2000" b="1" dirty="0" smtClean="0">
              <a:solidFill>
                <a:srgbClr val="FF0000"/>
              </a:solidFill>
            </a:endParaRPr>
          </a:p>
          <a:p>
            <a:pPr marL="457200" indent="-457200">
              <a:buAutoNum type="arabicPeriod"/>
            </a:pPr>
            <a:r>
              <a:rPr lang="ru-RU" sz="2000" dirty="0" smtClean="0"/>
              <a:t>Для каждой вершины количество входящих дуг равно количеству исходящих</a:t>
            </a:r>
          </a:p>
          <a:p>
            <a:pPr marL="457200" indent="-457200">
              <a:buAutoNum type="arabicPeriod"/>
            </a:pPr>
            <a:endParaRPr lang="ru-RU" sz="2000" b="1" dirty="0" smtClean="0"/>
          </a:p>
          <a:p>
            <a:pPr marL="457200" indent="-457200">
              <a:buAutoNum type="arabicPeriod"/>
            </a:pPr>
            <a:r>
              <a:rPr lang="ru-RU" sz="2000" dirty="0" smtClean="0"/>
              <a:t>Множество ребер разбивается на непересекающиеся простые контуры</a:t>
            </a:r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685800" y="476672"/>
            <a:ext cx="7772400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  <a:buFont typeface="+mj-lt"/>
              <a:buAutoNum type="arabicPeriod"/>
            </a:pPr>
            <a:r>
              <a:rPr lang="ru-RU" sz="2800" dirty="0" err="1" smtClean="0"/>
              <a:t>Эйлеров</a:t>
            </a:r>
            <a:r>
              <a:rPr lang="ru-RU" sz="2800" dirty="0" smtClean="0"/>
              <a:t> цикл в ориентированном графе.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838200" y="2132856"/>
            <a:ext cx="7772400" cy="1800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2000" b="1" dirty="0" smtClean="0">
                <a:solidFill>
                  <a:srgbClr val="FF0000"/>
                </a:solidFill>
              </a:rPr>
              <a:t>Теорема</a:t>
            </a:r>
            <a:r>
              <a:rPr lang="ru-RU" sz="2000" dirty="0" smtClean="0">
                <a:solidFill>
                  <a:srgbClr val="FF0000"/>
                </a:solidFill>
              </a:rPr>
              <a:t>: </a:t>
            </a:r>
            <a:r>
              <a:rPr lang="ru-RU" sz="2000" dirty="0" err="1" smtClean="0">
                <a:solidFill>
                  <a:srgbClr val="FF0000"/>
                </a:solidFill>
              </a:rPr>
              <a:t>Эйлеров</a:t>
            </a:r>
            <a:r>
              <a:rPr lang="ru-RU" sz="2000" dirty="0" smtClean="0">
                <a:solidFill>
                  <a:srgbClr val="FF0000"/>
                </a:solidFill>
              </a:rPr>
              <a:t> путь существует тогда и только тогда, когда для всех вершин кроме двух выполняется количество входящих дуг равно количеству исходящих. А для двух оставшихся выполняется что </a:t>
            </a:r>
            <a:r>
              <a:rPr lang="ru-RU" sz="2000" dirty="0" err="1" smtClean="0">
                <a:solidFill>
                  <a:srgbClr val="FF0000"/>
                </a:solidFill>
              </a:rPr>
              <a:t>уодной</a:t>
            </a:r>
            <a:r>
              <a:rPr lang="ru-RU" sz="2000" dirty="0" smtClean="0">
                <a:solidFill>
                  <a:srgbClr val="FF0000"/>
                </a:solidFill>
              </a:rPr>
              <a:t> количество входящих дуг на единицу меньше чем исходящих, а для </a:t>
            </a:r>
            <a:r>
              <a:rPr lang="ru-RU" sz="2000" smtClean="0">
                <a:solidFill>
                  <a:srgbClr val="FF0000"/>
                </a:solidFill>
              </a:rPr>
              <a:t>другой наоборот.</a:t>
            </a:r>
            <a:endParaRPr lang="ru-RU" sz="2000" b="1" dirty="0" smtClean="0">
              <a:solidFill>
                <a:srgbClr val="FF0000"/>
              </a:solidFill>
            </a:endParaRPr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685800" y="476672"/>
            <a:ext cx="7772400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  <a:buFont typeface="+mj-lt"/>
              <a:buAutoNum type="arabicPeriod" startAt="2"/>
            </a:pPr>
            <a:r>
              <a:rPr lang="ru-RU" sz="2800" dirty="0" err="1" smtClean="0"/>
              <a:t>Эйлеров</a:t>
            </a:r>
            <a:r>
              <a:rPr lang="ru-RU" sz="2800" dirty="0" smtClean="0"/>
              <a:t> путь в ориентированном графе.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Разбиение на слои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838200" y="1340769"/>
            <a:ext cx="7772400" cy="18001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ru-RU" sz="2000" b="1" dirty="0" smtClean="0"/>
              <a:t>Слой</a:t>
            </a:r>
            <a:r>
              <a:rPr lang="ru-RU" sz="2000" dirty="0" smtClean="0"/>
              <a:t> – это множество попарно не достижимых вершин.</a:t>
            </a: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Слои</a:t>
            </a:r>
            <a:endParaRPr lang="ru-RU" sz="2800" b="1" dirty="0" smtClean="0"/>
          </a:p>
        </p:txBody>
      </p:sp>
      <p:sp>
        <p:nvSpPr>
          <p:cNvPr id="21" name="Овал 20"/>
          <p:cNvSpPr/>
          <p:nvPr/>
        </p:nvSpPr>
        <p:spPr>
          <a:xfrm>
            <a:off x="2987824" y="4941168"/>
            <a:ext cx="3218774" cy="61720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24" name="Овал 23"/>
          <p:cNvSpPr/>
          <p:nvPr/>
        </p:nvSpPr>
        <p:spPr>
          <a:xfrm>
            <a:off x="3131840" y="3212976"/>
            <a:ext cx="3218774" cy="61720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26" name="Овал 25"/>
          <p:cNvSpPr/>
          <p:nvPr/>
        </p:nvSpPr>
        <p:spPr>
          <a:xfrm>
            <a:off x="5264772" y="3283481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Овал 26"/>
          <p:cNvSpPr/>
          <p:nvPr/>
        </p:nvSpPr>
        <p:spPr>
          <a:xfrm>
            <a:off x="5580112" y="5083681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8" name="Прямая со стрелкой 27"/>
          <p:cNvCxnSpPr>
            <a:stCxn id="26" idx="4"/>
            <a:endCxn id="27" idx="0"/>
          </p:cNvCxnSpPr>
          <p:nvPr/>
        </p:nvCxnSpPr>
        <p:spPr>
          <a:xfrm>
            <a:off x="5408788" y="3571513"/>
            <a:ext cx="315340" cy="1512168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Овал 28"/>
          <p:cNvSpPr/>
          <p:nvPr/>
        </p:nvSpPr>
        <p:spPr>
          <a:xfrm>
            <a:off x="3923928" y="32849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Овал 29"/>
          <p:cNvSpPr/>
          <p:nvPr/>
        </p:nvSpPr>
        <p:spPr>
          <a:xfrm>
            <a:off x="3563888" y="5083681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1" name="Прямая со стрелкой 30"/>
          <p:cNvCxnSpPr>
            <a:stCxn id="29" idx="4"/>
            <a:endCxn id="30" idx="0"/>
          </p:cNvCxnSpPr>
          <p:nvPr/>
        </p:nvCxnSpPr>
        <p:spPr>
          <a:xfrm flipH="1">
            <a:off x="3707904" y="3573016"/>
            <a:ext cx="360040" cy="1510665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838200" y="1628801"/>
            <a:ext cx="7772400" cy="10801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ru-RU" sz="2000" b="1" dirty="0" smtClean="0"/>
              <a:t>Разбиение графа на слои</a:t>
            </a:r>
            <a:r>
              <a:rPr lang="ru-RU" sz="2000" dirty="0" smtClean="0"/>
              <a:t> – это разбиение множества вершин на не пересекающиеся подмножества, каждое из которых является слоем и фактор-граф по слоям является </a:t>
            </a:r>
            <a:r>
              <a:rPr lang="ru-RU" sz="2000" dirty="0" err="1" smtClean="0"/>
              <a:t>бесконтурным</a:t>
            </a:r>
            <a:r>
              <a:rPr lang="ru-RU" sz="2000" dirty="0" smtClean="0"/>
              <a:t>.</a:t>
            </a: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Слои</a:t>
            </a:r>
            <a:endParaRPr lang="ru-RU" sz="2800" b="1" dirty="0" smtClean="0"/>
          </a:p>
        </p:txBody>
      </p:sp>
      <p:sp>
        <p:nvSpPr>
          <p:cNvPr id="32" name="Овал 31"/>
          <p:cNvSpPr/>
          <p:nvPr/>
        </p:nvSpPr>
        <p:spPr>
          <a:xfrm>
            <a:off x="2987824" y="4941168"/>
            <a:ext cx="3218774" cy="61720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3" name="Овал 32"/>
          <p:cNvSpPr/>
          <p:nvPr/>
        </p:nvSpPr>
        <p:spPr>
          <a:xfrm>
            <a:off x="3131840" y="3212976"/>
            <a:ext cx="3218774" cy="61720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4" name="Овал 33"/>
          <p:cNvSpPr/>
          <p:nvPr/>
        </p:nvSpPr>
        <p:spPr>
          <a:xfrm>
            <a:off x="5264772" y="3283481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/>
          <p:cNvSpPr/>
          <p:nvPr/>
        </p:nvSpPr>
        <p:spPr>
          <a:xfrm>
            <a:off x="5580112" y="5083681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6" name="Прямая со стрелкой 35"/>
          <p:cNvCxnSpPr>
            <a:stCxn id="34" idx="4"/>
            <a:endCxn id="35" idx="0"/>
          </p:cNvCxnSpPr>
          <p:nvPr/>
        </p:nvCxnSpPr>
        <p:spPr>
          <a:xfrm>
            <a:off x="5408788" y="3571513"/>
            <a:ext cx="315340" cy="1512168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Овал 36"/>
          <p:cNvSpPr/>
          <p:nvPr/>
        </p:nvSpPr>
        <p:spPr>
          <a:xfrm>
            <a:off x="3923928" y="32849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Овал 37"/>
          <p:cNvSpPr/>
          <p:nvPr/>
        </p:nvSpPr>
        <p:spPr>
          <a:xfrm>
            <a:off x="3563888" y="5083681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9" name="Прямая со стрелкой 38"/>
          <p:cNvCxnSpPr>
            <a:stCxn id="37" idx="4"/>
            <a:endCxn id="38" idx="0"/>
          </p:cNvCxnSpPr>
          <p:nvPr/>
        </p:nvCxnSpPr>
        <p:spPr>
          <a:xfrm flipH="1">
            <a:off x="3707904" y="3573016"/>
            <a:ext cx="360040" cy="1510665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838200" y="1628801"/>
            <a:ext cx="7772400" cy="10801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ru-RU" sz="2000" b="1" dirty="0" smtClean="0"/>
              <a:t>Разбиение графа на слои</a:t>
            </a:r>
            <a:r>
              <a:rPr lang="ru-RU" sz="2000" dirty="0" smtClean="0"/>
              <a:t> – это разбиение множества вершин на не пересекающиеся подмножества, каждое из которых является слоем и </a:t>
            </a:r>
            <a:r>
              <a:rPr lang="ru-RU" sz="2000" dirty="0" smtClean="0">
                <a:solidFill>
                  <a:srgbClr val="00B050"/>
                </a:solidFill>
              </a:rPr>
              <a:t>фактор-граф по слоям является </a:t>
            </a:r>
            <a:r>
              <a:rPr lang="ru-RU" sz="2000" dirty="0" err="1" smtClean="0">
                <a:solidFill>
                  <a:srgbClr val="00B050"/>
                </a:solidFill>
              </a:rPr>
              <a:t>бесконтурным</a:t>
            </a:r>
            <a:r>
              <a:rPr lang="ru-RU" sz="2000" dirty="0" smtClean="0"/>
              <a:t>.</a:t>
            </a: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Слои</a:t>
            </a:r>
            <a:endParaRPr lang="ru-RU" sz="2800" b="1" dirty="0" smtClean="0"/>
          </a:p>
        </p:txBody>
      </p:sp>
      <p:sp>
        <p:nvSpPr>
          <p:cNvPr id="4" name="Овал 3"/>
          <p:cNvSpPr/>
          <p:nvPr/>
        </p:nvSpPr>
        <p:spPr>
          <a:xfrm rot="18728354">
            <a:off x="2960651" y="4024214"/>
            <a:ext cx="3218774" cy="61720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" name="Овал 5"/>
          <p:cNvSpPr/>
          <p:nvPr/>
        </p:nvSpPr>
        <p:spPr>
          <a:xfrm rot="2806145">
            <a:off x="3268658" y="3997863"/>
            <a:ext cx="3218774" cy="61720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5264772" y="3283481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5580112" y="5083681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 стрелкой 8"/>
          <p:cNvCxnSpPr>
            <a:stCxn id="7" idx="4"/>
            <a:endCxn id="8" idx="0"/>
          </p:cNvCxnSpPr>
          <p:nvPr/>
        </p:nvCxnSpPr>
        <p:spPr>
          <a:xfrm>
            <a:off x="5408788" y="3571513"/>
            <a:ext cx="315340" cy="1512168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Овал 9"/>
          <p:cNvSpPr/>
          <p:nvPr/>
        </p:nvSpPr>
        <p:spPr>
          <a:xfrm>
            <a:off x="3923928" y="3283481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3563888" y="5083681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2" name="Прямая со стрелкой 11"/>
          <p:cNvCxnSpPr>
            <a:stCxn id="10" idx="4"/>
            <a:endCxn id="11" idx="0"/>
          </p:cNvCxnSpPr>
          <p:nvPr/>
        </p:nvCxnSpPr>
        <p:spPr>
          <a:xfrm flipH="1">
            <a:off x="3707904" y="3571513"/>
            <a:ext cx="360040" cy="1512168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err="1" smtClean="0"/>
              <a:t>Остовные</a:t>
            </a:r>
            <a:r>
              <a:rPr lang="ru-RU" dirty="0" smtClean="0"/>
              <a:t> деревья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Алгоритм </a:t>
            </a:r>
            <a:r>
              <a:rPr lang="ru-RU" dirty="0" err="1" smtClean="0"/>
              <a:t>Краскала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683568" y="2564904"/>
            <a:ext cx="7772400" cy="20162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ru-RU" sz="2000" dirty="0" smtClean="0"/>
              <a:t>Алгоритм, строит минимальное </a:t>
            </a:r>
            <a:r>
              <a:rPr lang="ru-RU" sz="2000" dirty="0" err="1" smtClean="0"/>
              <a:t>остовное</a:t>
            </a:r>
            <a:r>
              <a:rPr lang="ru-RU" sz="2000" dirty="0" smtClean="0"/>
              <a:t> дерево начиная с одной ветки (ребра минимального веса) и добавляя к нему на каждом этапе новую ветку (ребро минимального веса, добавление которого, не создает цикла). В процессе построения может возникнуть лес, но в конечном итоге он объединится в одно дерево.</a:t>
            </a: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Описание алгоритма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Овал 44"/>
          <p:cNvSpPr/>
          <p:nvPr/>
        </p:nvSpPr>
        <p:spPr>
          <a:xfrm>
            <a:off x="2267744" y="573325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47" name="Прямая со стрелкой 46"/>
          <p:cNvCxnSpPr>
            <a:stCxn id="45" idx="1"/>
            <a:endCxn id="54" idx="5"/>
          </p:cNvCxnSpPr>
          <p:nvPr/>
        </p:nvCxnSpPr>
        <p:spPr>
          <a:xfrm flipH="1" flipV="1">
            <a:off x="1638953" y="3520289"/>
            <a:ext cx="681518" cy="226569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/>
          <p:cNvCxnSpPr>
            <a:stCxn id="49" idx="2"/>
            <a:endCxn id="67" idx="6"/>
          </p:cNvCxnSpPr>
          <p:nvPr/>
        </p:nvCxnSpPr>
        <p:spPr>
          <a:xfrm flipH="1" flipV="1">
            <a:off x="5724128" y="3320988"/>
            <a:ext cx="1791228" cy="7200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Овал 48"/>
          <p:cNvSpPr/>
          <p:nvPr/>
        </p:nvSpPr>
        <p:spPr>
          <a:xfrm>
            <a:off x="7515356" y="321297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550750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baseline="-25000" dirty="0" smtClean="0"/>
          </a:p>
        </p:txBody>
      </p:sp>
      <p:sp>
        <p:nvSpPr>
          <p:cNvPr id="51" name="Овал 50"/>
          <p:cNvSpPr/>
          <p:nvPr/>
        </p:nvSpPr>
        <p:spPr>
          <a:xfrm>
            <a:off x="4139952" y="263691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53" name="Прямая со стрелкой 52"/>
          <p:cNvCxnSpPr>
            <a:stCxn id="51" idx="3"/>
            <a:endCxn id="54" idx="7"/>
          </p:cNvCxnSpPr>
          <p:nvPr/>
        </p:nvCxnSpPr>
        <p:spPr>
          <a:xfrm flipH="1">
            <a:off x="1638953" y="2944225"/>
            <a:ext cx="2553726" cy="32147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Овал 53"/>
          <p:cNvSpPr/>
          <p:nvPr/>
        </p:nvSpPr>
        <p:spPr>
          <a:xfrm>
            <a:off x="1331640" y="321297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331640" y="32036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baseline="-25000" dirty="0" smtClean="0"/>
          </a:p>
        </p:txBody>
      </p:sp>
      <p:cxnSp>
        <p:nvCxnSpPr>
          <p:cNvPr id="56" name="Прямая со стрелкой 55"/>
          <p:cNvCxnSpPr>
            <a:stCxn id="67" idx="2"/>
            <a:endCxn id="64" idx="6"/>
          </p:cNvCxnSpPr>
          <p:nvPr/>
        </p:nvCxnSpPr>
        <p:spPr>
          <a:xfrm flipH="1">
            <a:off x="3635896" y="3320988"/>
            <a:ext cx="1728192" cy="115212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 стрелкой 56"/>
          <p:cNvCxnSpPr>
            <a:stCxn id="64" idx="0"/>
            <a:endCxn id="51" idx="3"/>
          </p:cNvCxnSpPr>
          <p:nvPr/>
        </p:nvCxnSpPr>
        <p:spPr>
          <a:xfrm flipV="1">
            <a:off x="3455876" y="2944225"/>
            <a:ext cx="736803" cy="134887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>
            <a:stCxn id="59" idx="2"/>
            <a:endCxn id="51" idx="7"/>
          </p:cNvCxnSpPr>
          <p:nvPr/>
        </p:nvCxnSpPr>
        <p:spPr>
          <a:xfrm flipH="1">
            <a:off x="4447265" y="2312876"/>
            <a:ext cx="763835" cy="376763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/>
          <p:cNvCxnSpPr>
            <a:stCxn id="64" idx="2"/>
            <a:endCxn id="54" idx="6"/>
          </p:cNvCxnSpPr>
          <p:nvPr/>
        </p:nvCxnSpPr>
        <p:spPr>
          <a:xfrm flipH="1" flipV="1">
            <a:off x="1691680" y="3392996"/>
            <a:ext cx="1584176" cy="1080120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/>
          <p:cNvCxnSpPr>
            <a:stCxn id="49" idx="1"/>
            <a:endCxn id="59" idx="6"/>
          </p:cNvCxnSpPr>
          <p:nvPr/>
        </p:nvCxnSpPr>
        <p:spPr>
          <a:xfrm flipH="1" flipV="1">
            <a:off x="5571140" y="2312876"/>
            <a:ext cx="1996943" cy="95282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Овал 58"/>
          <p:cNvSpPr/>
          <p:nvPr/>
        </p:nvSpPr>
        <p:spPr>
          <a:xfrm>
            <a:off x="5211100" y="213285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2" name="Овал 61"/>
          <p:cNvSpPr/>
          <p:nvPr/>
        </p:nvSpPr>
        <p:spPr>
          <a:xfrm>
            <a:off x="6300192" y="5085184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4" name="Овал 63"/>
          <p:cNvSpPr/>
          <p:nvPr/>
        </p:nvSpPr>
        <p:spPr>
          <a:xfrm>
            <a:off x="3275856" y="429309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7" name="Овал 66"/>
          <p:cNvSpPr/>
          <p:nvPr/>
        </p:nvSpPr>
        <p:spPr>
          <a:xfrm>
            <a:off x="5364088" y="3140968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80" name="Прямая со стрелкой 79"/>
          <p:cNvCxnSpPr>
            <a:stCxn id="62" idx="2"/>
            <a:endCxn id="45" idx="6"/>
          </p:cNvCxnSpPr>
          <p:nvPr/>
        </p:nvCxnSpPr>
        <p:spPr>
          <a:xfrm flipH="1">
            <a:off x="2627784" y="5265204"/>
            <a:ext cx="3672408" cy="648072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 стрелкой 83"/>
          <p:cNvCxnSpPr>
            <a:stCxn id="62" idx="1"/>
            <a:endCxn id="64" idx="5"/>
          </p:cNvCxnSpPr>
          <p:nvPr/>
        </p:nvCxnSpPr>
        <p:spPr>
          <a:xfrm flipH="1" flipV="1">
            <a:off x="3583169" y="4600409"/>
            <a:ext cx="2769750" cy="537502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Прямая со стрелкой 86"/>
          <p:cNvCxnSpPr>
            <a:stCxn id="50" idx="2"/>
            <a:endCxn id="62" idx="7"/>
          </p:cNvCxnSpPr>
          <p:nvPr/>
        </p:nvCxnSpPr>
        <p:spPr>
          <a:xfrm flipH="1">
            <a:off x="6607505" y="3582308"/>
            <a:ext cx="1094088" cy="1555603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1907704" y="458112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101" name="TextBox 100"/>
          <p:cNvSpPr txBox="1"/>
          <p:nvPr/>
        </p:nvSpPr>
        <p:spPr>
          <a:xfrm>
            <a:off x="2699792" y="2924944"/>
            <a:ext cx="418704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12</a:t>
            </a:r>
            <a:endParaRPr lang="ru-RU" dirty="0"/>
          </a:p>
        </p:txBody>
      </p:sp>
      <p:sp>
        <p:nvSpPr>
          <p:cNvPr id="102" name="TextBox 101"/>
          <p:cNvSpPr txBox="1"/>
          <p:nvPr/>
        </p:nvSpPr>
        <p:spPr>
          <a:xfrm>
            <a:off x="6286538" y="255561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103" name="TextBox 102"/>
          <p:cNvSpPr txBox="1"/>
          <p:nvPr/>
        </p:nvSpPr>
        <p:spPr>
          <a:xfrm>
            <a:off x="7020272" y="422108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104" name="TextBox 103"/>
          <p:cNvSpPr txBox="1"/>
          <p:nvPr/>
        </p:nvSpPr>
        <p:spPr>
          <a:xfrm>
            <a:off x="4644008" y="472514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105" name="TextBox 104"/>
          <p:cNvSpPr txBox="1"/>
          <p:nvPr/>
        </p:nvSpPr>
        <p:spPr>
          <a:xfrm>
            <a:off x="3779912" y="558924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106" name="TextBox 105"/>
          <p:cNvSpPr txBox="1"/>
          <p:nvPr/>
        </p:nvSpPr>
        <p:spPr>
          <a:xfrm>
            <a:off x="2267744" y="378904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107" name="TextBox 106"/>
          <p:cNvSpPr txBox="1"/>
          <p:nvPr/>
        </p:nvSpPr>
        <p:spPr>
          <a:xfrm>
            <a:off x="3779912" y="335699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108" name="TextBox 107"/>
          <p:cNvSpPr txBox="1"/>
          <p:nvPr/>
        </p:nvSpPr>
        <p:spPr>
          <a:xfrm>
            <a:off x="4572000" y="242088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109" name="TextBox 108"/>
          <p:cNvSpPr txBox="1"/>
          <p:nvPr/>
        </p:nvSpPr>
        <p:spPr>
          <a:xfrm>
            <a:off x="6516216" y="321297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cxnSp>
        <p:nvCxnSpPr>
          <p:cNvPr id="111" name="Shape 110"/>
          <p:cNvCxnSpPr>
            <a:stCxn id="59" idx="0"/>
            <a:endCxn id="45" idx="2"/>
          </p:cNvCxnSpPr>
          <p:nvPr/>
        </p:nvCxnSpPr>
        <p:spPr>
          <a:xfrm rot="16200000" flipH="1" flipV="1">
            <a:off x="1939222" y="2461378"/>
            <a:ext cx="3780420" cy="3123376"/>
          </a:xfrm>
          <a:prstGeom prst="curvedConnector4">
            <a:avLst>
              <a:gd name="adj1" fmla="val -10583"/>
              <a:gd name="adj2" fmla="val 157180"/>
            </a:avLst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1115616" y="220395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4427984" y="371703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42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Краскала</a:t>
            </a:r>
            <a:endParaRPr lang="ru-RU" sz="2800" b="1" dirty="0" smtClean="0"/>
          </a:p>
        </p:txBody>
      </p:sp>
      <p:sp>
        <p:nvSpPr>
          <p:cNvPr id="66" name="TextBox 65"/>
          <p:cNvSpPr txBox="1"/>
          <p:nvPr/>
        </p:nvSpPr>
        <p:spPr>
          <a:xfrm>
            <a:off x="2281342" y="57239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baseline="-25000" dirty="0" smtClean="0"/>
          </a:p>
        </p:txBody>
      </p:sp>
      <p:sp>
        <p:nvSpPr>
          <p:cNvPr id="68" name="TextBox 67"/>
          <p:cNvSpPr txBox="1"/>
          <p:nvPr/>
        </p:nvSpPr>
        <p:spPr>
          <a:xfrm>
            <a:off x="3275856" y="42838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baseline="-25000" dirty="0" smtClean="0"/>
          </a:p>
        </p:txBody>
      </p:sp>
      <p:sp>
        <p:nvSpPr>
          <p:cNvPr id="69" name="TextBox 68"/>
          <p:cNvSpPr txBox="1"/>
          <p:nvPr/>
        </p:nvSpPr>
        <p:spPr>
          <a:xfrm>
            <a:off x="6385798" y="50758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baseline="-25000" dirty="0" smtClean="0"/>
          </a:p>
        </p:txBody>
      </p:sp>
      <p:sp>
        <p:nvSpPr>
          <p:cNvPr id="70" name="TextBox 69"/>
          <p:cNvSpPr txBox="1"/>
          <p:nvPr/>
        </p:nvSpPr>
        <p:spPr>
          <a:xfrm>
            <a:off x="4139952" y="26369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baseline="-25000" dirty="0" smtClean="0"/>
          </a:p>
        </p:txBody>
      </p:sp>
      <p:sp>
        <p:nvSpPr>
          <p:cNvPr id="71" name="TextBox 70"/>
          <p:cNvSpPr txBox="1"/>
          <p:nvPr/>
        </p:nvSpPr>
        <p:spPr>
          <a:xfrm>
            <a:off x="5364088" y="31316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baseline="-25000" dirty="0" smtClean="0"/>
          </a:p>
        </p:txBody>
      </p:sp>
      <p:sp>
        <p:nvSpPr>
          <p:cNvPr id="74" name="TextBox 73"/>
          <p:cNvSpPr txBox="1"/>
          <p:nvPr/>
        </p:nvSpPr>
        <p:spPr>
          <a:xfrm>
            <a:off x="5220072" y="21235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baseline="-25000" dirty="0" smtClean="0"/>
          </a:p>
        </p:txBody>
      </p:sp>
      <p:sp>
        <p:nvSpPr>
          <p:cNvPr id="43" name="Заголовок 1"/>
          <p:cNvSpPr txBox="1">
            <a:spLocks/>
          </p:cNvSpPr>
          <p:nvPr/>
        </p:nvSpPr>
        <p:spPr>
          <a:xfrm>
            <a:off x="4788024" y="5589240"/>
            <a:ext cx="3822576" cy="11521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>
              <a:spcBef>
                <a:spcPct val="0"/>
              </a:spcBef>
            </a:pPr>
            <a:r>
              <a:rPr lang="ru-RU" sz="2800" dirty="0" smtClean="0"/>
              <a:t>Вес дерева = 0 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err="1" smtClean="0"/>
              <a:t>Эйлеров</a:t>
            </a:r>
            <a:r>
              <a:rPr lang="ru-RU" dirty="0" smtClean="0"/>
              <a:t> граф, путь, цикл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Овал 44"/>
          <p:cNvSpPr/>
          <p:nvPr/>
        </p:nvSpPr>
        <p:spPr>
          <a:xfrm>
            <a:off x="2267744" y="573325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47" name="Прямая со стрелкой 46"/>
          <p:cNvCxnSpPr>
            <a:stCxn id="45" idx="1"/>
            <a:endCxn id="54" idx="5"/>
          </p:cNvCxnSpPr>
          <p:nvPr/>
        </p:nvCxnSpPr>
        <p:spPr>
          <a:xfrm flipH="1" flipV="1">
            <a:off x="1638953" y="3520289"/>
            <a:ext cx="681518" cy="226569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/>
          <p:cNvCxnSpPr>
            <a:stCxn id="49" idx="2"/>
            <a:endCxn id="67" idx="6"/>
          </p:cNvCxnSpPr>
          <p:nvPr/>
        </p:nvCxnSpPr>
        <p:spPr>
          <a:xfrm flipH="1" flipV="1">
            <a:off x="5724128" y="3320988"/>
            <a:ext cx="1791228" cy="7200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Овал 48"/>
          <p:cNvSpPr/>
          <p:nvPr/>
        </p:nvSpPr>
        <p:spPr>
          <a:xfrm>
            <a:off x="7515356" y="321297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550750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baseline="-25000" dirty="0" smtClean="0"/>
          </a:p>
        </p:txBody>
      </p:sp>
      <p:sp>
        <p:nvSpPr>
          <p:cNvPr id="51" name="Овал 50"/>
          <p:cNvSpPr/>
          <p:nvPr/>
        </p:nvSpPr>
        <p:spPr>
          <a:xfrm>
            <a:off x="4139952" y="263691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53" name="Прямая со стрелкой 52"/>
          <p:cNvCxnSpPr>
            <a:stCxn id="51" idx="3"/>
            <a:endCxn id="54" idx="7"/>
          </p:cNvCxnSpPr>
          <p:nvPr/>
        </p:nvCxnSpPr>
        <p:spPr>
          <a:xfrm flipH="1">
            <a:off x="1638953" y="2944225"/>
            <a:ext cx="2553726" cy="32147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Овал 53"/>
          <p:cNvSpPr/>
          <p:nvPr/>
        </p:nvSpPr>
        <p:spPr>
          <a:xfrm>
            <a:off x="1331640" y="321297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331640" y="32036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baseline="-25000" dirty="0" smtClean="0"/>
          </a:p>
        </p:txBody>
      </p:sp>
      <p:cxnSp>
        <p:nvCxnSpPr>
          <p:cNvPr id="56" name="Прямая со стрелкой 55"/>
          <p:cNvCxnSpPr>
            <a:stCxn id="67" idx="2"/>
            <a:endCxn id="64" idx="6"/>
          </p:cNvCxnSpPr>
          <p:nvPr/>
        </p:nvCxnSpPr>
        <p:spPr>
          <a:xfrm flipH="1">
            <a:off x="3635896" y="3320988"/>
            <a:ext cx="1728192" cy="115212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 стрелкой 56"/>
          <p:cNvCxnSpPr>
            <a:stCxn id="64" idx="0"/>
            <a:endCxn id="51" idx="3"/>
          </p:cNvCxnSpPr>
          <p:nvPr/>
        </p:nvCxnSpPr>
        <p:spPr>
          <a:xfrm flipV="1">
            <a:off x="3455876" y="2944225"/>
            <a:ext cx="736803" cy="134887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>
            <a:stCxn id="59" idx="2"/>
            <a:endCxn id="51" idx="7"/>
          </p:cNvCxnSpPr>
          <p:nvPr/>
        </p:nvCxnSpPr>
        <p:spPr>
          <a:xfrm flipH="1">
            <a:off x="4447265" y="2312876"/>
            <a:ext cx="763835" cy="376763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/>
          <p:cNvCxnSpPr>
            <a:stCxn id="64" idx="2"/>
            <a:endCxn id="54" idx="6"/>
          </p:cNvCxnSpPr>
          <p:nvPr/>
        </p:nvCxnSpPr>
        <p:spPr>
          <a:xfrm flipH="1" flipV="1">
            <a:off x="1691680" y="3392996"/>
            <a:ext cx="1584176" cy="1080120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/>
          <p:cNvCxnSpPr>
            <a:stCxn id="49" idx="1"/>
            <a:endCxn id="59" idx="6"/>
          </p:cNvCxnSpPr>
          <p:nvPr/>
        </p:nvCxnSpPr>
        <p:spPr>
          <a:xfrm flipH="1" flipV="1">
            <a:off x="5571140" y="2312876"/>
            <a:ext cx="1996943" cy="95282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Овал 58"/>
          <p:cNvSpPr/>
          <p:nvPr/>
        </p:nvSpPr>
        <p:spPr>
          <a:xfrm>
            <a:off x="5211100" y="213285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2" name="Овал 61"/>
          <p:cNvSpPr/>
          <p:nvPr/>
        </p:nvSpPr>
        <p:spPr>
          <a:xfrm>
            <a:off x="6300192" y="5085184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4" name="Овал 63"/>
          <p:cNvSpPr/>
          <p:nvPr/>
        </p:nvSpPr>
        <p:spPr>
          <a:xfrm>
            <a:off x="3275856" y="429309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7" name="Овал 66"/>
          <p:cNvSpPr/>
          <p:nvPr/>
        </p:nvSpPr>
        <p:spPr>
          <a:xfrm>
            <a:off x="5364088" y="3140968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80" name="Прямая со стрелкой 79"/>
          <p:cNvCxnSpPr>
            <a:stCxn id="62" idx="2"/>
            <a:endCxn id="45" idx="6"/>
          </p:cNvCxnSpPr>
          <p:nvPr/>
        </p:nvCxnSpPr>
        <p:spPr>
          <a:xfrm flipH="1">
            <a:off x="2627784" y="5265204"/>
            <a:ext cx="3672408" cy="648072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 стрелкой 83"/>
          <p:cNvCxnSpPr>
            <a:stCxn id="62" idx="1"/>
            <a:endCxn id="64" idx="5"/>
          </p:cNvCxnSpPr>
          <p:nvPr/>
        </p:nvCxnSpPr>
        <p:spPr>
          <a:xfrm flipH="1" flipV="1">
            <a:off x="3583169" y="4600409"/>
            <a:ext cx="2769750" cy="537502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Прямая со стрелкой 86"/>
          <p:cNvCxnSpPr>
            <a:stCxn id="50" idx="2"/>
            <a:endCxn id="62" idx="7"/>
          </p:cNvCxnSpPr>
          <p:nvPr/>
        </p:nvCxnSpPr>
        <p:spPr>
          <a:xfrm flipH="1">
            <a:off x="6607505" y="3582308"/>
            <a:ext cx="1094088" cy="1555603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1907704" y="458112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101" name="TextBox 100"/>
          <p:cNvSpPr txBox="1"/>
          <p:nvPr/>
        </p:nvSpPr>
        <p:spPr>
          <a:xfrm>
            <a:off x="2699792" y="2924944"/>
            <a:ext cx="418704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12</a:t>
            </a:r>
            <a:endParaRPr lang="ru-RU" dirty="0"/>
          </a:p>
        </p:txBody>
      </p:sp>
      <p:sp>
        <p:nvSpPr>
          <p:cNvPr id="102" name="TextBox 101"/>
          <p:cNvSpPr txBox="1"/>
          <p:nvPr/>
        </p:nvSpPr>
        <p:spPr>
          <a:xfrm>
            <a:off x="6286538" y="255561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103" name="TextBox 102"/>
          <p:cNvSpPr txBox="1"/>
          <p:nvPr/>
        </p:nvSpPr>
        <p:spPr>
          <a:xfrm>
            <a:off x="7020272" y="422108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104" name="TextBox 103"/>
          <p:cNvSpPr txBox="1"/>
          <p:nvPr/>
        </p:nvSpPr>
        <p:spPr>
          <a:xfrm>
            <a:off x="4644008" y="472514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105" name="TextBox 104"/>
          <p:cNvSpPr txBox="1"/>
          <p:nvPr/>
        </p:nvSpPr>
        <p:spPr>
          <a:xfrm>
            <a:off x="3779912" y="558924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106" name="TextBox 105"/>
          <p:cNvSpPr txBox="1"/>
          <p:nvPr/>
        </p:nvSpPr>
        <p:spPr>
          <a:xfrm>
            <a:off x="2267744" y="378904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107" name="TextBox 106"/>
          <p:cNvSpPr txBox="1"/>
          <p:nvPr/>
        </p:nvSpPr>
        <p:spPr>
          <a:xfrm>
            <a:off x="3779912" y="335699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108" name="TextBox 107"/>
          <p:cNvSpPr txBox="1"/>
          <p:nvPr/>
        </p:nvSpPr>
        <p:spPr>
          <a:xfrm>
            <a:off x="4572000" y="242088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109" name="TextBox 108"/>
          <p:cNvSpPr txBox="1"/>
          <p:nvPr/>
        </p:nvSpPr>
        <p:spPr>
          <a:xfrm>
            <a:off x="6516216" y="321297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cxnSp>
        <p:nvCxnSpPr>
          <p:cNvPr id="111" name="Shape 110"/>
          <p:cNvCxnSpPr>
            <a:stCxn id="59" idx="0"/>
            <a:endCxn id="45" idx="2"/>
          </p:cNvCxnSpPr>
          <p:nvPr/>
        </p:nvCxnSpPr>
        <p:spPr>
          <a:xfrm rot="16200000" flipH="1" flipV="1">
            <a:off x="1939222" y="2461378"/>
            <a:ext cx="3780420" cy="3123376"/>
          </a:xfrm>
          <a:prstGeom prst="curvedConnector4">
            <a:avLst>
              <a:gd name="adj1" fmla="val -10583"/>
              <a:gd name="adj2" fmla="val 157180"/>
            </a:avLst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1115616" y="220395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4427984" y="371703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42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Краскала</a:t>
            </a:r>
            <a:endParaRPr lang="ru-RU" sz="2800" b="1" dirty="0" smtClean="0"/>
          </a:p>
        </p:txBody>
      </p:sp>
      <p:sp>
        <p:nvSpPr>
          <p:cNvPr id="66" name="TextBox 65"/>
          <p:cNvSpPr txBox="1"/>
          <p:nvPr/>
        </p:nvSpPr>
        <p:spPr>
          <a:xfrm>
            <a:off x="2281342" y="57239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baseline="-25000" dirty="0" smtClean="0"/>
          </a:p>
        </p:txBody>
      </p:sp>
      <p:sp>
        <p:nvSpPr>
          <p:cNvPr id="68" name="TextBox 67"/>
          <p:cNvSpPr txBox="1"/>
          <p:nvPr/>
        </p:nvSpPr>
        <p:spPr>
          <a:xfrm>
            <a:off x="3275856" y="42838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baseline="-25000" dirty="0" smtClean="0"/>
          </a:p>
        </p:txBody>
      </p:sp>
      <p:sp>
        <p:nvSpPr>
          <p:cNvPr id="69" name="TextBox 68"/>
          <p:cNvSpPr txBox="1"/>
          <p:nvPr/>
        </p:nvSpPr>
        <p:spPr>
          <a:xfrm>
            <a:off x="6385798" y="50758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baseline="-25000" dirty="0" smtClean="0"/>
          </a:p>
        </p:txBody>
      </p:sp>
      <p:sp>
        <p:nvSpPr>
          <p:cNvPr id="70" name="TextBox 69"/>
          <p:cNvSpPr txBox="1"/>
          <p:nvPr/>
        </p:nvSpPr>
        <p:spPr>
          <a:xfrm>
            <a:off x="4139952" y="26369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baseline="-25000" dirty="0" smtClean="0"/>
          </a:p>
        </p:txBody>
      </p:sp>
      <p:sp>
        <p:nvSpPr>
          <p:cNvPr id="71" name="TextBox 70"/>
          <p:cNvSpPr txBox="1"/>
          <p:nvPr/>
        </p:nvSpPr>
        <p:spPr>
          <a:xfrm>
            <a:off x="5364088" y="31316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baseline="-25000" dirty="0" smtClean="0"/>
          </a:p>
        </p:txBody>
      </p:sp>
      <p:sp>
        <p:nvSpPr>
          <p:cNvPr id="74" name="TextBox 73"/>
          <p:cNvSpPr txBox="1"/>
          <p:nvPr/>
        </p:nvSpPr>
        <p:spPr>
          <a:xfrm>
            <a:off x="5220072" y="21235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baseline="-25000" dirty="0" smtClean="0"/>
          </a:p>
        </p:txBody>
      </p:sp>
      <p:sp>
        <p:nvSpPr>
          <p:cNvPr id="43" name="Заголовок 1"/>
          <p:cNvSpPr txBox="1">
            <a:spLocks/>
          </p:cNvSpPr>
          <p:nvPr/>
        </p:nvSpPr>
        <p:spPr>
          <a:xfrm>
            <a:off x="4788024" y="5589240"/>
            <a:ext cx="3822576" cy="11521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>
              <a:spcBef>
                <a:spcPct val="0"/>
              </a:spcBef>
            </a:pPr>
            <a:r>
              <a:rPr lang="ru-RU" sz="2800" dirty="0" smtClean="0"/>
              <a:t>Вес дерева = 1 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Овал 44"/>
          <p:cNvSpPr/>
          <p:nvPr/>
        </p:nvSpPr>
        <p:spPr>
          <a:xfrm>
            <a:off x="2267744" y="573325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47" name="Прямая со стрелкой 46"/>
          <p:cNvCxnSpPr>
            <a:stCxn id="45" idx="1"/>
            <a:endCxn id="54" idx="5"/>
          </p:cNvCxnSpPr>
          <p:nvPr/>
        </p:nvCxnSpPr>
        <p:spPr>
          <a:xfrm flipH="1" flipV="1">
            <a:off x="1638953" y="3520289"/>
            <a:ext cx="681518" cy="226569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/>
          <p:cNvCxnSpPr>
            <a:stCxn id="49" idx="2"/>
            <a:endCxn id="67" idx="6"/>
          </p:cNvCxnSpPr>
          <p:nvPr/>
        </p:nvCxnSpPr>
        <p:spPr>
          <a:xfrm flipH="1" flipV="1">
            <a:off x="5724128" y="3320988"/>
            <a:ext cx="1791228" cy="72008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Овал 48"/>
          <p:cNvSpPr/>
          <p:nvPr/>
        </p:nvSpPr>
        <p:spPr>
          <a:xfrm>
            <a:off x="7515356" y="321297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550750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baseline="-25000" dirty="0" smtClean="0"/>
          </a:p>
        </p:txBody>
      </p:sp>
      <p:sp>
        <p:nvSpPr>
          <p:cNvPr id="51" name="Овал 50"/>
          <p:cNvSpPr/>
          <p:nvPr/>
        </p:nvSpPr>
        <p:spPr>
          <a:xfrm>
            <a:off x="4139952" y="263691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53" name="Прямая со стрелкой 52"/>
          <p:cNvCxnSpPr>
            <a:stCxn id="51" idx="3"/>
            <a:endCxn id="54" idx="7"/>
          </p:cNvCxnSpPr>
          <p:nvPr/>
        </p:nvCxnSpPr>
        <p:spPr>
          <a:xfrm flipH="1">
            <a:off x="1638953" y="2944225"/>
            <a:ext cx="2553726" cy="32147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Овал 53"/>
          <p:cNvSpPr/>
          <p:nvPr/>
        </p:nvSpPr>
        <p:spPr>
          <a:xfrm>
            <a:off x="1331640" y="321297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331640" y="32036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baseline="-25000" dirty="0" smtClean="0"/>
          </a:p>
        </p:txBody>
      </p:sp>
      <p:cxnSp>
        <p:nvCxnSpPr>
          <p:cNvPr id="56" name="Прямая со стрелкой 55"/>
          <p:cNvCxnSpPr>
            <a:stCxn id="67" idx="2"/>
            <a:endCxn id="64" idx="6"/>
          </p:cNvCxnSpPr>
          <p:nvPr/>
        </p:nvCxnSpPr>
        <p:spPr>
          <a:xfrm flipH="1">
            <a:off x="3635896" y="3320988"/>
            <a:ext cx="1728192" cy="115212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 стрелкой 56"/>
          <p:cNvCxnSpPr>
            <a:stCxn id="64" idx="0"/>
            <a:endCxn id="51" idx="3"/>
          </p:cNvCxnSpPr>
          <p:nvPr/>
        </p:nvCxnSpPr>
        <p:spPr>
          <a:xfrm flipV="1">
            <a:off x="3455876" y="2944225"/>
            <a:ext cx="736803" cy="134887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>
            <a:stCxn id="59" idx="2"/>
            <a:endCxn id="51" idx="7"/>
          </p:cNvCxnSpPr>
          <p:nvPr/>
        </p:nvCxnSpPr>
        <p:spPr>
          <a:xfrm flipH="1">
            <a:off x="4447265" y="2312876"/>
            <a:ext cx="763835" cy="376763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/>
          <p:cNvCxnSpPr>
            <a:stCxn id="64" idx="2"/>
            <a:endCxn id="54" idx="6"/>
          </p:cNvCxnSpPr>
          <p:nvPr/>
        </p:nvCxnSpPr>
        <p:spPr>
          <a:xfrm flipH="1" flipV="1">
            <a:off x="1691680" y="3392996"/>
            <a:ext cx="1584176" cy="1080120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/>
          <p:cNvCxnSpPr>
            <a:stCxn id="49" idx="1"/>
            <a:endCxn id="59" idx="6"/>
          </p:cNvCxnSpPr>
          <p:nvPr/>
        </p:nvCxnSpPr>
        <p:spPr>
          <a:xfrm flipH="1" flipV="1">
            <a:off x="5571140" y="2312876"/>
            <a:ext cx="1996943" cy="95282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Овал 58"/>
          <p:cNvSpPr/>
          <p:nvPr/>
        </p:nvSpPr>
        <p:spPr>
          <a:xfrm>
            <a:off x="5211100" y="213285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2" name="Овал 61"/>
          <p:cNvSpPr/>
          <p:nvPr/>
        </p:nvSpPr>
        <p:spPr>
          <a:xfrm>
            <a:off x="6300192" y="5085184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4" name="Овал 63"/>
          <p:cNvSpPr/>
          <p:nvPr/>
        </p:nvSpPr>
        <p:spPr>
          <a:xfrm>
            <a:off x="3275856" y="429309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7" name="Овал 66"/>
          <p:cNvSpPr/>
          <p:nvPr/>
        </p:nvSpPr>
        <p:spPr>
          <a:xfrm>
            <a:off x="5364088" y="3140968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80" name="Прямая со стрелкой 79"/>
          <p:cNvCxnSpPr>
            <a:stCxn id="62" idx="2"/>
            <a:endCxn id="45" idx="6"/>
          </p:cNvCxnSpPr>
          <p:nvPr/>
        </p:nvCxnSpPr>
        <p:spPr>
          <a:xfrm flipH="1">
            <a:off x="2627784" y="5265204"/>
            <a:ext cx="3672408" cy="648072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 стрелкой 83"/>
          <p:cNvCxnSpPr>
            <a:stCxn id="62" idx="1"/>
            <a:endCxn id="64" idx="5"/>
          </p:cNvCxnSpPr>
          <p:nvPr/>
        </p:nvCxnSpPr>
        <p:spPr>
          <a:xfrm flipH="1" flipV="1">
            <a:off x="3583169" y="4600409"/>
            <a:ext cx="2769750" cy="537502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Прямая со стрелкой 86"/>
          <p:cNvCxnSpPr>
            <a:stCxn id="50" idx="2"/>
            <a:endCxn id="62" idx="7"/>
          </p:cNvCxnSpPr>
          <p:nvPr/>
        </p:nvCxnSpPr>
        <p:spPr>
          <a:xfrm flipH="1">
            <a:off x="6607505" y="3582308"/>
            <a:ext cx="1094088" cy="1555603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1907704" y="458112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101" name="TextBox 100"/>
          <p:cNvSpPr txBox="1"/>
          <p:nvPr/>
        </p:nvSpPr>
        <p:spPr>
          <a:xfrm>
            <a:off x="2699792" y="2924944"/>
            <a:ext cx="418704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12</a:t>
            </a:r>
            <a:endParaRPr lang="ru-RU" dirty="0"/>
          </a:p>
        </p:txBody>
      </p:sp>
      <p:sp>
        <p:nvSpPr>
          <p:cNvPr id="102" name="TextBox 101"/>
          <p:cNvSpPr txBox="1"/>
          <p:nvPr/>
        </p:nvSpPr>
        <p:spPr>
          <a:xfrm>
            <a:off x="6286538" y="255561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103" name="TextBox 102"/>
          <p:cNvSpPr txBox="1"/>
          <p:nvPr/>
        </p:nvSpPr>
        <p:spPr>
          <a:xfrm>
            <a:off x="7020272" y="422108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104" name="TextBox 103"/>
          <p:cNvSpPr txBox="1"/>
          <p:nvPr/>
        </p:nvSpPr>
        <p:spPr>
          <a:xfrm>
            <a:off x="4644008" y="472514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105" name="TextBox 104"/>
          <p:cNvSpPr txBox="1"/>
          <p:nvPr/>
        </p:nvSpPr>
        <p:spPr>
          <a:xfrm>
            <a:off x="3779912" y="558924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106" name="TextBox 105"/>
          <p:cNvSpPr txBox="1"/>
          <p:nvPr/>
        </p:nvSpPr>
        <p:spPr>
          <a:xfrm>
            <a:off x="2267744" y="378904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107" name="TextBox 106"/>
          <p:cNvSpPr txBox="1"/>
          <p:nvPr/>
        </p:nvSpPr>
        <p:spPr>
          <a:xfrm>
            <a:off x="3779912" y="335699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108" name="TextBox 107"/>
          <p:cNvSpPr txBox="1"/>
          <p:nvPr/>
        </p:nvSpPr>
        <p:spPr>
          <a:xfrm>
            <a:off x="4572000" y="242088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109" name="TextBox 108"/>
          <p:cNvSpPr txBox="1"/>
          <p:nvPr/>
        </p:nvSpPr>
        <p:spPr>
          <a:xfrm>
            <a:off x="6516216" y="321297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cxnSp>
        <p:nvCxnSpPr>
          <p:cNvPr id="111" name="Shape 110"/>
          <p:cNvCxnSpPr>
            <a:stCxn id="59" idx="0"/>
            <a:endCxn id="45" idx="2"/>
          </p:cNvCxnSpPr>
          <p:nvPr/>
        </p:nvCxnSpPr>
        <p:spPr>
          <a:xfrm rot="16200000" flipH="1" flipV="1">
            <a:off x="1939222" y="2461378"/>
            <a:ext cx="3780420" cy="3123376"/>
          </a:xfrm>
          <a:prstGeom prst="curvedConnector4">
            <a:avLst>
              <a:gd name="adj1" fmla="val -10583"/>
              <a:gd name="adj2" fmla="val 157180"/>
            </a:avLst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1115616" y="220395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4427984" y="371703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42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Краскала</a:t>
            </a:r>
            <a:endParaRPr lang="ru-RU" sz="2800" b="1" dirty="0" smtClean="0"/>
          </a:p>
        </p:txBody>
      </p:sp>
      <p:sp>
        <p:nvSpPr>
          <p:cNvPr id="66" name="TextBox 65"/>
          <p:cNvSpPr txBox="1"/>
          <p:nvPr/>
        </p:nvSpPr>
        <p:spPr>
          <a:xfrm>
            <a:off x="2281342" y="57239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baseline="-25000" dirty="0" smtClean="0"/>
          </a:p>
        </p:txBody>
      </p:sp>
      <p:sp>
        <p:nvSpPr>
          <p:cNvPr id="68" name="TextBox 67"/>
          <p:cNvSpPr txBox="1"/>
          <p:nvPr/>
        </p:nvSpPr>
        <p:spPr>
          <a:xfrm>
            <a:off x="3275856" y="42838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baseline="-25000" dirty="0" smtClean="0"/>
          </a:p>
        </p:txBody>
      </p:sp>
      <p:sp>
        <p:nvSpPr>
          <p:cNvPr id="69" name="TextBox 68"/>
          <p:cNvSpPr txBox="1"/>
          <p:nvPr/>
        </p:nvSpPr>
        <p:spPr>
          <a:xfrm>
            <a:off x="6385798" y="50758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baseline="-25000" dirty="0" smtClean="0"/>
          </a:p>
        </p:txBody>
      </p:sp>
      <p:sp>
        <p:nvSpPr>
          <p:cNvPr id="70" name="TextBox 69"/>
          <p:cNvSpPr txBox="1"/>
          <p:nvPr/>
        </p:nvSpPr>
        <p:spPr>
          <a:xfrm>
            <a:off x="4139952" y="26369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baseline="-25000" dirty="0" smtClean="0"/>
          </a:p>
        </p:txBody>
      </p:sp>
      <p:sp>
        <p:nvSpPr>
          <p:cNvPr id="71" name="TextBox 70"/>
          <p:cNvSpPr txBox="1"/>
          <p:nvPr/>
        </p:nvSpPr>
        <p:spPr>
          <a:xfrm>
            <a:off x="5364088" y="31316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baseline="-25000" dirty="0" smtClean="0"/>
          </a:p>
        </p:txBody>
      </p:sp>
      <p:sp>
        <p:nvSpPr>
          <p:cNvPr id="74" name="TextBox 73"/>
          <p:cNvSpPr txBox="1"/>
          <p:nvPr/>
        </p:nvSpPr>
        <p:spPr>
          <a:xfrm>
            <a:off x="5220072" y="21235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baseline="-25000" dirty="0" smtClean="0"/>
          </a:p>
        </p:txBody>
      </p:sp>
      <p:sp>
        <p:nvSpPr>
          <p:cNvPr id="43" name="Заголовок 1"/>
          <p:cNvSpPr txBox="1">
            <a:spLocks/>
          </p:cNvSpPr>
          <p:nvPr/>
        </p:nvSpPr>
        <p:spPr>
          <a:xfrm>
            <a:off x="4788024" y="5589240"/>
            <a:ext cx="3822576" cy="11521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>
              <a:spcBef>
                <a:spcPct val="0"/>
              </a:spcBef>
            </a:pPr>
            <a:r>
              <a:rPr lang="ru-RU" sz="2800" dirty="0" smtClean="0"/>
              <a:t>Вес дерева = 3 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Овал 44"/>
          <p:cNvSpPr/>
          <p:nvPr/>
        </p:nvSpPr>
        <p:spPr>
          <a:xfrm>
            <a:off x="2267744" y="573325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47" name="Прямая со стрелкой 46"/>
          <p:cNvCxnSpPr>
            <a:stCxn id="45" idx="1"/>
            <a:endCxn id="54" idx="5"/>
          </p:cNvCxnSpPr>
          <p:nvPr/>
        </p:nvCxnSpPr>
        <p:spPr>
          <a:xfrm flipH="1" flipV="1">
            <a:off x="1638953" y="3520289"/>
            <a:ext cx="681518" cy="226569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/>
          <p:cNvCxnSpPr>
            <a:stCxn id="49" idx="2"/>
            <a:endCxn id="67" idx="6"/>
          </p:cNvCxnSpPr>
          <p:nvPr/>
        </p:nvCxnSpPr>
        <p:spPr>
          <a:xfrm flipH="1" flipV="1">
            <a:off x="5724128" y="3320988"/>
            <a:ext cx="1791228" cy="72008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Овал 48"/>
          <p:cNvSpPr/>
          <p:nvPr/>
        </p:nvSpPr>
        <p:spPr>
          <a:xfrm>
            <a:off x="7515356" y="321297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550750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baseline="-25000" dirty="0" smtClean="0"/>
          </a:p>
        </p:txBody>
      </p:sp>
      <p:sp>
        <p:nvSpPr>
          <p:cNvPr id="51" name="Овал 50"/>
          <p:cNvSpPr/>
          <p:nvPr/>
        </p:nvSpPr>
        <p:spPr>
          <a:xfrm>
            <a:off x="4139952" y="263691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53" name="Прямая со стрелкой 52"/>
          <p:cNvCxnSpPr>
            <a:stCxn id="51" idx="3"/>
            <a:endCxn id="54" idx="7"/>
          </p:cNvCxnSpPr>
          <p:nvPr/>
        </p:nvCxnSpPr>
        <p:spPr>
          <a:xfrm flipH="1">
            <a:off x="1638953" y="2944225"/>
            <a:ext cx="2553726" cy="32147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Овал 53"/>
          <p:cNvSpPr/>
          <p:nvPr/>
        </p:nvSpPr>
        <p:spPr>
          <a:xfrm>
            <a:off x="1331640" y="321297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331640" y="32036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baseline="-25000" dirty="0" smtClean="0"/>
          </a:p>
        </p:txBody>
      </p:sp>
      <p:cxnSp>
        <p:nvCxnSpPr>
          <p:cNvPr id="56" name="Прямая со стрелкой 55"/>
          <p:cNvCxnSpPr>
            <a:stCxn id="67" idx="2"/>
            <a:endCxn id="64" idx="6"/>
          </p:cNvCxnSpPr>
          <p:nvPr/>
        </p:nvCxnSpPr>
        <p:spPr>
          <a:xfrm flipH="1">
            <a:off x="3635896" y="3320988"/>
            <a:ext cx="1728192" cy="115212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 стрелкой 56"/>
          <p:cNvCxnSpPr>
            <a:stCxn id="64" idx="0"/>
            <a:endCxn id="51" idx="3"/>
          </p:cNvCxnSpPr>
          <p:nvPr/>
        </p:nvCxnSpPr>
        <p:spPr>
          <a:xfrm flipV="1">
            <a:off x="3455876" y="2944225"/>
            <a:ext cx="736803" cy="134887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>
            <a:stCxn id="59" idx="2"/>
            <a:endCxn id="51" idx="7"/>
          </p:cNvCxnSpPr>
          <p:nvPr/>
        </p:nvCxnSpPr>
        <p:spPr>
          <a:xfrm flipH="1">
            <a:off x="4447265" y="2312876"/>
            <a:ext cx="763835" cy="376763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/>
          <p:cNvCxnSpPr>
            <a:stCxn id="64" idx="2"/>
            <a:endCxn id="54" idx="6"/>
          </p:cNvCxnSpPr>
          <p:nvPr/>
        </p:nvCxnSpPr>
        <p:spPr>
          <a:xfrm flipH="1" flipV="1">
            <a:off x="1691680" y="3392996"/>
            <a:ext cx="1584176" cy="1080120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/>
          <p:cNvCxnSpPr>
            <a:stCxn id="49" idx="1"/>
            <a:endCxn id="59" idx="6"/>
          </p:cNvCxnSpPr>
          <p:nvPr/>
        </p:nvCxnSpPr>
        <p:spPr>
          <a:xfrm flipH="1" flipV="1">
            <a:off x="5571140" y="2312876"/>
            <a:ext cx="1996943" cy="95282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Овал 58"/>
          <p:cNvSpPr/>
          <p:nvPr/>
        </p:nvSpPr>
        <p:spPr>
          <a:xfrm>
            <a:off x="5211100" y="213285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2" name="Овал 61"/>
          <p:cNvSpPr/>
          <p:nvPr/>
        </p:nvSpPr>
        <p:spPr>
          <a:xfrm>
            <a:off x="6300192" y="5085184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4" name="Овал 63"/>
          <p:cNvSpPr/>
          <p:nvPr/>
        </p:nvSpPr>
        <p:spPr>
          <a:xfrm>
            <a:off x="3275856" y="429309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7" name="Овал 66"/>
          <p:cNvSpPr/>
          <p:nvPr/>
        </p:nvSpPr>
        <p:spPr>
          <a:xfrm>
            <a:off x="5364088" y="3140968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80" name="Прямая со стрелкой 79"/>
          <p:cNvCxnSpPr>
            <a:stCxn id="62" idx="2"/>
            <a:endCxn id="45" idx="6"/>
          </p:cNvCxnSpPr>
          <p:nvPr/>
        </p:nvCxnSpPr>
        <p:spPr>
          <a:xfrm flipH="1">
            <a:off x="2627784" y="5265204"/>
            <a:ext cx="3672408" cy="648072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 стрелкой 83"/>
          <p:cNvCxnSpPr>
            <a:stCxn id="62" idx="1"/>
            <a:endCxn id="64" idx="5"/>
          </p:cNvCxnSpPr>
          <p:nvPr/>
        </p:nvCxnSpPr>
        <p:spPr>
          <a:xfrm flipH="1" flipV="1">
            <a:off x="3583169" y="4600409"/>
            <a:ext cx="2769750" cy="537502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Прямая со стрелкой 86"/>
          <p:cNvCxnSpPr>
            <a:stCxn id="50" idx="2"/>
            <a:endCxn id="62" idx="7"/>
          </p:cNvCxnSpPr>
          <p:nvPr/>
        </p:nvCxnSpPr>
        <p:spPr>
          <a:xfrm flipH="1">
            <a:off x="6607505" y="3582308"/>
            <a:ext cx="1094088" cy="1555603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1907704" y="458112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101" name="TextBox 100"/>
          <p:cNvSpPr txBox="1"/>
          <p:nvPr/>
        </p:nvSpPr>
        <p:spPr>
          <a:xfrm>
            <a:off x="2699792" y="2924944"/>
            <a:ext cx="418704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12</a:t>
            </a:r>
            <a:endParaRPr lang="ru-RU" dirty="0"/>
          </a:p>
        </p:txBody>
      </p:sp>
      <p:sp>
        <p:nvSpPr>
          <p:cNvPr id="102" name="TextBox 101"/>
          <p:cNvSpPr txBox="1"/>
          <p:nvPr/>
        </p:nvSpPr>
        <p:spPr>
          <a:xfrm>
            <a:off x="6286538" y="255561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103" name="TextBox 102"/>
          <p:cNvSpPr txBox="1"/>
          <p:nvPr/>
        </p:nvSpPr>
        <p:spPr>
          <a:xfrm>
            <a:off x="7020272" y="422108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104" name="TextBox 103"/>
          <p:cNvSpPr txBox="1"/>
          <p:nvPr/>
        </p:nvSpPr>
        <p:spPr>
          <a:xfrm>
            <a:off x="4644008" y="472514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105" name="TextBox 104"/>
          <p:cNvSpPr txBox="1"/>
          <p:nvPr/>
        </p:nvSpPr>
        <p:spPr>
          <a:xfrm>
            <a:off x="3779912" y="558924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106" name="TextBox 105"/>
          <p:cNvSpPr txBox="1"/>
          <p:nvPr/>
        </p:nvSpPr>
        <p:spPr>
          <a:xfrm>
            <a:off x="2267744" y="378904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107" name="TextBox 106"/>
          <p:cNvSpPr txBox="1"/>
          <p:nvPr/>
        </p:nvSpPr>
        <p:spPr>
          <a:xfrm>
            <a:off x="3779912" y="335699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108" name="TextBox 107"/>
          <p:cNvSpPr txBox="1"/>
          <p:nvPr/>
        </p:nvSpPr>
        <p:spPr>
          <a:xfrm>
            <a:off x="4572000" y="242088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109" name="TextBox 108"/>
          <p:cNvSpPr txBox="1"/>
          <p:nvPr/>
        </p:nvSpPr>
        <p:spPr>
          <a:xfrm>
            <a:off x="6516216" y="321297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cxnSp>
        <p:nvCxnSpPr>
          <p:cNvPr id="111" name="Shape 110"/>
          <p:cNvCxnSpPr>
            <a:stCxn id="59" idx="0"/>
            <a:endCxn id="45" idx="2"/>
          </p:cNvCxnSpPr>
          <p:nvPr/>
        </p:nvCxnSpPr>
        <p:spPr>
          <a:xfrm rot="16200000" flipH="1" flipV="1">
            <a:off x="1939222" y="2461378"/>
            <a:ext cx="3780420" cy="3123376"/>
          </a:xfrm>
          <a:prstGeom prst="curvedConnector4">
            <a:avLst>
              <a:gd name="adj1" fmla="val -10583"/>
              <a:gd name="adj2" fmla="val 157180"/>
            </a:avLst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1115616" y="220395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4427984" y="371703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42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Краскала</a:t>
            </a:r>
            <a:endParaRPr lang="ru-RU" sz="2800" b="1" dirty="0" smtClean="0"/>
          </a:p>
        </p:txBody>
      </p:sp>
      <p:sp>
        <p:nvSpPr>
          <p:cNvPr id="66" name="TextBox 65"/>
          <p:cNvSpPr txBox="1"/>
          <p:nvPr/>
        </p:nvSpPr>
        <p:spPr>
          <a:xfrm>
            <a:off x="2281342" y="57239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baseline="-25000" dirty="0" smtClean="0"/>
          </a:p>
        </p:txBody>
      </p:sp>
      <p:sp>
        <p:nvSpPr>
          <p:cNvPr id="68" name="TextBox 67"/>
          <p:cNvSpPr txBox="1"/>
          <p:nvPr/>
        </p:nvSpPr>
        <p:spPr>
          <a:xfrm>
            <a:off x="3275856" y="42838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baseline="-25000" dirty="0" smtClean="0"/>
          </a:p>
        </p:txBody>
      </p:sp>
      <p:sp>
        <p:nvSpPr>
          <p:cNvPr id="69" name="TextBox 68"/>
          <p:cNvSpPr txBox="1"/>
          <p:nvPr/>
        </p:nvSpPr>
        <p:spPr>
          <a:xfrm>
            <a:off x="6385798" y="50758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baseline="-25000" dirty="0" smtClean="0"/>
          </a:p>
        </p:txBody>
      </p:sp>
      <p:sp>
        <p:nvSpPr>
          <p:cNvPr id="70" name="TextBox 69"/>
          <p:cNvSpPr txBox="1"/>
          <p:nvPr/>
        </p:nvSpPr>
        <p:spPr>
          <a:xfrm>
            <a:off x="4139952" y="26369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baseline="-25000" dirty="0" smtClean="0"/>
          </a:p>
        </p:txBody>
      </p:sp>
      <p:sp>
        <p:nvSpPr>
          <p:cNvPr id="71" name="TextBox 70"/>
          <p:cNvSpPr txBox="1"/>
          <p:nvPr/>
        </p:nvSpPr>
        <p:spPr>
          <a:xfrm>
            <a:off x="5364088" y="31316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baseline="-25000" dirty="0" smtClean="0"/>
          </a:p>
        </p:txBody>
      </p:sp>
      <p:sp>
        <p:nvSpPr>
          <p:cNvPr id="74" name="TextBox 73"/>
          <p:cNvSpPr txBox="1"/>
          <p:nvPr/>
        </p:nvSpPr>
        <p:spPr>
          <a:xfrm>
            <a:off x="5220072" y="21235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baseline="-25000" dirty="0" smtClean="0"/>
          </a:p>
        </p:txBody>
      </p:sp>
      <p:sp>
        <p:nvSpPr>
          <p:cNvPr id="43" name="Заголовок 1"/>
          <p:cNvSpPr txBox="1">
            <a:spLocks/>
          </p:cNvSpPr>
          <p:nvPr/>
        </p:nvSpPr>
        <p:spPr>
          <a:xfrm>
            <a:off x="4788024" y="5589240"/>
            <a:ext cx="3822576" cy="11521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>
              <a:spcBef>
                <a:spcPct val="0"/>
              </a:spcBef>
            </a:pPr>
            <a:r>
              <a:rPr lang="ru-RU" sz="2800" dirty="0" smtClean="0"/>
              <a:t>Вес дерева = 6 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Овал 44"/>
          <p:cNvSpPr/>
          <p:nvPr/>
        </p:nvSpPr>
        <p:spPr>
          <a:xfrm>
            <a:off x="2267744" y="573325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47" name="Прямая со стрелкой 46"/>
          <p:cNvCxnSpPr>
            <a:stCxn id="45" idx="1"/>
            <a:endCxn id="54" idx="5"/>
          </p:cNvCxnSpPr>
          <p:nvPr/>
        </p:nvCxnSpPr>
        <p:spPr>
          <a:xfrm flipH="1" flipV="1">
            <a:off x="1638953" y="3520289"/>
            <a:ext cx="681518" cy="226569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/>
          <p:cNvCxnSpPr>
            <a:stCxn id="49" idx="2"/>
            <a:endCxn id="67" idx="6"/>
          </p:cNvCxnSpPr>
          <p:nvPr/>
        </p:nvCxnSpPr>
        <p:spPr>
          <a:xfrm flipH="1" flipV="1">
            <a:off x="5724128" y="3320988"/>
            <a:ext cx="1791228" cy="72008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Овал 48"/>
          <p:cNvSpPr/>
          <p:nvPr/>
        </p:nvSpPr>
        <p:spPr>
          <a:xfrm>
            <a:off x="7515356" y="321297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550750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baseline="-25000" dirty="0" smtClean="0"/>
          </a:p>
        </p:txBody>
      </p:sp>
      <p:sp>
        <p:nvSpPr>
          <p:cNvPr id="51" name="Овал 50"/>
          <p:cNvSpPr/>
          <p:nvPr/>
        </p:nvSpPr>
        <p:spPr>
          <a:xfrm>
            <a:off x="4139952" y="263691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53" name="Прямая со стрелкой 52"/>
          <p:cNvCxnSpPr>
            <a:stCxn id="51" idx="3"/>
            <a:endCxn id="54" idx="7"/>
          </p:cNvCxnSpPr>
          <p:nvPr/>
        </p:nvCxnSpPr>
        <p:spPr>
          <a:xfrm flipH="1">
            <a:off x="1638953" y="2944225"/>
            <a:ext cx="2553726" cy="32147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Овал 53"/>
          <p:cNvSpPr/>
          <p:nvPr/>
        </p:nvSpPr>
        <p:spPr>
          <a:xfrm>
            <a:off x="1331640" y="321297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331640" y="32036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baseline="-25000" dirty="0" smtClean="0"/>
          </a:p>
        </p:txBody>
      </p:sp>
      <p:cxnSp>
        <p:nvCxnSpPr>
          <p:cNvPr id="56" name="Прямая со стрелкой 55"/>
          <p:cNvCxnSpPr>
            <a:stCxn id="67" idx="2"/>
            <a:endCxn id="64" idx="6"/>
          </p:cNvCxnSpPr>
          <p:nvPr/>
        </p:nvCxnSpPr>
        <p:spPr>
          <a:xfrm flipH="1">
            <a:off x="3635896" y="3320988"/>
            <a:ext cx="1728192" cy="115212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 стрелкой 56"/>
          <p:cNvCxnSpPr>
            <a:stCxn id="64" idx="0"/>
            <a:endCxn id="51" idx="3"/>
          </p:cNvCxnSpPr>
          <p:nvPr/>
        </p:nvCxnSpPr>
        <p:spPr>
          <a:xfrm flipV="1">
            <a:off x="3455876" y="2944225"/>
            <a:ext cx="736803" cy="134887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>
            <a:stCxn id="59" idx="2"/>
            <a:endCxn id="51" idx="7"/>
          </p:cNvCxnSpPr>
          <p:nvPr/>
        </p:nvCxnSpPr>
        <p:spPr>
          <a:xfrm flipH="1">
            <a:off x="4447265" y="2312876"/>
            <a:ext cx="763835" cy="376763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/>
          <p:cNvCxnSpPr>
            <a:stCxn id="64" idx="2"/>
            <a:endCxn id="54" idx="6"/>
          </p:cNvCxnSpPr>
          <p:nvPr/>
        </p:nvCxnSpPr>
        <p:spPr>
          <a:xfrm flipH="1" flipV="1">
            <a:off x="1691680" y="3392996"/>
            <a:ext cx="1584176" cy="1080120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/>
          <p:cNvCxnSpPr>
            <a:stCxn id="49" idx="1"/>
            <a:endCxn id="59" idx="6"/>
          </p:cNvCxnSpPr>
          <p:nvPr/>
        </p:nvCxnSpPr>
        <p:spPr>
          <a:xfrm flipH="1" flipV="1">
            <a:off x="5571140" y="2312876"/>
            <a:ext cx="1996943" cy="95282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Овал 58"/>
          <p:cNvSpPr/>
          <p:nvPr/>
        </p:nvSpPr>
        <p:spPr>
          <a:xfrm>
            <a:off x="5211100" y="213285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2" name="Овал 61"/>
          <p:cNvSpPr/>
          <p:nvPr/>
        </p:nvSpPr>
        <p:spPr>
          <a:xfrm>
            <a:off x="6300192" y="5085184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4" name="Овал 63"/>
          <p:cNvSpPr/>
          <p:nvPr/>
        </p:nvSpPr>
        <p:spPr>
          <a:xfrm>
            <a:off x="3275856" y="429309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7" name="Овал 66"/>
          <p:cNvSpPr/>
          <p:nvPr/>
        </p:nvSpPr>
        <p:spPr>
          <a:xfrm>
            <a:off x="5364088" y="3140968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80" name="Прямая со стрелкой 79"/>
          <p:cNvCxnSpPr>
            <a:stCxn id="62" idx="2"/>
            <a:endCxn id="45" idx="6"/>
          </p:cNvCxnSpPr>
          <p:nvPr/>
        </p:nvCxnSpPr>
        <p:spPr>
          <a:xfrm flipH="1">
            <a:off x="2627784" y="5265204"/>
            <a:ext cx="3672408" cy="648072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 стрелкой 83"/>
          <p:cNvCxnSpPr>
            <a:stCxn id="62" idx="1"/>
            <a:endCxn id="64" idx="5"/>
          </p:cNvCxnSpPr>
          <p:nvPr/>
        </p:nvCxnSpPr>
        <p:spPr>
          <a:xfrm flipH="1" flipV="1">
            <a:off x="3583169" y="4600409"/>
            <a:ext cx="2769750" cy="537502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Прямая со стрелкой 86"/>
          <p:cNvCxnSpPr>
            <a:stCxn id="50" idx="2"/>
            <a:endCxn id="62" idx="7"/>
          </p:cNvCxnSpPr>
          <p:nvPr/>
        </p:nvCxnSpPr>
        <p:spPr>
          <a:xfrm flipH="1">
            <a:off x="6607505" y="3582308"/>
            <a:ext cx="1094088" cy="1555603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1907704" y="458112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101" name="TextBox 100"/>
          <p:cNvSpPr txBox="1"/>
          <p:nvPr/>
        </p:nvSpPr>
        <p:spPr>
          <a:xfrm>
            <a:off x="2699792" y="2924944"/>
            <a:ext cx="418704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12</a:t>
            </a:r>
            <a:endParaRPr lang="ru-RU" dirty="0"/>
          </a:p>
        </p:txBody>
      </p:sp>
      <p:sp>
        <p:nvSpPr>
          <p:cNvPr id="102" name="TextBox 101"/>
          <p:cNvSpPr txBox="1"/>
          <p:nvPr/>
        </p:nvSpPr>
        <p:spPr>
          <a:xfrm>
            <a:off x="6286538" y="255561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103" name="TextBox 102"/>
          <p:cNvSpPr txBox="1"/>
          <p:nvPr/>
        </p:nvSpPr>
        <p:spPr>
          <a:xfrm>
            <a:off x="7020272" y="422108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104" name="TextBox 103"/>
          <p:cNvSpPr txBox="1"/>
          <p:nvPr/>
        </p:nvSpPr>
        <p:spPr>
          <a:xfrm>
            <a:off x="4644008" y="472514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105" name="TextBox 104"/>
          <p:cNvSpPr txBox="1"/>
          <p:nvPr/>
        </p:nvSpPr>
        <p:spPr>
          <a:xfrm>
            <a:off x="3779912" y="558924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106" name="TextBox 105"/>
          <p:cNvSpPr txBox="1"/>
          <p:nvPr/>
        </p:nvSpPr>
        <p:spPr>
          <a:xfrm>
            <a:off x="2267744" y="378904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107" name="TextBox 106"/>
          <p:cNvSpPr txBox="1"/>
          <p:nvPr/>
        </p:nvSpPr>
        <p:spPr>
          <a:xfrm>
            <a:off x="3779912" y="335699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108" name="TextBox 107"/>
          <p:cNvSpPr txBox="1"/>
          <p:nvPr/>
        </p:nvSpPr>
        <p:spPr>
          <a:xfrm>
            <a:off x="4572000" y="242088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109" name="TextBox 108"/>
          <p:cNvSpPr txBox="1"/>
          <p:nvPr/>
        </p:nvSpPr>
        <p:spPr>
          <a:xfrm>
            <a:off x="6516216" y="321297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cxnSp>
        <p:nvCxnSpPr>
          <p:cNvPr id="111" name="Shape 110"/>
          <p:cNvCxnSpPr>
            <a:stCxn id="59" idx="0"/>
            <a:endCxn id="45" idx="2"/>
          </p:cNvCxnSpPr>
          <p:nvPr/>
        </p:nvCxnSpPr>
        <p:spPr>
          <a:xfrm rot="16200000" flipH="1" flipV="1">
            <a:off x="1939222" y="2461378"/>
            <a:ext cx="3780420" cy="3123376"/>
          </a:xfrm>
          <a:prstGeom prst="curvedConnector4">
            <a:avLst>
              <a:gd name="adj1" fmla="val -10583"/>
              <a:gd name="adj2" fmla="val 157180"/>
            </a:avLst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1115616" y="220395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4427984" y="371703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42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Краскала</a:t>
            </a:r>
            <a:endParaRPr lang="ru-RU" sz="2800" b="1" dirty="0" smtClean="0"/>
          </a:p>
        </p:txBody>
      </p:sp>
      <p:sp>
        <p:nvSpPr>
          <p:cNvPr id="66" name="TextBox 65"/>
          <p:cNvSpPr txBox="1"/>
          <p:nvPr/>
        </p:nvSpPr>
        <p:spPr>
          <a:xfrm>
            <a:off x="2281342" y="57239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baseline="-25000" dirty="0" smtClean="0"/>
          </a:p>
        </p:txBody>
      </p:sp>
      <p:sp>
        <p:nvSpPr>
          <p:cNvPr id="68" name="TextBox 67"/>
          <p:cNvSpPr txBox="1"/>
          <p:nvPr/>
        </p:nvSpPr>
        <p:spPr>
          <a:xfrm>
            <a:off x="3275856" y="42838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baseline="-25000" dirty="0" smtClean="0"/>
          </a:p>
        </p:txBody>
      </p:sp>
      <p:sp>
        <p:nvSpPr>
          <p:cNvPr id="69" name="TextBox 68"/>
          <p:cNvSpPr txBox="1"/>
          <p:nvPr/>
        </p:nvSpPr>
        <p:spPr>
          <a:xfrm>
            <a:off x="6385798" y="50758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baseline="-25000" dirty="0" smtClean="0"/>
          </a:p>
        </p:txBody>
      </p:sp>
      <p:sp>
        <p:nvSpPr>
          <p:cNvPr id="70" name="TextBox 69"/>
          <p:cNvSpPr txBox="1"/>
          <p:nvPr/>
        </p:nvSpPr>
        <p:spPr>
          <a:xfrm>
            <a:off x="4139952" y="26369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baseline="-25000" dirty="0" smtClean="0"/>
          </a:p>
        </p:txBody>
      </p:sp>
      <p:sp>
        <p:nvSpPr>
          <p:cNvPr id="71" name="TextBox 70"/>
          <p:cNvSpPr txBox="1"/>
          <p:nvPr/>
        </p:nvSpPr>
        <p:spPr>
          <a:xfrm>
            <a:off x="5364088" y="31316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baseline="-25000" dirty="0" smtClean="0"/>
          </a:p>
        </p:txBody>
      </p:sp>
      <p:sp>
        <p:nvSpPr>
          <p:cNvPr id="74" name="TextBox 73"/>
          <p:cNvSpPr txBox="1"/>
          <p:nvPr/>
        </p:nvSpPr>
        <p:spPr>
          <a:xfrm>
            <a:off x="5220072" y="21235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baseline="-25000" dirty="0" smtClean="0"/>
          </a:p>
        </p:txBody>
      </p:sp>
      <p:sp>
        <p:nvSpPr>
          <p:cNvPr id="43" name="Заголовок 1"/>
          <p:cNvSpPr txBox="1">
            <a:spLocks/>
          </p:cNvSpPr>
          <p:nvPr/>
        </p:nvSpPr>
        <p:spPr>
          <a:xfrm>
            <a:off x="4788024" y="5589240"/>
            <a:ext cx="3822576" cy="11521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>
              <a:spcBef>
                <a:spcPct val="0"/>
              </a:spcBef>
            </a:pPr>
            <a:r>
              <a:rPr lang="ru-RU" sz="2800" dirty="0" smtClean="0"/>
              <a:t>Вес дерева = 10 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Овал 44"/>
          <p:cNvSpPr/>
          <p:nvPr/>
        </p:nvSpPr>
        <p:spPr>
          <a:xfrm>
            <a:off x="2267744" y="573325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47" name="Прямая со стрелкой 46"/>
          <p:cNvCxnSpPr>
            <a:stCxn id="45" idx="1"/>
            <a:endCxn id="54" idx="5"/>
          </p:cNvCxnSpPr>
          <p:nvPr/>
        </p:nvCxnSpPr>
        <p:spPr>
          <a:xfrm flipH="1" flipV="1">
            <a:off x="1638953" y="3520289"/>
            <a:ext cx="681518" cy="226569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/>
          <p:cNvCxnSpPr>
            <a:stCxn id="49" idx="2"/>
            <a:endCxn id="67" idx="6"/>
          </p:cNvCxnSpPr>
          <p:nvPr/>
        </p:nvCxnSpPr>
        <p:spPr>
          <a:xfrm flipH="1" flipV="1">
            <a:off x="5724128" y="3320988"/>
            <a:ext cx="1791228" cy="72008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Овал 48"/>
          <p:cNvSpPr/>
          <p:nvPr/>
        </p:nvSpPr>
        <p:spPr>
          <a:xfrm>
            <a:off x="7515356" y="321297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550750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baseline="-25000" dirty="0" smtClean="0"/>
          </a:p>
        </p:txBody>
      </p:sp>
      <p:sp>
        <p:nvSpPr>
          <p:cNvPr id="51" name="Овал 50"/>
          <p:cNvSpPr/>
          <p:nvPr/>
        </p:nvSpPr>
        <p:spPr>
          <a:xfrm>
            <a:off x="4139952" y="263691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53" name="Прямая со стрелкой 52"/>
          <p:cNvCxnSpPr>
            <a:stCxn id="51" idx="3"/>
            <a:endCxn id="54" idx="7"/>
          </p:cNvCxnSpPr>
          <p:nvPr/>
        </p:nvCxnSpPr>
        <p:spPr>
          <a:xfrm flipH="1">
            <a:off x="1638953" y="2944225"/>
            <a:ext cx="2553726" cy="32147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Овал 53"/>
          <p:cNvSpPr/>
          <p:nvPr/>
        </p:nvSpPr>
        <p:spPr>
          <a:xfrm>
            <a:off x="1331640" y="321297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331640" y="32036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baseline="-25000" dirty="0" smtClean="0"/>
          </a:p>
        </p:txBody>
      </p:sp>
      <p:cxnSp>
        <p:nvCxnSpPr>
          <p:cNvPr id="56" name="Прямая со стрелкой 55"/>
          <p:cNvCxnSpPr>
            <a:stCxn id="67" idx="2"/>
            <a:endCxn id="64" idx="6"/>
          </p:cNvCxnSpPr>
          <p:nvPr/>
        </p:nvCxnSpPr>
        <p:spPr>
          <a:xfrm flipH="1">
            <a:off x="3635896" y="3320988"/>
            <a:ext cx="1728192" cy="115212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 стрелкой 56"/>
          <p:cNvCxnSpPr>
            <a:stCxn id="64" idx="0"/>
            <a:endCxn id="51" idx="3"/>
          </p:cNvCxnSpPr>
          <p:nvPr/>
        </p:nvCxnSpPr>
        <p:spPr>
          <a:xfrm flipV="1">
            <a:off x="3455876" y="2944225"/>
            <a:ext cx="736803" cy="134887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>
            <a:stCxn id="59" idx="2"/>
            <a:endCxn id="51" idx="7"/>
          </p:cNvCxnSpPr>
          <p:nvPr/>
        </p:nvCxnSpPr>
        <p:spPr>
          <a:xfrm flipH="1">
            <a:off x="4447265" y="2312876"/>
            <a:ext cx="763835" cy="376763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/>
          <p:cNvCxnSpPr>
            <a:stCxn id="64" idx="2"/>
            <a:endCxn id="54" idx="6"/>
          </p:cNvCxnSpPr>
          <p:nvPr/>
        </p:nvCxnSpPr>
        <p:spPr>
          <a:xfrm flipH="1" flipV="1">
            <a:off x="1691680" y="3392996"/>
            <a:ext cx="1584176" cy="1080120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/>
          <p:cNvCxnSpPr>
            <a:stCxn id="49" idx="1"/>
            <a:endCxn id="59" idx="6"/>
          </p:cNvCxnSpPr>
          <p:nvPr/>
        </p:nvCxnSpPr>
        <p:spPr>
          <a:xfrm flipH="1" flipV="1">
            <a:off x="5571140" y="2312876"/>
            <a:ext cx="1996943" cy="952827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Овал 58"/>
          <p:cNvSpPr/>
          <p:nvPr/>
        </p:nvSpPr>
        <p:spPr>
          <a:xfrm>
            <a:off x="5211100" y="213285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2" name="Овал 61"/>
          <p:cNvSpPr/>
          <p:nvPr/>
        </p:nvSpPr>
        <p:spPr>
          <a:xfrm>
            <a:off x="6300192" y="5085184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4" name="Овал 63"/>
          <p:cNvSpPr/>
          <p:nvPr/>
        </p:nvSpPr>
        <p:spPr>
          <a:xfrm>
            <a:off x="3275856" y="429309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7" name="Овал 66"/>
          <p:cNvSpPr/>
          <p:nvPr/>
        </p:nvSpPr>
        <p:spPr>
          <a:xfrm>
            <a:off x="5364088" y="3140968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80" name="Прямая со стрелкой 79"/>
          <p:cNvCxnSpPr>
            <a:stCxn id="62" idx="2"/>
            <a:endCxn id="45" idx="6"/>
          </p:cNvCxnSpPr>
          <p:nvPr/>
        </p:nvCxnSpPr>
        <p:spPr>
          <a:xfrm flipH="1">
            <a:off x="2627784" y="5265204"/>
            <a:ext cx="3672408" cy="648072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 стрелкой 83"/>
          <p:cNvCxnSpPr>
            <a:stCxn id="62" idx="1"/>
            <a:endCxn id="64" idx="5"/>
          </p:cNvCxnSpPr>
          <p:nvPr/>
        </p:nvCxnSpPr>
        <p:spPr>
          <a:xfrm flipH="1" flipV="1">
            <a:off x="3583169" y="4600409"/>
            <a:ext cx="2769750" cy="537502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Прямая со стрелкой 86"/>
          <p:cNvCxnSpPr>
            <a:stCxn id="50" idx="2"/>
            <a:endCxn id="62" idx="7"/>
          </p:cNvCxnSpPr>
          <p:nvPr/>
        </p:nvCxnSpPr>
        <p:spPr>
          <a:xfrm flipH="1">
            <a:off x="6607505" y="3582308"/>
            <a:ext cx="1094088" cy="1555603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1907704" y="458112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101" name="TextBox 100"/>
          <p:cNvSpPr txBox="1"/>
          <p:nvPr/>
        </p:nvSpPr>
        <p:spPr>
          <a:xfrm>
            <a:off x="2699792" y="2924944"/>
            <a:ext cx="418704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12</a:t>
            </a:r>
            <a:endParaRPr lang="ru-RU" dirty="0"/>
          </a:p>
        </p:txBody>
      </p:sp>
      <p:sp>
        <p:nvSpPr>
          <p:cNvPr id="102" name="TextBox 101"/>
          <p:cNvSpPr txBox="1"/>
          <p:nvPr/>
        </p:nvSpPr>
        <p:spPr>
          <a:xfrm>
            <a:off x="6286538" y="255561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103" name="TextBox 102"/>
          <p:cNvSpPr txBox="1"/>
          <p:nvPr/>
        </p:nvSpPr>
        <p:spPr>
          <a:xfrm>
            <a:off x="7020272" y="422108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104" name="TextBox 103"/>
          <p:cNvSpPr txBox="1"/>
          <p:nvPr/>
        </p:nvSpPr>
        <p:spPr>
          <a:xfrm>
            <a:off x="4644008" y="472514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105" name="TextBox 104"/>
          <p:cNvSpPr txBox="1"/>
          <p:nvPr/>
        </p:nvSpPr>
        <p:spPr>
          <a:xfrm>
            <a:off x="3779912" y="558924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106" name="TextBox 105"/>
          <p:cNvSpPr txBox="1"/>
          <p:nvPr/>
        </p:nvSpPr>
        <p:spPr>
          <a:xfrm>
            <a:off x="2267744" y="378904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107" name="TextBox 106"/>
          <p:cNvSpPr txBox="1"/>
          <p:nvPr/>
        </p:nvSpPr>
        <p:spPr>
          <a:xfrm>
            <a:off x="3779912" y="335699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108" name="TextBox 107"/>
          <p:cNvSpPr txBox="1"/>
          <p:nvPr/>
        </p:nvSpPr>
        <p:spPr>
          <a:xfrm>
            <a:off x="4572000" y="242088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109" name="TextBox 108"/>
          <p:cNvSpPr txBox="1"/>
          <p:nvPr/>
        </p:nvSpPr>
        <p:spPr>
          <a:xfrm>
            <a:off x="6516216" y="321297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cxnSp>
        <p:nvCxnSpPr>
          <p:cNvPr id="111" name="Shape 110"/>
          <p:cNvCxnSpPr>
            <a:stCxn id="59" idx="0"/>
            <a:endCxn id="45" idx="2"/>
          </p:cNvCxnSpPr>
          <p:nvPr/>
        </p:nvCxnSpPr>
        <p:spPr>
          <a:xfrm rot="16200000" flipH="1" flipV="1">
            <a:off x="1939222" y="2461378"/>
            <a:ext cx="3780420" cy="3123376"/>
          </a:xfrm>
          <a:prstGeom prst="curvedConnector4">
            <a:avLst>
              <a:gd name="adj1" fmla="val -10583"/>
              <a:gd name="adj2" fmla="val 157180"/>
            </a:avLst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1115616" y="220395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4427984" y="371703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42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Краскала</a:t>
            </a:r>
            <a:endParaRPr lang="ru-RU" sz="2800" b="1" dirty="0" smtClean="0"/>
          </a:p>
        </p:txBody>
      </p:sp>
      <p:sp>
        <p:nvSpPr>
          <p:cNvPr id="66" name="TextBox 65"/>
          <p:cNvSpPr txBox="1"/>
          <p:nvPr/>
        </p:nvSpPr>
        <p:spPr>
          <a:xfrm>
            <a:off x="2281342" y="57239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baseline="-25000" dirty="0" smtClean="0"/>
          </a:p>
        </p:txBody>
      </p:sp>
      <p:sp>
        <p:nvSpPr>
          <p:cNvPr id="68" name="TextBox 67"/>
          <p:cNvSpPr txBox="1"/>
          <p:nvPr/>
        </p:nvSpPr>
        <p:spPr>
          <a:xfrm>
            <a:off x="3275856" y="42838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baseline="-25000" dirty="0" smtClean="0"/>
          </a:p>
        </p:txBody>
      </p:sp>
      <p:sp>
        <p:nvSpPr>
          <p:cNvPr id="69" name="TextBox 68"/>
          <p:cNvSpPr txBox="1"/>
          <p:nvPr/>
        </p:nvSpPr>
        <p:spPr>
          <a:xfrm>
            <a:off x="6385798" y="50758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baseline="-25000" dirty="0" smtClean="0"/>
          </a:p>
        </p:txBody>
      </p:sp>
      <p:sp>
        <p:nvSpPr>
          <p:cNvPr id="70" name="TextBox 69"/>
          <p:cNvSpPr txBox="1"/>
          <p:nvPr/>
        </p:nvSpPr>
        <p:spPr>
          <a:xfrm>
            <a:off x="4139952" y="26369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baseline="-25000" dirty="0" smtClean="0"/>
          </a:p>
        </p:txBody>
      </p:sp>
      <p:sp>
        <p:nvSpPr>
          <p:cNvPr id="71" name="TextBox 70"/>
          <p:cNvSpPr txBox="1"/>
          <p:nvPr/>
        </p:nvSpPr>
        <p:spPr>
          <a:xfrm>
            <a:off x="5364088" y="31316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baseline="-25000" dirty="0" smtClean="0"/>
          </a:p>
        </p:txBody>
      </p:sp>
      <p:sp>
        <p:nvSpPr>
          <p:cNvPr id="74" name="TextBox 73"/>
          <p:cNvSpPr txBox="1"/>
          <p:nvPr/>
        </p:nvSpPr>
        <p:spPr>
          <a:xfrm>
            <a:off x="5220072" y="21235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baseline="-25000" dirty="0" smtClean="0"/>
          </a:p>
        </p:txBody>
      </p:sp>
      <p:sp>
        <p:nvSpPr>
          <p:cNvPr id="43" name="Заголовок 1"/>
          <p:cNvSpPr txBox="1">
            <a:spLocks/>
          </p:cNvSpPr>
          <p:nvPr/>
        </p:nvSpPr>
        <p:spPr>
          <a:xfrm>
            <a:off x="4788024" y="5589240"/>
            <a:ext cx="3822576" cy="11521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>
              <a:spcBef>
                <a:spcPct val="0"/>
              </a:spcBef>
            </a:pPr>
            <a:r>
              <a:rPr lang="ru-RU" sz="2800" dirty="0" smtClean="0"/>
              <a:t>Вес дерева = 14 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Овал 44"/>
          <p:cNvSpPr/>
          <p:nvPr/>
        </p:nvSpPr>
        <p:spPr>
          <a:xfrm>
            <a:off x="2267744" y="573325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47" name="Прямая со стрелкой 46"/>
          <p:cNvCxnSpPr>
            <a:stCxn id="45" idx="1"/>
            <a:endCxn id="54" idx="5"/>
          </p:cNvCxnSpPr>
          <p:nvPr/>
        </p:nvCxnSpPr>
        <p:spPr>
          <a:xfrm flipH="1" flipV="1">
            <a:off x="1638953" y="3520289"/>
            <a:ext cx="681518" cy="226569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/>
          <p:cNvCxnSpPr>
            <a:stCxn id="49" idx="2"/>
            <a:endCxn id="67" idx="6"/>
          </p:cNvCxnSpPr>
          <p:nvPr/>
        </p:nvCxnSpPr>
        <p:spPr>
          <a:xfrm flipH="1" flipV="1">
            <a:off x="5724128" y="3320988"/>
            <a:ext cx="1791228" cy="72008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Овал 48"/>
          <p:cNvSpPr/>
          <p:nvPr/>
        </p:nvSpPr>
        <p:spPr>
          <a:xfrm>
            <a:off x="7515356" y="321297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550750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baseline="-25000" dirty="0" smtClean="0"/>
          </a:p>
        </p:txBody>
      </p:sp>
      <p:sp>
        <p:nvSpPr>
          <p:cNvPr id="51" name="Овал 50"/>
          <p:cNvSpPr/>
          <p:nvPr/>
        </p:nvSpPr>
        <p:spPr>
          <a:xfrm>
            <a:off x="4139952" y="263691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53" name="Прямая со стрелкой 52"/>
          <p:cNvCxnSpPr>
            <a:stCxn id="51" idx="3"/>
            <a:endCxn id="54" idx="7"/>
          </p:cNvCxnSpPr>
          <p:nvPr/>
        </p:nvCxnSpPr>
        <p:spPr>
          <a:xfrm flipH="1">
            <a:off x="1638953" y="2944225"/>
            <a:ext cx="2553726" cy="321478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Овал 53"/>
          <p:cNvSpPr/>
          <p:nvPr/>
        </p:nvSpPr>
        <p:spPr>
          <a:xfrm>
            <a:off x="1331640" y="321297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331640" y="32036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baseline="-25000" dirty="0" smtClean="0"/>
          </a:p>
        </p:txBody>
      </p:sp>
      <p:cxnSp>
        <p:nvCxnSpPr>
          <p:cNvPr id="56" name="Прямая со стрелкой 55"/>
          <p:cNvCxnSpPr>
            <a:stCxn id="67" idx="2"/>
            <a:endCxn id="64" idx="6"/>
          </p:cNvCxnSpPr>
          <p:nvPr/>
        </p:nvCxnSpPr>
        <p:spPr>
          <a:xfrm flipH="1">
            <a:off x="3635896" y="3320988"/>
            <a:ext cx="1728192" cy="1152128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 стрелкой 56"/>
          <p:cNvCxnSpPr>
            <a:stCxn id="64" idx="0"/>
            <a:endCxn id="51" idx="3"/>
          </p:cNvCxnSpPr>
          <p:nvPr/>
        </p:nvCxnSpPr>
        <p:spPr>
          <a:xfrm flipV="1">
            <a:off x="3455876" y="2944225"/>
            <a:ext cx="736803" cy="1348871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>
            <a:stCxn id="59" idx="2"/>
            <a:endCxn id="51" idx="7"/>
          </p:cNvCxnSpPr>
          <p:nvPr/>
        </p:nvCxnSpPr>
        <p:spPr>
          <a:xfrm flipH="1">
            <a:off x="4447265" y="2312876"/>
            <a:ext cx="763835" cy="376763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/>
          <p:cNvCxnSpPr>
            <a:stCxn id="64" idx="2"/>
            <a:endCxn id="54" idx="6"/>
          </p:cNvCxnSpPr>
          <p:nvPr/>
        </p:nvCxnSpPr>
        <p:spPr>
          <a:xfrm flipH="1" flipV="1">
            <a:off x="1691680" y="3392996"/>
            <a:ext cx="1584176" cy="1080120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/>
          <p:cNvCxnSpPr>
            <a:stCxn id="49" idx="1"/>
            <a:endCxn id="59" idx="6"/>
          </p:cNvCxnSpPr>
          <p:nvPr/>
        </p:nvCxnSpPr>
        <p:spPr>
          <a:xfrm flipH="1" flipV="1">
            <a:off x="5571140" y="2312876"/>
            <a:ext cx="1996943" cy="952827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Овал 58"/>
          <p:cNvSpPr/>
          <p:nvPr/>
        </p:nvSpPr>
        <p:spPr>
          <a:xfrm>
            <a:off x="5211100" y="213285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2" name="Овал 61"/>
          <p:cNvSpPr/>
          <p:nvPr/>
        </p:nvSpPr>
        <p:spPr>
          <a:xfrm>
            <a:off x="6300192" y="5085184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4" name="Овал 63"/>
          <p:cNvSpPr/>
          <p:nvPr/>
        </p:nvSpPr>
        <p:spPr>
          <a:xfrm>
            <a:off x="3275856" y="429309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7" name="Овал 66"/>
          <p:cNvSpPr/>
          <p:nvPr/>
        </p:nvSpPr>
        <p:spPr>
          <a:xfrm>
            <a:off x="5364088" y="3140968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80" name="Прямая со стрелкой 79"/>
          <p:cNvCxnSpPr>
            <a:stCxn id="62" idx="2"/>
            <a:endCxn id="45" idx="6"/>
          </p:cNvCxnSpPr>
          <p:nvPr/>
        </p:nvCxnSpPr>
        <p:spPr>
          <a:xfrm flipH="1">
            <a:off x="2627784" y="5265204"/>
            <a:ext cx="3672408" cy="648072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 стрелкой 83"/>
          <p:cNvCxnSpPr>
            <a:stCxn id="62" idx="1"/>
            <a:endCxn id="64" idx="5"/>
          </p:cNvCxnSpPr>
          <p:nvPr/>
        </p:nvCxnSpPr>
        <p:spPr>
          <a:xfrm flipH="1" flipV="1">
            <a:off x="3583169" y="4600409"/>
            <a:ext cx="2769750" cy="537502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Прямая со стрелкой 86"/>
          <p:cNvCxnSpPr>
            <a:stCxn id="50" idx="2"/>
            <a:endCxn id="62" idx="7"/>
          </p:cNvCxnSpPr>
          <p:nvPr/>
        </p:nvCxnSpPr>
        <p:spPr>
          <a:xfrm flipH="1">
            <a:off x="6607505" y="3582308"/>
            <a:ext cx="1094088" cy="1555603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1907704" y="458112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101" name="TextBox 100"/>
          <p:cNvSpPr txBox="1"/>
          <p:nvPr/>
        </p:nvSpPr>
        <p:spPr>
          <a:xfrm>
            <a:off x="2699792" y="2924944"/>
            <a:ext cx="418704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12</a:t>
            </a:r>
            <a:endParaRPr lang="ru-RU" dirty="0"/>
          </a:p>
        </p:txBody>
      </p:sp>
      <p:sp>
        <p:nvSpPr>
          <p:cNvPr id="102" name="TextBox 101"/>
          <p:cNvSpPr txBox="1"/>
          <p:nvPr/>
        </p:nvSpPr>
        <p:spPr>
          <a:xfrm>
            <a:off x="6286538" y="255561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103" name="TextBox 102"/>
          <p:cNvSpPr txBox="1"/>
          <p:nvPr/>
        </p:nvSpPr>
        <p:spPr>
          <a:xfrm>
            <a:off x="7020272" y="422108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104" name="TextBox 103"/>
          <p:cNvSpPr txBox="1"/>
          <p:nvPr/>
        </p:nvSpPr>
        <p:spPr>
          <a:xfrm>
            <a:off x="4644008" y="472514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105" name="TextBox 104"/>
          <p:cNvSpPr txBox="1"/>
          <p:nvPr/>
        </p:nvSpPr>
        <p:spPr>
          <a:xfrm>
            <a:off x="3779912" y="558924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106" name="TextBox 105"/>
          <p:cNvSpPr txBox="1"/>
          <p:nvPr/>
        </p:nvSpPr>
        <p:spPr>
          <a:xfrm>
            <a:off x="2267744" y="378904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107" name="TextBox 106"/>
          <p:cNvSpPr txBox="1"/>
          <p:nvPr/>
        </p:nvSpPr>
        <p:spPr>
          <a:xfrm>
            <a:off x="3779912" y="335699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108" name="TextBox 107"/>
          <p:cNvSpPr txBox="1"/>
          <p:nvPr/>
        </p:nvSpPr>
        <p:spPr>
          <a:xfrm>
            <a:off x="4572000" y="242088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109" name="TextBox 108"/>
          <p:cNvSpPr txBox="1"/>
          <p:nvPr/>
        </p:nvSpPr>
        <p:spPr>
          <a:xfrm>
            <a:off x="6516216" y="321297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cxnSp>
        <p:nvCxnSpPr>
          <p:cNvPr id="111" name="Shape 110"/>
          <p:cNvCxnSpPr>
            <a:stCxn id="59" idx="0"/>
            <a:endCxn id="45" idx="2"/>
          </p:cNvCxnSpPr>
          <p:nvPr/>
        </p:nvCxnSpPr>
        <p:spPr>
          <a:xfrm rot="16200000" flipH="1" flipV="1">
            <a:off x="1939222" y="2461378"/>
            <a:ext cx="3780420" cy="3123376"/>
          </a:xfrm>
          <a:prstGeom prst="curvedConnector4">
            <a:avLst>
              <a:gd name="adj1" fmla="val -10583"/>
              <a:gd name="adj2" fmla="val 157180"/>
            </a:avLst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1115616" y="220395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4427984" y="371703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42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Краскала</a:t>
            </a:r>
            <a:endParaRPr lang="ru-RU" sz="2800" b="1" dirty="0" smtClean="0"/>
          </a:p>
        </p:txBody>
      </p:sp>
      <p:sp>
        <p:nvSpPr>
          <p:cNvPr id="66" name="TextBox 65"/>
          <p:cNvSpPr txBox="1"/>
          <p:nvPr/>
        </p:nvSpPr>
        <p:spPr>
          <a:xfrm>
            <a:off x="2281342" y="57239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baseline="-25000" dirty="0" smtClean="0"/>
          </a:p>
        </p:txBody>
      </p:sp>
      <p:sp>
        <p:nvSpPr>
          <p:cNvPr id="68" name="TextBox 67"/>
          <p:cNvSpPr txBox="1"/>
          <p:nvPr/>
        </p:nvSpPr>
        <p:spPr>
          <a:xfrm>
            <a:off x="3275856" y="42838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baseline="-25000" dirty="0" smtClean="0"/>
          </a:p>
        </p:txBody>
      </p:sp>
      <p:sp>
        <p:nvSpPr>
          <p:cNvPr id="69" name="TextBox 68"/>
          <p:cNvSpPr txBox="1"/>
          <p:nvPr/>
        </p:nvSpPr>
        <p:spPr>
          <a:xfrm>
            <a:off x="6385798" y="50758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baseline="-25000" dirty="0" smtClean="0"/>
          </a:p>
        </p:txBody>
      </p:sp>
      <p:sp>
        <p:nvSpPr>
          <p:cNvPr id="70" name="TextBox 69"/>
          <p:cNvSpPr txBox="1"/>
          <p:nvPr/>
        </p:nvSpPr>
        <p:spPr>
          <a:xfrm>
            <a:off x="4139952" y="26369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baseline="-25000" dirty="0" smtClean="0"/>
          </a:p>
        </p:txBody>
      </p:sp>
      <p:sp>
        <p:nvSpPr>
          <p:cNvPr id="71" name="TextBox 70"/>
          <p:cNvSpPr txBox="1"/>
          <p:nvPr/>
        </p:nvSpPr>
        <p:spPr>
          <a:xfrm>
            <a:off x="5364088" y="31316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baseline="-25000" dirty="0" smtClean="0"/>
          </a:p>
        </p:txBody>
      </p:sp>
      <p:sp>
        <p:nvSpPr>
          <p:cNvPr id="74" name="TextBox 73"/>
          <p:cNvSpPr txBox="1"/>
          <p:nvPr/>
        </p:nvSpPr>
        <p:spPr>
          <a:xfrm>
            <a:off x="5220072" y="21235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baseline="-25000" dirty="0" smtClean="0"/>
          </a:p>
        </p:txBody>
      </p:sp>
      <p:sp>
        <p:nvSpPr>
          <p:cNvPr id="43" name="Заголовок 1"/>
          <p:cNvSpPr txBox="1">
            <a:spLocks/>
          </p:cNvSpPr>
          <p:nvPr/>
        </p:nvSpPr>
        <p:spPr>
          <a:xfrm>
            <a:off x="4788024" y="5589240"/>
            <a:ext cx="3822576" cy="11521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>
              <a:spcBef>
                <a:spcPct val="0"/>
              </a:spcBef>
            </a:pPr>
            <a:r>
              <a:rPr lang="ru-RU" sz="2800" dirty="0" smtClean="0"/>
              <a:t>Вес дерева = 19 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Овал 44"/>
          <p:cNvSpPr/>
          <p:nvPr/>
        </p:nvSpPr>
        <p:spPr>
          <a:xfrm>
            <a:off x="2267744" y="573325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47" name="Прямая со стрелкой 46"/>
          <p:cNvCxnSpPr>
            <a:stCxn id="45" idx="1"/>
            <a:endCxn id="54" idx="5"/>
          </p:cNvCxnSpPr>
          <p:nvPr/>
        </p:nvCxnSpPr>
        <p:spPr>
          <a:xfrm flipH="1" flipV="1">
            <a:off x="1638953" y="3520289"/>
            <a:ext cx="681518" cy="2265694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/>
          <p:cNvCxnSpPr>
            <a:stCxn id="49" idx="2"/>
            <a:endCxn id="67" idx="6"/>
          </p:cNvCxnSpPr>
          <p:nvPr/>
        </p:nvCxnSpPr>
        <p:spPr>
          <a:xfrm flipH="1" flipV="1">
            <a:off x="5724128" y="3320988"/>
            <a:ext cx="1791228" cy="72008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Овал 48"/>
          <p:cNvSpPr/>
          <p:nvPr/>
        </p:nvSpPr>
        <p:spPr>
          <a:xfrm>
            <a:off x="7515356" y="321297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550750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baseline="-25000" dirty="0" smtClean="0"/>
          </a:p>
        </p:txBody>
      </p:sp>
      <p:sp>
        <p:nvSpPr>
          <p:cNvPr id="51" name="Овал 50"/>
          <p:cNvSpPr/>
          <p:nvPr/>
        </p:nvSpPr>
        <p:spPr>
          <a:xfrm>
            <a:off x="4139952" y="263691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53" name="Прямая со стрелкой 52"/>
          <p:cNvCxnSpPr>
            <a:stCxn id="51" idx="3"/>
            <a:endCxn id="54" idx="7"/>
          </p:cNvCxnSpPr>
          <p:nvPr/>
        </p:nvCxnSpPr>
        <p:spPr>
          <a:xfrm flipH="1">
            <a:off x="1638953" y="2944225"/>
            <a:ext cx="2553726" cy="321478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Овал 53"/>
          <p:cNvSpPr/>
          <p:nvPr/>
        </p:nvSpPr>
        <p:spPr>
          <a:xfrm>
            <a:off x="1331640" y="321297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331640" y="32036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baseline="-25000" dirty="0" smtClean="0"/>
          </a:p>
        </p:txBody>
      </p:sp>
      <p:cxnSp>
        <p:nvCxnSpPr>
          <p:cNvPr id="56" name="Прямая со стрелкой 55"/>
          <p:cNvCxnSpPr>
            <a:stCxn id="67" idx="2"/>
            <a:endCxn id="64" idx="6"/>
          </p:cNvCxnSpPr>
          <p:nvPr/>
        </p:nvCxnSpPr>
        <p:spPr>
          <a:xfrm flipH="1">
            <a:off x="3635896" y="3320988"/>
            <a:ext cx="1728192" cy="1152128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 стрелкой 56"/>
          <p:cNvCxnSpPr>
            <a:stCxn id="64" idx="0"/>
            <a:endCxn id="51" idx="3"/>
          </p:cNvCxnSpPr>
          <p:nvPr/>
        </p:nvCxnSpPr>
        <p:spPr>
          <a:xfrm flipV="1">
            <a:off x="3455876" y="2944225"/>
            <a:ext cx="736803" cy="1348871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>
            <a:stCxn id="59" idx="2"/>
            <a:endCxn id="51" idx="7"/>
          </p:cNvCxnSpPr>
          <p:nvPr/>
        </p:nvCxnSpPr>
        <p:spPr>
          <a:xfrm flipH="1">
            <a:off x="4447265" y="2312876"/>
            <a:ext cx="763835" cy="376763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/>
          <p:cNvCxnSpPr>
            <a:stCxn id="64" idx="2"/>
            <a:endCxn id="54" idx="6"/>
          </p:cNvCxnSpPr>
          <p:nvPr/>
        </p:nvCxnSpPr>
        <p:spPr>
          <a:xfrm flipH="1" flipV="1">
            <a:off x="1691680" y="3392996"/>
            <a:ext cx="1584176" cy="1080120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/>
          <p:cNvCxnSpPr>
            <a:stCxn id="49" idx="1"/>
            <a:endCxn id="59" idx="6"/>
          </p:cNvCxnSpPr>
          <p:nvPr/>
        </p:nvCxnSpPr>
        <p:spPr>
          <a:xfrm flipH="1" flipV="1">
            <a:off x="5571140" y="2312876"/>
            <a:ext cx="1996943" cy="952827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Овал 58"/>
          <p:cNvSpPr/>
          <p:nvPr/>
        </p:nvSpPr>
        <p:spPr>
          <a:xfrm>
            <a:off x="5211100" y="213285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2" name="Овал 61"/>
          <p:cNvSpPr/>
          <p:nvPr/>
        </p:nvSpPr>
        <p:spPr>
          <a:xfrm>
            <a:off x="6300192" y="5085184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4" name="Овал 63"/>
          <p:cNvSpPr/>
          <p:nvPr/>
        </p:nvSpPr>
        <p:spPr>
          <a:xfrm>
            <a:off x="3275856" y="429309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7" name="Овал 66"/>
          <p:cNvSpPr/>
          <p:nvPr/>
        </p:nvSpPr>
        <p:spPr>
          <a:xfrm>
            <a:off x="5364088" y="3140968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80" name="Прямая со стрелкой 79"/>
          <p:cNvCxnSpPr>
            <a:stCxn id="62" idx="2"/>
            <a:endCxn id="45" idx="6"/>
          </p:cNvCxnSpPr>
          <p:nvPr/>
        </p:nvCxnSpPr>
        <p:spPr>
          <a:xfrm flipH="1">
            <a:off x="2627784" y="5265204"/>
            <a:ext cx="3672408" cy="648072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 стрелкой 83"/>
          <p:cNvCxnSpPr>
            <a:stCxn id="62" idx="1"/>
            <a:endCxn id="64" idx="5"/>
          </p:cNvCxnSpPr>
          <p:nvPr/>
        </p:nvCxnSpPr>
        <p:spPr>
          <a:xfrm flipH="1" flipV="1">
            <a:off x="3583169" y="4600409"/>
            <a:ext cx="2769750" cy="537502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Прямая со стрелкой 86"/>
          <p:cNvCxnSpPr>
            <a:stCxn id="50" idx="2"/>
            <a:endCxn id="62" idx="7"/>
          </p:cNvCxnSpPr>
          <p:nvPr/>
        </p:nvCxnSpPr>
        <p:spPr>
          <a:xfrm flipH="1">
            <a:off x="6607505" y="3582308"/>
            <a:ext cx="1094088" cy="1555603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1907704" y="458112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101" name="TextBox 100"/>
          <p:cNvSpPr txBox="1"/>
          <p:nvPr/>
        </p:nvSpPr>
        <p:spPr>
          <a:xfrm>
            <a:off x="2699792" y="2924944"/>
            <a:ext cx="418704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12</a:t>
            </a:r>
            <a:endParaRPr lang="ru-RU" dirty="0"/>
          </a:p>
        </p:txBody>
      </p:sp>
      <p:sp>
        <p:nvSpPr>
          <p:cNvPr id="102" name="TextBox 101"/>
          <p:cNvSpPr txBox="1"/>
          <p:nvPr/>
        </p:nvSpPr>
        <p:spPr>
          <a:xfrm>
            <a:off x="6286538" y="255561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103" name="TextBox 102"/>
          <p:cNvSpPr txBox="1"/>
          <p:nvPr/>
        </p:nvSpPr>
        <p:spPr>
          <a:xfrm>
            <a:off x="7020272" y="422108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104" name="TextBox 103"/>
          <p:cNvSpPr txBox="1"/>
          <p:nvPr/>
        </p:nvSpPr>
        <p:spPr>
          <a:xfrm>
            <a:off x="4644008" y="472514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105" name="TextBox 104"/>
          <p:cNvSpPr txBox="1"/>
          <p:nvPr/>
        </p:nvSpPr>
        <p:spPr>
          <a:xfrm>
            <a:off x="3779912" y="558924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106" name="TextBox 105"/>
          <p:cNvSpPr txBox="1"/>
          <p:nvPr/>
        </p:nvSpPr>
        <p:spPr>
          <a:xfrm>
            <a:off x="2267744" y="378904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107" name="TextBox 106"/>
          <p:cNvSpPr txBox="1"/>
          <p:nvPr/>
        </p:nvSpPr>
        <p:spPr>
          <a:xfrm>
            <a:off x="3779912" y="335699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108" name="TextBox 107"/>
          <p:cNvSpPr txBox="1"/>
          <p:nvPr/>
        </p:nvSpPr>
        <p:spPr>
          <a:xfrm>
            <a:off x="4572000" y="242088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109" name="TextBox 108"/>
          <p:cNvSpPr txBox="1"/>
          <p:nvPr/>
        </p:nvSpPr>
        <p:spPr>
          <a:xfrm>
            <a:off x="6516216" y="321297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cxnSp>
        <p:nvCxnSpPr>
          <p:cNvPr id="111" name="Shape 110"/>
          <p:cNvCxnSpPr>
            <a:stCxn id="59" idx="0"/>
            <a:endCxn id="45" idx="2"/>
          </p:cNvCxnSpPr>
          <p:nvPr/>
        </p:nvCxnSpPr>
        <p:spPr>
          <a:xfrm rot="16200000" flipH="1" flipV="1">
            <a:off x="1939222" y="2461378"/>
            <a:ext cx="3780420" cy="3123376"/>
          </a:xfrm>
          <a:prstGeom prst="curvedConnector4">
            <a:avLst>
              <a:gd name="adj1" fmla="val -10583"/>
              <a:gd name="adj2" fmla="val 157180"/>
            </a:avLst>
          </a:prstGeom>
          <a:ln w="3810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1115616" y="220395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4427984" y="371703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42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Краскала</a:t>
            </a:r>
            <a:endParaRPr lang="ru-RU" sz="2800" b="1" dirty="0" smtClean="0"/>
          </a:p>
        </p:txBody>
      </p:sp>
      <p:sp>
        <p:nvSpPr>
          <p:cNvPr id="66" name="TextBox 65"/>
          <p:cNvSpPr txBox="1"/>
          <p:nvPr/>
        </p:nvSpPr>
        <p:spPr>
          <a:xfrm>
            <a:off x="2281342" y="57239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baseline="-25000" dirty="0" smtClean="0"/>
          </a:p>
        </p:txBody>
      </p:sp>
      <p:sp>
        <p:nvSpPr>
          <p:cNvPr id="68" name="TextBox 67"/>
          <p:cNvSpPr txBox="1"/>
          <p:nvPr/>
        </p:nvSpPr>
        <p:spPr>
          <a:xfrm>
            <a:off x="3275856" y="42838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baseline="-25000" dirty="0" smtClean="0"/>
          </a:p>
        </p:txBody>
      </p:sp>
      <p:sp>
        <p:nvSpPr>
          <p:cNvPr id="69" name="TextBox 68"/>
          <p:cNvSpPr txBox="1"/>
          <p:nvPr/>
        </p:nvSpPr>
        <p:spPr>
          <a:xfrm>
            <a:off x="6385798" y="50758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baseline="-25000" dirty="0" smtClean="0"/>
          </a:p>
        </p:txBody>
      </p:sp>
      <p:sp>
        <p:nvSpPr>
          <p:cNvPr id="70" name="TextBox 69"/>
          <p:cNvSpPr txBox="1"/>
          <p:nvPr/>
        </p:nvSpPr>
        <p:spPr>
          <a:xfrm>
            <a:off x="4139952" y="26369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baseline="-25000" dirty="0" smtClean="0"/>
          </a:p>
        </p:txBody>
      </p:sp>
      <p:sp>
        <p:nvSpPr>
          <p:cNvPr id="71" name="TextBox 70"/>
          <p:cNvSpPr txBox="1"/>
          <p:nvPr/>
        </p:nvSpPr>
        <p:spPr>
          <a:xfrm>
            <a:off x="5364088" y="31316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baseline="-25000" dirty="0" smtClean="0"/>
          </a:p>
        </p:txBody>
      </p:sp>
      <p:sp>
        <p:nvSpPr>
          <p:cNvPr id="74" name="TextBox 73"/>
          <p:cNvSpPr txBox="1"/>
          <p:nvPr/>
        </p:nvSpPr>
        <p:spPr>
          <a:xfrm>
            <a:off x="5220072" y="21235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baseline="-25000" dirty="0" smtClean="0"/>
          </a:p>
        </p:txBody>
      </p:sp>
      <p:sp>
        <p:nvSpPr>
          <p:cNvPr id="44" name="Заголовок 1"/>
          <p:cNvSpPr txBox="1">
            <a:spLocks/>
          </p:cNvSpPr>
          <p:nvPr/>
        </p:nvSpPr>
        <p:spPr>
          <a:xfrm>
            <a:off x="4788024" y="5589240"/>
            <a:ext cx="3822576" cy="11521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>
              <a:spcBef>
                <a:spcPct val="0"/>
              </a:spcBef>
            </a:pPr>
            <a:r>
              <a:rPr lang="ru-RU" sz="2800" dirty="0" smtClean="0"/>
              <a:t>Вес дерева = 25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Алгоритм Прима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683568" y="2708920"/>
            <a:ext cx="7772400" cy="14401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ru-RU" sz="2000" dirty="0" smtClean="0"/>
              <a:t>Алгоритм, строит минимальное </a:t>
            </a:r>
            <a:r>
              <a:rPr lang="ru-RU" sz="2000" dirty="0" err="1" smtClean="0"/>
              <a:t>остовное</a:t>
            </a:r>
            <a:r>
              <a:rPr lang="ru-RU" sz="2000" dirty="0" smtClean="0"/>
              <a:t> дерево начиная с одной ветки (ребра минимального веса), добавляя к нему на каждом этапе новую ветку (ребро минимального веса, смежное с уже существующим деревом, добавление которого, не создает цикла).</a:t>
            </a: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Описание алгоритма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Овал 44"/>
          <p:cNvSpPr/>
          <p:nvPr/>
        </p:nvSpPr>
        <p:spPr>
          <a:xfrm>
            <a:off x="2267744" y="573325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47" name="Прямая со стрелкой 46"/>
          <p:cNvCxnSpPr>
            <a:stCxn id="45" idx="1"/>
            <a:endCxn id="54" idx="5"/>
          </p:cNvCxnSpPr>
          <p:nvPr/>
        </p:nvCxnSpPr>
        <p:spPr>
          <a:xfrm flipH="1" flipV="1">
            <a:off x="1638953" y="3520289"/>
            <a:ext cx="681518" cy="226569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/>
          <p:cNvCxnSpPr>
            <a:stCxn id="49" idx="2"/>
            <a:endCxn id="67" idx="6"/>
          </p:cNvCxnSpPr>
          <p:nvPr/>
        </p:nvCxnSpPr>
        <p:spPr>
          <a:xfrm flipH="1" flipV="1">
            <a:off x="5724128" y="3320988"/>
            <a:ext cx="1791228" cy="7200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Овал 48"/>
          <p:cNvSpPr/>
          <p:nvPr/>
        </p:nvSpPr>
        <p:spPr>
          <a:xfrm>
            <a:off x="7515356" y="321297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550750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baseline="-25000" dirty="0" smtClean="0"/>
          </a:p>
        </p:txBody>
      </p:sp>
      <p:sp>
        <p:nvSpPr>
          <p:cNvPr id="51" name="Овал 50"/>
          <p:cNvSpPr/>
          <p:nvPr/>
        </p:nvSpPr>
        <p:spPr>
          <a:xfrm>
            <a:off x="4139952" y="263691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53" name="Прямая со стрелкой 52"/>
          <p:cNvCxnSpPr>
            <a:stCxn id="51" idx="3"/>
            <a:endCxn id="54" idx="7"/>
          </p:cNvCxnSpPr>
          <p:nvPr/>
        </p:nvCxnSpPr>
        <p:spPr>
          <a:xfrm flipH="1">
            <a:off x="1638953" y="2944225"/>
            <a:ext cx="2553726" cy="32147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Овал 53"/>
          <p:cNvSpPr/>
          <p:nvPr/>
        </p:nvSpPr>
        <p:spPr>
          <a:xfrm>
            <a:off x="1331640" y="321297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331640" y="32036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baseline="-25000" dirty="0" smtClean="0"/>
          </a:p>
        </p:txBody>
      </p:sp>
      <p:cxnSp>
        <p:nvCxnSpPr>
          <p:cNvPr id="56" name="Прямая со стрелкой 55"/>
          <p:cNvCxnSpPr>
            <a:stCxn id="67" idx="2"/>
            <a:endCxn id="64" idx="6"/>
          </p:cNvCxnSpPr>
          <p:nvPr/>
        </p:nvCxnSpPr>
        <p:spPr>
          <a:xfrm flipH="1">
            <a:off x="3635896" y="3320988"/>
            <a:ext cx="1728192" cy="115212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 стрелкой 56"/>
          <p:cNvCxnSpPr>
            <a:stCxn id="64" idx="0"/>
            <a:endCxn id="51" idx="3"/>
          </p:cNvCxnSpPr>
          <p:nvPr/>
        </p:nvCxnSpPr>
        <p:spPr>
          <a:xfrm flipV="1">
            <a:off x="3455876" y="2944225"/>
            <a:ext cx="736803" cy="134887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>
            <a:stCxn id="59" idx="2"/>
            <a:endCxn id="51" idx="7"/>
          </p:cNvCxnSpPr>
          <p:nvPr/>
        </p:nvCxnSpPr>
        <p:spPr>
          <a:xfrm flipH="1">
            <a:off x="4447265" y="2312876"/>
            <a:ext cx="763835" cy="376763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/>
          <p:cNvCxnSpPr>
            <a:stCxn id="64" idx="2"/>
            <a:endCxn id="54" idx="6"/>
          </p:cNvCxnSpPr>
          <p:nvPr/>
        </p:nvCxnSpPr>
        <p:spPr>
          <a:xfrm flipH="1" flipV="1">
            <a:off x="1691680" y="3392996"/>
            <a:ext cx="1584176" cy="1080120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/>
          <p:cNvCxnSpPr>
            <a:stCxn id="49" idx="1"/>
            <a:endCxn id="59" idx="6"/>
          </p:cNvCxnSpPr>
          <p:nvPr/>
        </p:nvCxnSpPr>
        <p:spPr>
          <a:xfrm flipH="1" flipV="1">
            <a:off x="5571140" y="2312876"/>
            <a:ext cx="1996943" cy="95282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Овал 58"/>
          <p:cNvSpPr/>
          <p:nvPr/>
        </p:nvSpPr>
        <p:spPr>
          <a:xfrm>
            <a:off x="5211100" y="213285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2" name="Овал 61"/>
          <p:cNvSpPr/>
          <p:nvPr/>
        </p:nvSpPr>
        <p:spPr>
          <a:xfrm>
            <a:off x="6300192" y="5085184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4" name="Овал 63"/>
          <p:cNvSpPr/>
          <p:nvPr/>
        </p:nvSpPr>
        <p:spPr>
          <a:xfrm>
            <a:off x="3275856" y="429309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7" name="Овал 66"/>
          <p:cNvSpPr/>
          <p:nvPr/>
        </p:nvSpPr>
        <p:spPr>
          <a:xfrm>
            <a:off x="5364088" y="3140968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80" name="Прямая со стрелкой 79"/>
          <p:cNvCxnSpPr>
            <a:stCxn id="62" idx="2"/>
            <a:endCxn id="45" idx="6"/>
          </p:cNvCxnSpPr>
          <p:nvPr/>
        </p:nvCxnSpPr>
        <p:spPr>
          <a:xfrm flipH="1">
            <a:off x="2627784" y="5265204"/>
            <a:ext cx="3672408" cy="648072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 стрелкой 83"/>
          <p:cNvCxnSpPr>
            <a:stCxn id="62" idx="1"/>
            <a:endCxn id="64" idx="5"/>
          </p:cNvCxnSpPr>
          <p:nvPr/>
        </p:nvCxnSpPr>
        <p:spPr>
          <a:xfrm flipH="1" flipV="1">
            <a:off x="3583169" y="4600409"/>
            <a:ext cx="2769750" cy="537502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Прямая со стрелкой 86"/>
          <p:cNvCxnSpPr>
            <a:stCxn id="50" idx="2"/>
            <a:endCxn id="62" idx="7"/>
          </p:cNvCxnSpPr>
          <p:nvPr/>
        </p:nvCxnSpPr>
        <p:spPr>
          <a:xfrm flipH="1">
            <a:off x="6607505" y="3582308"/>
            <a:ext cx="1094088" cy="1555603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1907704" y="458112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101" name="TextBox 100"/>
          <p:cNvSpPr txBox="1"/>
          <p:nvPr/>
        </p:nvSpPr>
        <p:spPr>
          <a:xfrm>
            <a:off x="2699792" y="2924944"/>
            <a:ext cx="418704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12</a:t>
            </a:r>
            <a:endParaRPr lang="ru-RU" dirty="0"/>
          </a:p>
        </p:txBody>
      </p:sp>
      <p:sp>
        <p:nvSpPr>
          <p:cNvPr id="102" name="TextBox 101"/>
          <p:cNvSpPr txBox="1"/>
          <p:nvPr/>
        </p:nvSpPr>
        <p:spPr>
          <a:xfrm>
            <a:off x="6286538" y="255561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103" name="TextBox 102"/>
          <p:cNvSpPr txBox="1"/>
          <p:nvPr/>
        </p:nvSpPr>
        <p:spPr>
          <a:xfrm>
            <a:off x="7020272" y="422108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104" name="TextBox 103"/>
          <p:cNvSpPr txBox="1"/>
          <p:nvPr/>
        </p:nvSpPr>
        <p:spPr>
          <a:xfrm>
            <a:off x="4644008" y="472514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105" name="TextBox 104"/>
          <p:cNvSpPr txBox="1"/>
          <p:nvPr/>
        </p:nvSpPr>
        <p:spPr>
          <a:xfrm>
            <a:off x="3779912" y="558924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106" name="TextBox 105"/>
          <p:cNvSpPr txBox="1"/>
          <p:nvPr/>
        </p:nvSpPr>
        <p:spPr>
          <a:xfrm>
            <a:off x="2267744" y="378904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107" name="TextBox 106"/>
          <p:cNvSpPr txBox="1"/>
          <p:nvPr/>
        </p:nvSpPr>
        <p:spPr>
          <a:xfrm>
            <a:off x="3779912" y="335699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108" name="TextBox 107"/>
          <p:cNvSpPr txBox="1"/>
          <p:nvPr/>
        </p:nvSpPr>
        <p:spPr>
          <a:xfrm>
            <a:off x="4572000" y="242088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109" name="TextBox 108"/>
          <p:cNvSpPr txBox="1"/>
          <p:nvPr/>
        </p:nvSpPr>
        <p:spPr>
          <a:xfrm>
            <a:off x="6516216" y="321297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cxnSp>
        <p:nvCxnSpPr>
          <p:cNvPr id="111" name="Shape 110"/>
          <p:cNvCxnSpPr>
            <a:stCxn id="59" idx="0"/>
            <a:endCxn id="45" idx="2"/>
          </p:cNvCxnSpPr>
          <p:nvPr/>
        </p:nvCxnSpPr>
        <p:spPr>
          <a:xfrm rot="16200000" flipH="1" flipV="1">
            <a:off x="1939222" y="2461378"/>
            <a:ext cx="3780420" cy="3123376"/>
          </a:xfrm>
          <a:prstGeom prst="curvedConnector4">
            <a:avLst>
              <a:gd name="adj1" fmla="val -10583"/>
              <a:gd name="adj2" fmla="val 157180"/>
            </a:avLst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1115616" y="220395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4427984" y="371703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42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Краскала</a:t>
            </a:r>
            <a:endParaRPr lang="ru-RU" sz="2800" b="1" dirty="0" smtClean="0"/>
          </a:p>
        </p:txBody>
      </p:sp>
      <p:sp>
        <p:nvSpPr>
          <p:cNvPr id="66" name="TextBox 65"/>
          <p:cNvSpPr txBox="1"/>
          <p:nvPr/>
        </p:nvSpPr>
        <p:spPr>
          <a:xfrm>
            <a:off x="2281342" y="57239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baseline="-25000" dirty="0" smtClean="0"/>
          </a:p>
        </p:txBody>
      </p:sp>
      <p:sp>
        <p:nvSpPr>
          <p:cNvPr id="68" name="TextBox 67"/>
          <p:cNvSpPr txBox="1"/>
          <p:nvPr/>
        </p:nvSpPr>
        <p:spPr>
          <a:xfrm>
            <a:off x="3275856" y="42838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baseline="-25000" dirty="0" smtClean="0"/>
          </a:p>
        </p:txBody>
      </p:sp>
      <p:sp>
        <p:nvSpPr>
          <p:cNvPr id="69" name="TextBox 68"/>
          <p:cNvSpPr txBox="1"/>
          <p:nvPr/>
        </p:nvSpPr>
        <p:spPr>
          <a:xfrm>
            <a:off x="6385798" y="50758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baseline="-25000" dirty="0" smtClean="0"/>
          </a:p>
        </p:txBody>
      </p:sp>
      <p:sp>
        <p:nvSpPr>
          <p:cNvPr id="70" name="TextBox 69"/>
          <p:cNvSpPr txBox="1"/>
          <p:nvPr/>
        </p:nvSpPr>
        <p:spPr>
          <a:xfrm>
            <a:off x="4139952" y="26369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baseline="-25000" dirty="0" smtClean="0"/>
          </a:p>
        </p:txBody>
      </p:sp>
      <p:sp>
        <p:nvSpPr>
          <p:cNvPr id="71" name="TextBox 70"/>
          <p:cNvSpPr txBox="1"/>
          <p:nvPr/>
        </p:nvSpPr>
        <p:spPr>
          <a:xfrm>
            <a:off x="5364088" y="31316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baseline="-25000" dirty="0" smtClean="0"/>
          </a:p>
        </p:txBody>
      </p:sp>
      <p:sp>
        <p:nvSpPr>
          <p:cNvPr id="74" name="TextBox 73"/>
          <p:cNvSpPr txBox="1"/>
          <p:nvPr/>
        </p:nvSpPr>
        <p:spPr>
          <a:xfrm>
            <a:off x="5220072" y="21235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baseline="-25000" dirty="0" smtClean="0"/>
          </a:p>
        </p:txBody>
      </p:sp>
      <p:sp>
        <p:nvSpPr>
          <p:cNvPr id="43" name="Заголовок 1"/>
          <p:cNvSpPr txBox="1">
            <a:spLocks/>
          </p:cNvSpPr>
          <p:nvPr/>
        </p:nvSpPr>
        <p:spPr>
          <a:xfrm>
            <a:off x="4788024" y="5589240"/>
            <a:ext cx="3822576" cy="11521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>
              <a:spcBef>
                <a:spcPct val="0"/>
              </a:spcBef>
            </a:pPr>
            <a:r>
              <a:rPr lang="ru-RU" sz="2800" dirty="0" smtClean="0"/>
              <a:t>Вес дерева = 0 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838200" y="1268761"/>
            <a:ext cx="7772400" cy="3384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2000" b="1" dirty="0" smtClean="0"/>
              <a:t>Теорема</a:t>
            </a:r>
            <a:r>
              <a:rPr lang="ru-RU" sz="2000" dirty="0" smtClean="0"/>
              <a:t>: Пусть </a:t>
            </a:r>
            <a:r>
              <a:rPr lang="en-US" sz="2000" dirty="0" smtClean="0"/>
              <a:t>G(V,E) – </a:t>
            </a:r>
            <a:r>
              <a:rPr lang="ru-RU" sz="2000" dirty="0" smtClean="0"/>
              <a:t>связный не ориентированный граф, тогда следующие условия равносильны:</a:t>
            </a:r>
          </a:p>
          <a:p>
            <a:endParaRPr lang="ru-RU" sz="2000" dirty="0" smtClean="0"/>
          </a:p>
          <a:p>
            <a:pPr marL="457200" indent="-457200">
              <a:buAutoNum type="arabicPeriod"/>
            </a:pPr>
            <a:r>
              <a:rPr lang="en-US" sz="2000" dirty="0" smtClean="0"/>
              <a:t>G – </a:t>
            </a:r>
            <a:r>
              <a:rPr lang="ru-RU" sz="2000" dirty="0" err="1" smtClean="0"/>
              <a:t>эйлеров</a:t>
            </a:r>
            <a:r>
              <a:rPr lang="en-US" sz="2000" dirty="0" smtClean="0"/>
              <a:t> </a:t>
            </a:r>
            <a:r>
              <a:rPr lang="ru-RU" sz="2000" dirty="0" smtClean="0"/>
              <a:t>граф (</a:t>
            </a:r>
            <a:r>
              <a:rPr lang="ru-RU" sz="2000" dirty="0" err="1" smtClean="0"/>
              <a:t>граф</a:t>
            </a:r>
            <a:r>
              <a:rPr lang="ru-RU" sz="2000" dirty="0" smtClean="0"/>
              <a:t>, имеющий </a:t>
            </a:r>
            <a:r>
              <a:rPr lang="ru-RU" sz="2000" dirty="0" err="1" smtClean="0"/>
              <a:t>эйлеров</a:t>
            </a:r>
            <a:r>
              <a:rPr lang="ru-RU" sz="2000" dirty="0" smtClean="0"/>
              <a:t> цикл)</a:t>
            </a:r>
          </a:p>
          <a:p>
            <a:pPr marL="457200" indent="-457200">
              <a:buAutoNum type="arabicPeriod"/>
            </a:pPr>
            <a:endParaRPr lang="ru-RU" sz="2000" b="1" dirty="0" smtClean="0"/>
          </a:p>
          <a:p>
            <a:pPr marL="457200" indent="-457200">
              <a:buAutoNum type="arabicPeriod"/>
            </a:pPr>
            <a:r>
              <a:rPr lang="ru-RU" sz="2000" dirty="0" smtClean="0"/>
              <a:t>Степени всех вершин четны</a:t>
            </a:r>
          </a:p>
          <a:p>
            <a:pPr marL="457200" indent="-457200">
              <a:buAutoNum type="arabicPeriod"/>
            </a:pPr>
            <a:endParaRPr lang="ru-RU" sz="2000" b="1" dirty="0" smtClean="0"/>
          </a:p>
          <a:p>
            <a:pPr marL="457200" indent="-457200">
              <a:buAutoNum type="arabicPeriod"/>
            </a:pPr>
            <a:r>
              <a:rPr lang="ru-RU" sz="2000" dirty="0" smtClean="0"/>
              <a:t>Множество ребер разбивается на непересекающиеся простые циклы</a:t>
            </a:r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685800" y="476672"/>
            <a:ext cx="7772400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  <a:buFont typeface="+mj-lt"/>
              <a:buAutoNum type="arabicPeriod"/>
            </a:pPr>
            <a:r>
              <a:rPr lang="ru-RU" sz="2800" dirty="0" err="1" smtClean="0"/>
              <a:t>Эйлеров</a:t>
            </a:r>
            <a:r>
              <a:rPr lang="ru-RU" sz="2800" dirty="0" smtClean="0"/>
              <a:t> цикл.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Овал 44"/>
          <p:cNvSpPr/>
          <p:nvPr/>
        </p:nvSpPr>
        <p:spPr>
          <a:xfrm>
            <a:off x="2267744" y="573325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47" name="Прямая со стрелкой 46"/>
          <p:cNvCxnSpPr>
            <a:stCxn id="45" idx="1"/>
            <a:endCxn id="54" idx="5"/>
          </p:cNvCxnSpPr>
          <p:nvPr/>
        </p:nvCxnSpPr>
        <p:spPr>
          <a:xfrm flipH="1" flipV="1">
            <a:off x="1638953" y="3520289"/>
            <a:ext cx="681518" cy="226569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/>
          <p:cNvCxnSpPr>
            <a:stCxn id="49" idx="2"/>
            <a:endCxn id="67" idx="6"/>
          </p:cNvCxnSpPr>
          <p:nvPr/>
        </p:nvCxnSpPr>
        <p:spPr>
          <a:xfrm flipH="1" flipV="1">
            <a:off x="5724128" y="3320988"/>
            <a:ext cx="1791228" cy="7200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Овал 48"/>
          <p:cNvSpPr/>
          <p:nvPr/>
        </p:nvSpPr>
        <p:spPr>
          <a:xfrm>
            <a:off x="7515356" y="321297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550750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baseline="-25000" dirty="0" smtClean="0"/>
          </a:p>
        </p:txBody>
      </p:sp>
      <p:sp>
        <p:nvSpPr>
          <p:cNvPr id="51" name="Овал 50"/>
          <p:cNvSpPr/>
          <p:nvPr/>
        </p:nvSpPr>
        <p:spPr>
          <a:xfrm>
            <a:off x="4139952" y="263691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53" name="Прямая со стрелкой 52"/>
          <p:cNvCxnSpPr>
            <a:stCxn id="51" idx="3"/>
            <a:endCxn id="54" idx="7"/>
          </p:cNvCxnSpPr>
          <p:nvPr/>
        </p:nvCxnSpPr>
        <p:spPr>
          <a:xfrm flipH="1">
            <a:off x="1638953" y="2944225"/>
            <a:ext cx="2553726" cy="32147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Овал 53"/>
          <p:cNvSpPr/>
          <p:nvPr/>
        </p:nvSpPr>
        <p:spPr>
          <a:xfrm>
            <a:off x="1331640" y="321297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331640" y="32036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baseline="-25000" dirty="0" smtClean="0"/>
          </a:p>
        </p:txBody>
      </p:sp>
      <p:cxnSp>
        <p:nvCxnSpPr>
          <p:cNvPr id="56" name="Прямая со стрелкой 55"/>
          <p:cNvCxnSpPr>
            <a:stCxn id="67" idx="2"/>
            <a:endCxn id="64" idx="6"/>
          </p:cNvCxnSpPr>
          <p:nvPr/>
        </p:nvCxnSpPr>
        <p:spPr>
          <a:xfrm flipH="1">
            <a:off x="3635896" y="3320988"/>
            <a:ext cx="1728192" cy="115212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 стрелкой 56"/>
          <p:cNvCxnSpPr>
            <a:stCxn id="64" idx="0"/>
            <a:endCxn id="51" idx="3"/>
          </p:cNvCxnSpPr>
          <p:nvPr/>
        </p:nvCxnSpPr>
        <p:spPr>
          <a:xfrm flipV="1">
            <a:off x="3455876" y="2944225"/>
            <a:ext cx="736803" cy="134887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>
            <a:stCxn id="59" idx="2"/>
            <a:endCxn id="51" idx="7"/>
          </p:cNvCxnSpPr>
          <p:nvPr/>
        </p:nvCxnSpPr>
        <p:spPr>
          <a:xfrm flipH="1">
            <a:off x="4447265" y="2312876"/>
            <a:ext cx="763835" cy="376763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/>
          <p:cNvCxnSpPr>
            <a:stCxn id="64" idx="2"/>
            <a:endCxn id="54" idx="6"/>
          </p:cNvCxnSpPr>
          <p:nvPr/>
        </p:nvCxnSpPr>
        <p:spPr>
          <a:xfrm flipH="1" flipV="1">
            <a:off x="1691680" y="3392996"/>
            <a:ext cx="1584176" cy="1080120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/>
          <p:cNvCxnSpPr>
            <a:stCxn id="49" idx="1"/>
            <a:endCxn id="59" idx="6"/>
          </p:cNvCxnSpPr>
          <p:nvPr/>
        </p:nvCxnSpPr>
        <p:spPr>
          <a:xfrm flipH="1" flipV="1">
            <a:off x="5571140" y="2312876"/>
            <a:ext cx="1996943" cy="95282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Овал 58"/>
          <p:cNvSpPr/>
          <p:nvPr/>
        </p:nvSpPr>
        <p:spPr>
          <a:xfrm>
            <a:off x="5211100" y="213285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2" name="Овал 61"/>
          <p:cNvSpPr/>
          <p:nvPr/>
        </p:nvSpPr>
        <p:spPr>
          <a:xfrm>
            <a:off x="6300192" y="5085184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4" name="Овал 63"/>
          <p:cNvSpPr/>
          <p:nvPr/>
        </p:nvSpPr>
        <p:spPr>
          <a:xfrm>
            <a:off x="3275856" y="429309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7" name="Овал 66"/>
          <p:cNvSpPr/>
          <p:nvPr/>
        </p:nvSpPr>
        <p:spPr>
          <a:xfrm>
            <a:off x="5364088" y="3140968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80" name="Прямая со стрелкой 79"/>
          <p:cNvCxnSpPr>
            <a:stCxn id="62" idx="2"/>
            <a:endCxn id="45" idx="6"/>
          </p:cNvCxnSpPr>
          <p:nvPr/>
        </p:nvCxnSpPr>
        <p:spPr>
          <a:xfrm flipH="1">
            <a:off x="2627784" y="5265204"/>
            <a:ext cx="3672408" cy="648072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 стрелкой 83"/>
          <p:cNvCxnSpPr>
            <a:stCxn id="62" idx="1"/>
            <a:endCxn id="64" idx="5"/>
          </p:cNvCxnSpPr>
          <p:nvPr/>
        </p:nvCxnSpPr>
        <p:spPr>
          <a:xfrm flipH="1" flipV="1">
            <a:off x="3583169" y="4600409"/>
            <a:ext cx="2769750" cy="537502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Прямая со стрелкой 86"/>
          <p:cNvCxnSpPr>
            <a:stCxn id="50" idx="2"/>
            <a:endCxn id="62" idx="7"/>
          </p:cNvCxnSpPr>
          <p:nvPr/>
        </p:nvCxnSpPr>
        <p:spPr>
          <a:xfrm flipH="1">
            <a:off x="6607505" y="3582308"/>
            <a:ext cx="1094088" cy="1555603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1907704" y="458112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101" name="TextBox 100"/>
          <p:cNvSpPr txBox="1"/>
          <p:nvPr/>
        </p:nvSpPr>
        <p:spPr>
          <a:xfrm>
            <a:off x="2699792" y="2924944"/>
            <a:ext cx="418704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12</a:t>
            </a:r>
            <a:endParaRPr lang="ru-RU" dirty="0"/>
          </a:p>
        </p:txBody>
      </p:sp>
      <p:sp>
        <p:nvSpPr>
          <p:cNvPr id="102" name="TextBox 101"/>
          <p:cNvSpPr txBox="1"/>
          <p:nvPr/>
        </p:nvSpPr>
        <p:spPr>
          <a:xfrm>
            <a:off x="6286538" y="255561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103" name="TextBox 102"/>
          <p:cNvSpPr txBox="1"/>
          <p:nvPr/>
        </p:nvSpPr>
        <p:spPr>
          <a:xfrm>
            <a:off x="7020272" y="422108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104" name="TextBox 103"/>
          <p:cNvSpPr txBox="1"/>
          <p:nvPr/>
        </p:nvSpPr>
        <p:spPr>
          <a:xfrm>
            <a:off x="4644008" y="472514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105" name="TextBox 104"/>
          <p:cNvSpPr txBox="1"/>
          <p:nvPr/>
        </p:nvSpPr>
        <p:spPr>
          <a:xfrm>
            <a:off x="3779912" y="558924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106" name="TextBox 105"/>
          <p:cNvSpPr txBox="1"/>
          <p:nvPr/>
        </p:nvSpPr>
        <p:spPr>
          <a:xfrm>
            <a:off x="2267744" y="378904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107" name="TextBox 106"/>
          <p:cNvSpPr txBox="1"/>
          <p:nvPr/>
        </p:nvSpPr>
        <p:spPr>
          <a:xfrm>
            <a:off x="3779912" y="335699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108" name="TextBox 107"/>
          <p:cNvSpPr txBox="1"/>
          <p:nvPr/>
        </p:nvSpPr>
        <p:spPr>
          <a:xfrm>
            <a:off x="4572000" y="242088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109" name="TextBox 108"/>
          <p:cNvSpPr txBox="1"/>
          <p:nvPr/>
        </p:nvSpPr>
        <p:spPr>
          <a:xfrm>
            <a:off x="6516216" y="321297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cxnSp>
        <p:nvCxnSpPr>
          <p:cNvPr id="111" name="Shape 110"/>
          <p:cNvCxnSpPr>
            <a:stCxn id="59" idx="0"/>
            <a:endCxn id="45" idx="2"/>
          </p:cNvCxnSpPr>
          <p:nvPr/>
        </p:nvCxnSpPr>
        <p:spPr>
          <a:xfrm rot="16200000" flipH="1" flipV="1">
            <a:off x="1939222" y="2461378"/>
            <a:ext cx="3780420" cy="3123376"/>
          </a:xfrm>
          <a:prstGeom prst="curvedConnector4">
            <a:avLst>
              <a:gd name="adj1" fmla="val -10583"/>
              <a:gd name="adj2" fmla="val 157180"/>
            </a:avLst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1115616" y="220395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4427984" y="371703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42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Краскала</a:t>
            </a:r>
            <a:endParaRPr lang="ru-RU" sz="2800" b="1" dirty="0" smtClean="0"/>
          </a:p>
        </p:txBody>
      </p:sp>
      <p:sp>
        <p:nvSpPr>
          <p:cNvPr id="66" name="TextBox 65"/>
          <p:cNvSpPr txBox="1"/>
          <p:nvPr/>
        </p:nvSpPr>
        <p:spPr>
          <a:xfrm>
            <a:off x="2281342" y="57239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baseline="-25000" dirty="0" smtClean="0"/>
          </a:p>
        </p:txBody>
      </p:sp>
      <p:sp>
        <p:nvSpPr>
          <p:cNvPr id="68" name="TextBox 67"/>
          <p:cNvSpPr txBox="1"/>
          <p:nvPr/>
        </p:nvSpPr>
        <p:spPr>
          <a:xfrm>
            <a:off x="3275856" y="42838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baseline="-25000" dirty="0" smtClean="0"/>
          </a:p>
        </p:txBody>
      </p:sp>
      <p:sp>
        <p:nvSpPr>
          <p:cNvPr id="69" name="TextBox 68"/>
          <p:cNvSpPr txBox="1"/>
          <p:nvPr/>
        </p:nvSpPr>
        <p:spPr>
          <a:xfrm>
            <a:off x="6385798" y="50758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baseline="-25000" dirty="0" smtClean="0"/>
          </a:p>
        </p:txBody>
      </p:sp>
      <p:sp>
        <p:nvSpPr>
          <p:cNvPr id="70" name="TextBox 69"/>
          <p:cNvSpPr txBox="1"/>
          <p:nvPr/>
        </p:nvSpPr>
        <p:spPr>
          <a:xfrm>
            <a:off x="4139952" y="26369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baseline="-25000" dirty="0" smtClean="0"/>
          </a:p>
        </p:txBody>
      </p:sp>
      <p:sp>
        <p:nvSpPr>
          <p:cNvPr id="71" name="TextBox 70"/>
          <p:cNvSpPr txBox="1"/>
          <p:nvPr/>
        </p:nvSpPr>
        <p:spPr>
          <a:xfrm>
            <a:off x="5364088" y="31316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baseline="-25000" dirty="0" smtClean="0"/>
          </a:p>
        </p:txBody>
      </p:sp>
      <p:sp>
        <p:nvSpPr>
          <p:cNvPr id="74" name="TextBox 73"/>
          <p:cNvSpPr txBox="1"/>
          <p:nvPr/>
        </p:nvSpPr>
        <p:spPr>
          <a:xfrm>
            <a:off x="5220072" y="21235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baseline="-25000" dirty="0" smtClean="0"/>
          </a:p>
        </p:txBody>
      </p:sp>
      <p:sp>
        <p:nvSpPr>
          <p:cNvPr id="43" name="Заголовок 1"/>
          <p:cNvSpPr txBox="1">
            <a:spLocks/>
          </p:cNvSpPr>
          <p:nvPr/>
        </p:nvSpPr>
        <p:spPr>
          <a:xfrm>
            <a:off x="4788024" y="5589240"/>
            <a:ext cx="3822576" cy="11521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>
              <a:spcBef>
                <a:spcPct val="0"/>
              </a:spcBef>
            </a:pPr>
            <a:r>
              <a:rPr lang="ru-RU" sz="2800" dirty="0" smtClean="0"/>
              <a:t>Вес дерева = 1 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Овал 44"/>
          <p:cNvSpPr/>
          <p:nvPr/>
        </p:nvSpPr>
        <p:spPr>
          <a:xfrm>
            <a:off x="2267744" y="573325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47" name="Прямая со стрелкой 46"/>
          <p:cNvCxnSpPr>
            <a:stCxn id="45" idx="1"/>
            <a:endCxn id="54" idx="5"/>
          </p:cNvCxnSpPr>
          <p:nvPr/>
        </p:nvCxnSpPr>
        <p:spPr>
          <a:xfrm flipH="1" flipV="1">
            <a:off x="1638953" y="3520289"/>
            <a:ext cx="681518" cy="226569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/>
          <p:cNvCxnSpPr>
            <a:stCxn id="49" idx="2"/>
            <a:endCxn id="67" idx="6"/>
          </p:cNvCxnSpPr>
          <p:nvPr/>
        </p:nvCxnSpPr>
        <p:spPr>
          <a:xfrm flipH="1" flipV="1">
            <a:off x="5724128" y="3320988"/>
            <a:ext cx="1791228" cy="7200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Овал 48"/>
          <p:cNvSpPr/>
          <p:nvPr/>
        </p:nvSpPr>
        <p:spPr>
          <a:xfrm>
            <a:off x="7515356" y="321297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550750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baseline="-25000" dirty="0" smtClean="0"/>
          </a:p>
        </p:txBody>
      </p:sp>
      <p:sp>
        <p:nvSpPr>
          <p:cNvPr id="51" name="Овал 50"/>
          <p:cNvSpPr/>
          <p:nvPr/>
        </p:nvSpPr>
        <p:spPr>
          <a:xfrm>
            <a:off x="4139952" y="263691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53" name="Прямая со стрелкой 52"/>
          <p:cNvCxnSpPr>
            <a:stCxn id="51" idx="3"/>
            <a:endCxn id="54" idx="7"/>
          </p:cNvCxnSpPr>
          <p:nvPr/>
        </p:nvCxnSpPr>
        <p:spPr>
          <a:xfrm flipH="1">
            <a:off x="1638953" y="2944225"/>
            <a:ext cx="2553726" cy="32147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Овал 53"/>
          <p:cNvSpPr/>
          <p:nvPr/>
        </p:nvSpPr>
        <p:spPr>
          <a:xfrm>
            <a:off x="1331640" y="321297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331640" y="32036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baseline="-25000" dirty="0" smtClean="0"/>
          </a:p>
        </p:txBody>
      </p:sp>
      <p:cxnSp>
        <p:nvCxnSpPr>
          <p:cNvPr id="56" name="Прямая со стрелкой 55"/>
          <p:cNvCxnSpPr>
            <a:stCxn id="67" idx="2"/>
            <a:endCxn id="64" idx="6"/>
          </p:cNvCxnSpPr>
          <p:nvPr/>
        </p:nvCxnSpPr>
        <p:spPr>
          <a:xfrm flipH="1">
            <a:off x="3635896" y="3320988"/>
            <a:ext cx="1728192" cy="115212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 стрелкой 56"/>
          <p:cNvCxnSpPr>
            <a:stCxn id="64" idx="0"/>
            <a:endCxn id="51" idx="3"/>
          </p:cNvCxnSpPr>
          <p:nvPr/>
        </p:nvCxnSpPr>
        <p:spPr>
          <a:xfrm flipV="1">
            <a:off x="3455876" y="2944225"/>
            <a:ext cx="736803" cy="134887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>
            <a:stCxn id="59" idx="2"/>
            <a:endCxn id="51" idx="7"/>
          </p:cNvCxnSpPr>
          <p:nvPr/>
        </p:nvCxnSpPr>
        <p:spPr>
          <a:xfrm flipH="1">
            <a:off x="4447265" y="2312876"/>
            <a:ext cx="763835" cy="376763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/>
          <p:cNvCxnSpPr>
            <a:stCxn id="64" idx="2"/>
            <a:endCxn id="54" idx="6"/>
          </p:cNvCxnSpPr>
          <p:nvPr/>
        </p:nvCxnSpPr>
        <p:spPr>
          <a:xfrm flipH="1" flipV="1">
            <a:off x="1691680" y="3392996"/>
            <a:ext cx="1584176" cy="1080120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/>
          <p:cNvCxnSpPr>
            <a:stCxn id="49" idx="1"/>
            <a:endCxn id="59" idx="6"/>
          </p:cNvCxnSpPr>
          <p:nvPr/>
        </p:nvCxnSpPr>
        <p:spPr>
          <a:xfrm flipH="1" flipV="1">
            <a:off x="5571140" y="2312876"/>
            <a:ext cx="1996943" cy="95282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Овал 58"/>
          <p:cNvSpPr/>
          <p:nvPr/>
        </p:nvSpPr>
        <p:spPr>
          <a:xfrm>
            <a:off x="5211100" y="213285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2" name="Овал 61"/>
          <p:cNvSpPr/>
          <p:nvPr/>
        </p:nvSpPr>
        <p:spPr>
          <a:xfrm>
            <a:off x="6300192" y="5085184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4" name="Овал 63"/>
          <p:cNvSpPr/>
          <p:nvPr/>
        </p:nvSpPr>
        <p:spPr>
          <a:xfrm>
            <a:off x="3275856" y="429309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7" name="Овал 66"/>
          <p:cNvSpPr/>
          <p:nvPr/>
        </p:nvSpPr>
        <p:spPr>
          <a:xfrm>
            <a:off x="5364088" y="3140968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80" name="Прямая со стрелкой 79"/>
          <p:cNvCxnSpPr>
            <a:stCxn id="62" idx="2"/>
            <a:endCxn id="45" idx="6"/>
          </p:cNvCxnSpPr>
          <p:nvPr/>
        </p:nvCxnSpPr>
        <p:spPr>
          <a:xfrm flipH="1">
            <a:off x="2627784" y="5265204"/>
            <a:ext cx="3672408" cy="648072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 стрелкой 83"/>
          <p:cNvCxnSpPr>
            <a:stCxn id="62" idx="1"/>
            <a:endCxn id="64" idx="5"/>
          </p:cNvCxnSpPr>
          <p:nvPr/>
        </p:nvCxnSpPr>
        <p:spPr>
          <a:xfrm flipH="1" flipV="1">
            <a:off x="3583169" y="4600409"/>
            <a:ext cx="2769750" cy="537502"/>
          </a:xfrm>
          <a:prstGeom prst="straightConnector1">
            <a:avLst/>
          </a:prstGeom>
          <a:ln w="3810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Прямая со стрелкой 86"/>
          <p:cNvCxnSpPr>
            <a:stCxn id="50" idx="2"/>
            <a:endCxn id="62" idx="7"/>
          </p:cNvCxnSpPr>
          <p:nvPr/>
        </p:nvCxnSpPr>
        <p:spPr>
          <a:xfrm flipH="1">
            <a:off x="6607505" y="3582308"/>
            <a:ext cx="1094088" cy="1555603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1907704" y="458112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101" name="TextBox 100"/>
          <p:cNvSpPr txBox="1"/>
          <p:nvPr/>
        </p:nvSpPr>
        <p:spPr>
          <a:xfrm>
            <a:off x="2699792" y="2924944"/>
            <a:ext cx="418704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12</a:t>
            </a:r>
            <a:endParaRPr lang="ru-RU" dirty="0"/>
          </a:p>
        </p:txBody>
      </p:sp>
      <p:sp>
        <p:nvSpPr>
          <p:cNvPr id="102" name="TextBox 101"/>
          <p:cNvSpPr txBox="1"/>
          <p:nvPr/>
        </p:nvSpPr>
        <p:spPr>
          <a:xfrm>
            <a:off x="6286538" y="255561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103" name="TextBox 102"/>
          <p:cNvSpPr txBox="1"/>
          <p:nvPr/>
        </p:nvSpPr>
        <p:spPr>
          <a:xfrm>
            <a:off x="7020272" y="422108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104" name="TextBox 103"/>
          <p:cNvSpPr txBox="1"/>
          <p:nvPr/>
        </p:nvSpPr>
        <p:spPr>
          <a:xfrm>
            <a:off x="4644008" y="472514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105" name="TextBox 104"/>
          <p:cNvSpPr txBox="1"/>
          <p:nvPr/>
        </p:nvSpPr>
        <p:spPr>
          <a:xfrm>
            <a:off x="3779912" y="558924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106" name="TextBox 105"/>
          <p:cNvSpPr txBox="1"/>
          <p:nvPr/>
        </p:nvSpPr>
        <p:spPr>
          <a:xfrm>
            <a:off x="2267744" y="378904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107" name="TextBox 106"/>
          <p:cNvSpPr txBox="1"/>
          <p:nvPr/>
        </p:nvSpPr>
        <p:spPr>
          <a:xfrm>
            <a:off x="3779912" y="335699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108" name="TextBox 107"/>
          <p:cNvSpPr txBox="1"/>
          <p:nvPr/>
        </p:nvSpPr>
        <p:spPr>
          <a:xfrm>
            <a:off x="4572000" y="242088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109" name="TextBox 108"/>
          <p:cNvSpPr txBox="1"/>
          <p:nvPr/>
        </p:nvSpPr>
        <p:spPr>
          <a:xfrm>
            <a:off x="6516216" y="321297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cxnSp>
        <p:nvCxnSpPr>
          <p:cNvPr id="111" name="Shape 110"/>
          <p:cNvCxnSpPr>
            <a:stCxn id="59" idx="0"/>
            <a:endCxn id="45" idx="2"/>
          </p:cNvCxnSpPr>
          <p:nvPr/>
        </p:nvCxnSpPr>
        <p:spPr>
          <a:xfrm rot="16200000" flipH="1" flipV="1">
            <a:off x="1939222" y="2461378"/>
            <a:ext cx="3780420" cy="3123376"/>
          </a:xfrm>
          <a:prstGeom prst="curvedConnector4">
            <a:avLst>
              <a:gd name="adj1" fmla="val -10583"/>
              <a:gd name="adj2" fmla="val 157180"/>
            </a:avLst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1115616" y="220395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4427984" y="371703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42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Краскала</a:t>
            </a:r>
            <a:endParaRPr lang="ru-RU" sz="2800" b="1" dirty="0" smtClean="0"/>
          </a:p>
        </p:txBody>
      </p:sp>
      <p:sp>
        <p:nvSpPr>
          <p:cNvPr id="66" name="TextBox 65"/>
          <p:cNvSpPr txBox="1"/>
          <p:nvPr/>
        </p:nvSpPr>
        <p:spPr>
          <a:xfrm>
            <a:off x="2281342" y="57239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baseline="-25000" dirty="0" smtClean="0"/>
          </a:p>
        </p:txBody>
      </p:sp>
      <p:sp>
        <p:nvSpPr>
          <p:cNvPr id="68" name="TextBox 67"/>
          <p:cNvSpPr txBox="1"/>
          <p:nvPr/>
        </p:nvSpPr>
        <p:spPr>
          <a:xfrm>
            <a:off x="3275856" y="42838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baseline="-25000" dirty="0" smtClean="0"/>
          </a:p>
        </p:txBody>
      </p:sp>
      <p:sp>
        <p:nvSpPr>
          <p:cNvPr id="69" name="TextBox 68"/>
          <p:cNvSpPr txBox="1"/>
          <p:nvPr/>
        </p:nvSpPr>
        <p:spPr>
          <a:xfrm>
            <a:off x="6385798" y="50758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baseline="-25000" dirty="0" smtClean="0"/>
          </a:p>
        </p:txBody>
      </p:sp>
      <p:sp>
        <p:nvSpPr>
          <p:cNvPr id="70" name="TextBox 69"/>
          <p:cNvSpPr txBox="1"/>
          <p:nvPr/>
        </p:nvSpPr>
        <p:spPr>
          <a:xfrm>
            <a:off x="4139952" y="26369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baseline="-25000" dirty="0" smtClean="0"/>
          </a:p>
        </p:txBody>
      </p:sp>
      <p:sp>
        <p:nvSpPr>
          <p:cNvPr id="71" name="TextBox 70"/>
          <p:cNvSpPr txBox="1"/>
          <p:nvPr/>
        </p:nvSpPr>
        <p:spPr>
          <a:xfrm>
            <a:off x="5364088" y="31316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baseline="-25000" dirty="0" smtClean="0"/>
          </a:p>
        </p:txBody>
      </p:sp>
      <p:sp>
        <p:nvSpPr>
          <p:cNvPr id="74" name="TextBox 73"/>
          <p:cNvSpPr txBox="1"/>
          <p:nvPr/>
        </p:nvSpPr>
        <p:spPr>
          <a:xfrm>
            <a:off x="5220072" y="21235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baseline="-25000" dirty="0" smtClean="0"/>
          </a:p>
        </p:txBody>
      </p:sp>
      <p:sp>
        <p:nvSpPr>
          <p:cNvPr id="43" name="Заголовок 1"/>
          <p:cNvSpPr txBox="1">
            <a:spLocks/>
          </p:cNvSpPr>
          <p:nvPr/>
        </p:nvSpPr>
        <p:spPr>
          <a:xfrm>
            <a:off x="4788024" y="5589240"/>
            <a:ext cx="3822576" cy="11521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>
              <a:spcBef>
                <a:spcPct val="0"/>
              </a:spcBef>
            </a:pPr>
            <a:r>
              <a:rPr lang="ru-RU" sz="2800" dirty="0" smtClean="0"/>
              <a:t>Вес дерева = 5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Овал 44"/>
          <p:cNvSpPr/>
          <p:nvPr/>
        </p:nvSpPr>
        <p:spPr>
          <a:xfrm>
            <a:off x="2267744" y="573325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47" name="Прямая со стрелкой 46"/>
          <p:cNvCxnSpPr>
            <a:stCxn id="45" idx="1"/>
            <a:endCxn id="54" idx="5"/>
          </p:cNvCxnSpPr>
          <p:nvPr/>
        </p:nvCxnSpPr>
        <p:spPr>
          <a:xfrm flipH="1" flipV="1">
            <a:off x="1638953" y="3520289"/>
            <a:ext cx="681518" cy="226569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/>
          <p:cNvCxnSpPr>
            <a:stCxn id="49" idx="2"/>
            <a:endCxn id="67" idx="6"/>
          </p:cNvCxnSpPr>
          <p:nvPr/>
        </p:nvCxnSpPr>
        <p:spPr>
          <a:xfrm flipH="1" flipV="1">
            <a:off x="5724128" y="3320988"/>
            <a:ext cx="1791228" cy="7200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Овал 48"/>
          <p:cNvSpPr/>
          <p:nvPr/>
        </p:nvSpPr>
        <p:spPr>
          <a:xfrm>
            <a:off x="7515356" y="321297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550750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baseline="-25000" dirty="0" smtClean="0"/>
          </a:p>
        </p:txBody>
      </p:sp>
      <p:sp>
        <p:nvSpPr>
          <p:cNvPr id="51" name="Овал 50"/>
          <p:cNvSpPr/>
          <p:nvPr/>
        </p:nvSpPr>
        <p:spPr>
          <a:xfrm>
            <a:off x="4139952" y="263691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53" name="Прямая со стрелкой 52"/>
          <p:cNvCxnSpPr>
            <a:stCxn id="51" idx="3"/>
            <a:endCxn id="54" idx="7"/>
          </p:cNvCxnSpPr>
          <p:nvPr/>
        </p:nvCxnSpPr>
        <p:spPr>
          <a:xfrm flipH="1">
            <a:off x="1638953" y="2944225"/>
            <a:ext cx="2553726" cy="32147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Овал 53"/>
          <p:cNvSpPr/>
          <p:nvPr/>
        </p:nvSpPr>
        <p:spPr>
          <a:xfrm>
            <a:off x="1331640" y="321297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331640" y="32036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baseline="-25000" dirty="0" smtClean="0"/>
          </a:p>
        </p:txBody>
      </p:sp>
      <p:cxnSp>
        <p:nvCxnSpPr>
          <p:cNvPr id="56" name="Прямая со стрелкой 55"/>
          <p:cNvCxnSpPr>
            <a:stCxn id="67" idx="2"/>
            <a:endCxn id="64" idx="6"/>
          </p:cNvCxnSpPr>
          <p:nvPr/>
        </p:nvCxnSpPr>
        <p:spPr>
          <a:xfrm flipH="1">
            <a:off x="3635896" y="3320988"/>
            <a:ext cx="1728192" cy="1152128"/>
          </a:xfrm>
          <a:prstGeom prst="straightConnector1">
            <a:avLst/>
          </a:prstGeom>
          <a:ln w="3810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 стрелкой 56"/>
          <p:cNvCxnSpPr>
            <a:stCxn id="64" idx="0"/>
            <a:endCxn id="51" idx="3"/>
          </p:cNvCxnSpPr>
          <p:nvPr/>
        </p:nvCxnSpPr>
        <p:spPr>
          <a:xfrm flipV="1">
            <a:off x="3455876" y="2944225"/>
            <a:ext cx="736803" cy="134887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>
            <a:stCxn id="59" idx="2"/>
            <a:endCxn id="51" idx="7"/>
          </p:cNvCxnSpPr>
          <p:nvPr/>
        </p:nvCxnSpPr>
        <p:spPr>
          <a:xfrm flipH="1">
            <a:off x="4447265" y="2312876"/>
            <a:ext cx="763835" cy="376763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/>
          <p:cNvCxnSpPr>
            <a:stCxn id="64" idx="2"/>
            <a:endCxn id="54" idx="6"/>
          </p:cNvCxnSpPr>
          <p:nvPr/>
        </p:nvCxnSpPr>
        <p:spPr>
          <a:xfrm flipH="1" flipV="1">
            <a:off x="1691680" y="3392996"/>
            <a:ext cx="1584176" cy="1080120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/>
          <p:cNvCxnSpPr>
            <a:stCxn id="49" idx="1"/>
            <a:endCxn id="59" idx="6"/>
          </p:cNvCxnSpPr>
          <p:nvPr/>
        </p:nvCxnSpPr>
        <p:spPr>
          <a:xfrm flipH="1" flipV="1">
            <a:off x="5571140" y="2312876"/>
            <a:ext cx="1996943" cy="95282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Овал 58"/>
          <p:cNvSpPr/>
          <p:nvPr/>
        </p:nvSpPr>
        <p:spPr>
          <a:xfrm>
            <a:off x="5211100" y="213285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2" name="Овал 61"/>
          <p:cNvSpPr/>
          <p:nvPr/>
        </p:nvSpPr>
        <p:spPr>
          <a:xfrm>
            <a:off x="6300192" y="5085184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4" name="Овал 63"/>
          <p:cNvSpPr/>
          <p:nvPr/>
        </p:nvSpPr>
        <p:spPr>
          <a:xfrm>
            <a:off x="3275856" y="429309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7" name="Овал 66"/>
          <p:cNvSpPr/>
          <p:nvPr/>
        </p:nvSpPr>
        <p:spPr>
          <a:xfrm>
            <a:off x="5364088" y="3140968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80" name="Прямая со стрелкой 79"/>
          <p:cNvCxnSpPr>
            <a:stCxn id="62" idx="2"/>
            <a:endCxn id="45" idx="6"/>
          </p:cNvCxnSpPr>
          <p:nvPr/>
        </p:nvCxnSpPr>
        <p:spPr>
          <a:xfrm flipH="1">
            <a:off x="2627784" y="5265204"/>
            <a:ext cx="3672408" cy="648072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 стрелкой 83"/>
          <p:cNvCxnSpPr>
            <a:stCxn id="62" idx="1"/>
            <a:endCxn id="64" idx="5"/>
          </p:cNvCxnSpPr>
          <p:nvPr/>
        </p:nvCxnSpPr>
        <p:spPr>
          <a:xfrm flipH="1" flipV="1">
            <a:off x="3583169" y="4600409"/>
            <a:ext cx="2769750" cy="537502"/>
          </a:xfrm>
          <a:prstGeom prst="straightConnector1">
            <a:avLst/>
          </a:prstGeom>
          <a:ln w="3810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Прямая со стрелкой 86"/>
          <p:cNvCxnSpPr>
            <a:stCxn id="50" idx="2"/>
            <a:endCxn id="62" idx="7"/>
          </p:cNvCxnSpPr>
          <p:nvPr/>
        </p:nvCxnSpPr>
        <p:spPr>
          <a:xfrm flipH="1">
            <a:off x="6607505" y="3582308"/>
            <a:ext cx="1094088" cy="1555603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1907704" y="458112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101" name="TextBox 100"/>
          <p:cNvSpPr txBox="1"/>
          <p:nvPr/>
        </p:nvSpPr>
        <p:spPr>
          <a:xfrm>
            <a:off x="2699792" y="2924944"/>
            <a:ext cx="418704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12</a:t>
            </a:r>
            <a:endParaRPr lang="ru-RU" dirty="0"/>
          </a:p>
        </p:txBody>
      </p:sp>
      <p:sp>
        <p:nvSpPr>
          <p:cNvPr id="102" name="TextBox 101"/>
          <p:cNvSpPr txBox="1"/>
          <p:nvPr/>
        </p:nvSpPr>
        <p:spPr>
          <a:xfrm>
            <a:off x="6286538" y="255561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103" name="TextBox 102"/>
          <p:cNvSpPr txBox="1"/>
          <p:nvPr/>
        </p:nvSpPr>
        <p:spPr>
          <a:xfrm>
            <a:off x="7020272" y="422108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104" name="TextBox 103"/>
          <p:cNvSpPr txBox="1"/>
          <p:nvPr/>
        </p:nvSpPr>
        <p:spPr>
          <a:xfrm>
            <a:off x="4644008" y="472514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105" name="TextBox 104"/>
          <p:cNvSpPr txBox="1"/>
          <p:nvPr/>
        </p:nvSpPr>
        <p:spPr>
          <a:xfrm>
            <a:off x="3779912" y="558924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106" name="TextBox 105"/>
          <p:cNvSpPr txBox="1"/>
          <p:nvPr/>
        </p:nvSpPr>
        <p:spPr>
          <a:xfrm>
            <a:off x="2267744" y="378904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107" name="TextBox 106"/>
          <p:cNvSpPr txBox="1"/>
          <p:nvPr/>
        </p:nvSpPr>
        <p:spPr>
          <a:xfrm>
            <a:off x="3779912" y="335699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108" name="TextBox 107"/>
          <p:cNvSpPr txBox="1"/>
          <p:nvPr/>
        </p:nvSpPr>
        <p:spPr>
          <a:xfrm>
            <a:off x="4572000" y="242088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109" name="TextBox 108"/>
          <p:cNvSpPr txBox="1"/>
          <p:nvPr/>
        </p:nvSpPr>
        <p:spPr>
          <a:xfrm>
            <a:off x="6516216" y="321297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cxnSp>
        <p:nvCxnSpPr>
          <p:cNvPr id="111" name="Shape 110"/>
          <p:cNvCxnSpPr>
            <a:stCxn id="59" idx="0"/>
            <a:endCxn id="45" idx="2"/>
          </p:cNvCxnSpPr>
          <p:nvPr/>
        </p:nvCxnSpPr>
        <p:spPr>
          <a:xfrm rot="16200000" flipH="1" flipV="1">
            <a:off x="1939222" y="2461378"/>
            <a:ext cx="3780420" cy="3123376"/>
          </a:xfrm>
          <a:prstGeom prst="curvedConnector4">
            <a:avLst>
              <a:gd name="adj1" fmla="val -10583"/>
              <a:gd name="adj2" fmla="val 157180"/>
            </a:avLst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1115616" y="220395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4427984" y="371703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42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Краскала</a:t>
            </a:r>
            <a:endParaRPr lang="ru-RU" sz="2800" b="1" dirty="0" smtClean="0"/>
          </a:p>
        </p:txBody>
      </p:sp>
      <p:sp>
        <p:nvSpPr>
          <p:cNvPr id="66" name="TextBox 65"/>
          <p:cNvSpPr txBox="1"/>
          <p:nvPr/>
        </p:nvSpPr>
        <p:spPr>
          <a:xfrm>
            <a:off x="2281342" y="57239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baseline="-25000" dirty="0" smtClean="0"/>
          </a:p>
        </p:txBody>
      </p:sp>
      <p:sp>
        <p:nvSpPr>
          <p:cNvPr id="68" name="TextBox 67"/>
          <p:cNvSpPr txBox="1"/>
          <p:nvPr/>
        </p:nvSpPr>
        <p:spPr>
          <a:xfrm>
            <a:off x="3275856" y="42838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baseline="-25000" dirty="0" smtClean="0"/>
          </a:p>
        </p:txBody>
      </p:sp>
      <p:sp>
        <p:nvSpPr>
          <p:cNvPr id="69" name="TextBox 68"/>
          <p:cNvSpPr txBox="1"/>
          <p:nvPr/>
        </p:nvSpPr>
        <p:spPr>
          <a:xfrm>
            <a:off x="6385798" y="50758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baseline="-25000" dirty="0" smtClean="0"/>
          </a:p>
        </p:txBody>
      </p:sp>
      <p:sp>
        <p:nvSpPr>
          <p:cNvPr id="70" name="TextBox 69"/>
          <p:cNvSpPr txBox="1"/>
          <p:nvPr/>
        </p:nvSpPr>
        <p:spPr>
          <a:xfrm>
            <a:off x="4139952" y="26369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baseline="-25000" dirty="0" smtClean="0"/>
          </a:p>
        </p:txBody>
      </p:sp>
      <p:sp>
        <p:nvSpPr>
          <p:cNvPr id="71" name="TextBox 70"/>
          <p:cNvSpPr txBox="1"/>
          <p:nvPr/>
        </p:nvSpPr>
        <p:spPr>
          <a:xfrm>
            <a:off x="5364088" y="31316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baseline="-25000" dirty="0" smtClean="0"/>
          </a:p>
        </p:txBody>
      </p:sp>
      <p:sp>
        <p:nvSpPr>
          <p:cNvPr id="74" name="TextBox 73"/>
          <p:cNvSpPr txBox="1"/>
          <p:nvPr/>
        </p:nvSpPr>
        <p:spPr>
          <a:xfrm>
            <a:off x="5220072" y="21235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baseline="-25000" dirty="0" smtClean="0"/>
          </a:p>
        </p:txBody>
      </p:sp>
      <p:sp>
        <p:nvSpPr>
          <p:cNvPr id="43" name="Заголовок 1"/>
          <p:cNvSpPr txBox="1">
            <a:spLocks/>
          </p:cNvSpPr>
          <p:nvPr/>
        </p:nvSpPr>
        <p:spPr>
          <a:xfrm>
            <a:off x="4788024" y="5589240"/>
            <a:ext cx="3822576" cy="11521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>
              <a:spcBef>
                <a:spcPct val="0"/>
              </a:spcBef>
            </a:pPr>
            <a:r>
              <a:rPr lang="ru-RU" sz="2800" dirty="0" smtClean="0"/>
              <a:t>Вес дерева = 10 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Овал 44"/>
          <p:cNvSpPr/>
          <p:nvPr/>
        </p:nvSpPr>
        <p:spPr>
          <a:xfrm>
            <a:off x="2267744" y="573325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47" name="Прямая со стрелкой 46"/>
          <p:cNvCxnSpPr>
            <a:stCxn id="45" idx="1"/>
            <a:endCxn id="54" idx="5"/>
          </p:cNvCxnSpPr>
          <p:nvPr/>
        </p:nvCxnSpPr>
        <p:spPr>
          <a:xfrm flipH="1" flipV="1">
            <a:off x="1638953" y="3520289"/>
            <a:ext cx="681518" cy="226569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/>
          <p:cNvCxnSpPr>
            <a:stCxn id="49" idx="2"/>
            <a:endCxn id="67" idx="6"/>
          </p:cNvCxnSpPr>
          <p:nvPr/>
        </p:nvCxnSpPr>
        <p:spPr>
          <a:xfrm flipH="1" flipV="1">
            <a:off x="5724128" y="3320988"/>
            <a:ext cx="1791228" cy="72008"/>
          </a:xfrm>
          <a:prstGeom prst="straightConnector1">
            <a:avLst/>
          </a:prstGeom>
          <a:ln w="3810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Овал 48"/>
          <p:cNvSpPr/>
          <p:nvPr/>
        </p:nvSpPr>
        <p:spPr>
          <a:xfrm>
            <a:off x="7515356" y="321297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550750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baseline="-25000" dirty="0" smtClean="0"/>
          </a:p>
        </p:txBody>
      </p:sp>
      <p:sp>
        <p:nvSpPr>
          <p:cNvPr id="51" name="Овал 50"/>
          <p:cNvSpPr/>
          <p:nvPr/>
        </p:nvSpPr>
        <p:spPr>
          <a:xfrm>
            <a:off x="4139952" y="263691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53" name="Прямая со стрелкой 52"/>
          <p:cNvCxnSpPr>
            <a:stCxn id="51" idx="3"/>
            <a:endCxn id="54" idx="7"/>
          </p:cNvCxnSpPr>
          <p:nvPr/>
        </p:nvCxnSpPr>
        <p:spPr>
          <a:xfrm flipH="1">
            <a:off x="1638953" y="2944225"/>
            <a:ext cx="2553726" cy="32147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Овал 53"/>
          <p:cNvSpPr/>
          <p:nvPr/>
        </p:nvSpPr>
        <p:spPr>
          <a:xfrm>
            <a:off x="1331640" y="321297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331640" y="32036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baseline="-25000" dirty="0" smtClean="0"/>
          </a:p>
        </p:txBody>
      </p:sp>
      <p:cxnSp>
        <p:nvCxnSpPr>
          <p:cNvPr id="56" name="Прямая со стрелкой 55"/>
          <p:cNvCxnSpPr>
            <a:stCxn id="67" idx="2"/>
            <a:endCxn id="64" idx="6"/>
          </p:cNvCxnSpPr>
          <p:nvPr/>
        </p:nvCxnSpPr>
        <p:spPr>
          <a:xfrm flipH="1">
            <a:off x="3635896" y="3320988"/>
            <a:ext cx="1728192" cy="1152128"/>
          </a:xfrm>
          <a:prstGeom prst="straightConnector1">
            <a:avLst/>
          </a:prstGeom>
          <a:ln w="3810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 стрелкой 56"/>
          <p:cNvCxnSpPr>
            <a:stCxn id="64" idx="0"/>
            <a:endCxn id="51" idx="3"/>
          </p:cNvCxnSpPr>
          <p:nvPr/>
        </p:nvCxnSpPr>
        <p:spPr>
          <a:xfrm flipV="1">
            <a:off x="3455876" y="2944225"/>
            <a:ext cx="736803" cy="134887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>
            <a:stCxn id="59" idx="2"/>
            <a:endCxn id="51" idx="7"/>
          </p:cNvCxnSpPr>
          <p:nvPr/>
        </p:nvCxnSpPr>
        <p:spPr>
          <a:xfrm flipH="1">
            <a:off x="4447265" y="2312876"/>
            <a:ext cx="763835" cy="376763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/>
          <p:cNvCxnSpPr>
            <a:stCxn id="64" idx="2"/>
            <a:endCxn id="54" idx="6"/>
          </p:cNvCxnSpPr>
          <p:nvPr/>
        </p:nvCxnSpPr>
        <p:spPr>
          <a:xfrm flipH="1" flipV="1">
            <a:off x="1691680" y="3392996"/>
            <a:ext cx="1584176" cy="1080120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/>
          <p:cNvCxnSpPr>
            <a:stCxn id="49" idx="1"/>
            <a:endCxn id="59" idx="6"/>
          </p:cNvCxnSpPr>
          <p:nvPr/>
        </p:nvCxnSpPr>
        <p:spPr>
          <a:xfrm flipH="1" flipV="1">
            <a:off x="5571140" y="2312876"/>
            <a:ext cx="1996943" cy="95282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Овал 58"/>
          <p:cNvSpPr/>
          <p:nvPr/>
        </p:nvSpPr>
        <p:spPr>
          <a:xfrm>
            <a:off x="5211100" y="213285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2" name="Овал 61"/>
          <p:cNvSpPr/>
          <p:nvPr/>
        </p:nvSpPr>
        <p:spPr>
          <a:xfrm>
            <a:off x="6300192" y="5085184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4" name="Овал 63"/>
          <p:cNvSpPr/>
          <p:nvPr/>
        </p:nvSpPr>
        <p:spPr>
          <a:xfrm>
            <a:off x="3275856" y="429309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7" name="Овал 66"/>
          <p:cNvSpPr/>
          <p:nvPr/>
        </p:nvSpPr>
        <p:spPr>
          <a:xfrm>
            <a:off x="5364088" y="3140968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80" name="Прямая со стрелкой 79"/>
          <p:cNvCxnSpPr>
            <a:stCxn id="62" idx="2"/>
            <a:endCxn id="45" idx="6"/>
          </p:cNvCxnSpPr>
          <p:nvPr/>
        </p:nvCxnSpPr>
        <p:spPr>
          <a:xfrm flipH="1">
            <a:off x="2627784" y="5265204"/>
            <a:ext cx="3672408" cy="648072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 стрелкой 83"/>
          <p:cNvCxnSpPr>
            <a:stCxn id="62" idx="1"/>
            <a:endCxn id="64" idx="5"/>
          </p:cNvCxnSpPr>
          <p:nvPr/>
        </p:nvCxnSpPr>
        <p:spPr>
          <a:xfrm flipH="1" flipV="1">
            <a:off x="3583169" y="4600409"/>
            <a:ext cx="2769750" cy="537502"/>
          </a:xfrm>
          <a:prstGeom prst="straightConnector1">
            <a:avLst/>
          </a:prstGeom>
          <a:ln w="3810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Прямая со стрелкой 86"/>
          <p:cNvCxnSpPr>
            <a:stCxn id="50" idx="2"/>
            <a:endCxn id="62" idx="7"/>
          </p:cNvCxnSpPr>
          <p:nvPr/>
        </p:nvCxnSpPr>
        <p:spPr>
          <a:xfrm flipH="1">
            <a:off x="6607505" y="3582308"/>
            <a:ext cx="1094088" cy="1555603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1907704" y="458112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101" name="TextBox 100"/>
          <p:cNvSpPr txBox="1"/>
          <p:nvPr/>
        </p:nvSpPr>
        <p:spPr>
          <a:xfrm>
            <a:off x="2699792" y="2924944"/>
            <a:ext cx="418704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12</a:t>
            </a:r>
            <a:endParaRPr lang="ru-RU" dirty="0"/>
          </a:p>
        </p:txBody>
      </p:sp>
      <p:sp>
        <p:nvSpPr>
          <p:cNvPr id="102" name="TextBox 101"/>
          <p:cNvSpPr txBox="1"/>
          <p:nvPr/>
        </p:nvSpPr>
        <p:spPr>
          <a:xfrm>
            <a:off x="6286538" y="255561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103" name="TextBox 102"/>
          <p:cNvSpPr txBox="1"/>
          <p:nvPr/>
        </p:nvSpPr>
        <p:spPr>
          <a:xfrm>
            <a:off x="7020272" y="422108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104" name="TextBox 103"/>
          <p:cNvSpPr txBox="1"/>
          <p:nvPr/>
        </p:nvSpPr>
        <p:spPr>
          <a:xfrm>
            <a:off x="4644008" y="472514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105" name="TextBox 104"/>
          <p:cNvSpPr txBox="1"/>
          <p:nvPr/>
        </p:nvSpPr>
        <p:spPr>
          <a:xfrm>
            <a:off x="3779912" y="558924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106" name="TextBox 105"/>
          <p:cNvSpPr txBox="1"/>
          <p:nvPr/>
        </p:nvSpPr>
        <p:spPr>
          <a:xfrm>
            <a:off x="2267744" y="378904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107" name="TextBox 106"/>
          <p:cNvSpPr txBox="1"/>
          <p:nvPr/>
        </p:nvSpPr>
        <p:spPr>
          <a:xfrm>
            <a:off x="3779912" y="335699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108" name="TextBox 107"/>
          <p:cNvSpPr txBox="1"/>
          <p:nvPr/>
        </p:nvSpPr>
        <p:spPr>
          <a:xfrm>
            <a:off x="4572000" y="242088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109" name="TextBox 108"/>
          <p:cNvSpPr txBox="1"/>
          <p:nvPr/>
        </p:nvSpPr>
        <p:spPr>
          <a:xfrm>
            <a:off x="6516216" y="321297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cxnSp>
        <p:nvCxnSpPr>
          <p:cNvPr id="111" name="Shape 110"/>
          <p:cNvCxnSpPr>
            <a:stCxn id="59" idx="0"/>
            <a:endCxn id="45" idx="2"/>
          </p:cNvCxnSpPr>
          <p:nvPr/>
        </p:nvCxnSpPr>
        <p:spPr>
          <a:xfrm rot="16200000" flipH="1" flipV="1">
            <a:off x="1939222" y="2461378"/>
            <a:ext cx="3780420" cy="3123376"/>
          </a:xfrm>
          <a:prstGeom prst="curvedConnector4">
            <a:avLst>
              <a:gd name="adj1" fmla="val -10583"/>
              <a:gd name="adj2" fmla="val 157180"/>
            </a:avLst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1115616" y="220395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4427984" y="371703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42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Краскала</a:t>
            </a:r>
            <a:endParaRPr lang="ru-RU" sz="2800" b="1" dirty="0" smtClean="0"/>
          </a:p>
        </p:txBody>
      </p:sp>
      <p:sp>
        <p:nvSpPr>
          <p:cNvPr id="66" name="TextBox 65"/>
          <p:cNvSpPr txBox="1"/>
          <p:nvPr/>
        </p:nvSpPr>
        <p:spPr>
          <a:xfrm>
            <a:off x="2281342" y="57239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baseline="-25000" dirty="0" smtClean="0"/>
          </a:p>
        </p:txBody>
      </p:sp>
      <p:sp>
        <p:nvSpPr>
          <p:cNvPr id="68" name="TextBox 67"/>
          <p:cNvSpPr txBox="1"/>
          <p:nvPr/>
        </p:nvSpPr>
        <p:spPr>
          <a:xfrm>
            <a:off x="3275856" y="42838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baseline="-25000" dirty="0" smtClean="0"/>
          </a:p>
        </p:txBody>
      </p:sp>
      <p:sp>
        <p:nvSpPr>
          <p:cNvPr id="69" name="TextBox 68"/>
          <p:cNvSpPr txBox="1"/>
          <p:nvPr/>
        </p:nvSpPr>
        <p:spPr>
          <a:xfrm>
            <a:off x="6385798" y="50758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baseline="-25000" dirty="0" smtClean="0"/>
          </a:p>
        </p:txBody>
      </p:sp>
      <p:sp>
        <p:nvSpPr>
          <p:cNvPr id="70" name="TextBox 69"/>
          <p:cNvSpPr txBox="1"/>
          <p:nvPr/>
        </p:nvSpPr>
        <p:spPr>
          <a:xfrm>
            <a:off x="4139952" y="26369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baseline="-25000" dirty="0" smtClean="0"/>
          </a:p>
        </p:txBody>
      </p:sp>
      <p:sp>
        <p:nvSpPr>
          <p:cNvPr id="71" name="TextBox 70"/>
          <p:cNvSpPr txBox="1"/>
          <p:nvPr/>
        </p:nvSpPr>
        <p:spPr>
          <a:xfrm>
            <a:off x="5364088" y="31316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baseline="-25000" dirty="0" smtClean="0"/>
          </a:p>
        </p:txBody>
      </p:sp>
      <p:sp>
        <p:nvSpPr>
          <p:cNvPr id="74" name="TextBox 73"/>
          <p:cNvSpPr txBox="1"/>
          <p:nvPr/>
        </p:nvSpPr>
        <p:spPr>
          <a:xfrm>
            <a:off x="5220072" y="21235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baseline="-25000" dirty="0" smtClean="0"/>
          </a:p>
        </p:txBody>
      </p:sp>
      <p:sp>
        <p:nvSpPr>
          <p:cNvPr id="43" name="Заголовок 1"/>
          <p:cNvSpPr txBox="1">
            <a:spLocks/>
          </p:cNvSpPr>
          <p:nvPr/>
        </p:nvSpPr>
        <p:spPr>
          <a:xfrm>
            <a:off x="4788024" y="5589240"/>
            <a:ext cx="3822576" cy="11521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>
              <a:spcBef>
                <a:spcPct val="0"/>
              </a:spcBef>
            </a:pPr>
            <a:r>
              <a:rPr lang="ru-RU" sz="2800" dirty="0" smtClean="0"/>
              <a:t>Вес дерева = 12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Овал 44"/>
          <p:cNvSpPr/>
          <p:nvPr/>
        </p:nvSpPr>
        <p:spPr>
          <a:xfrm>
            <a:off x="2267744" y="573325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47" name="Прямая со стрелкой 46"/>
          <p:cNvCxnSpPr>
            <a:stCxn id="45" idx="1"/>
            <a:endCxn id="54" idx="5"/>
          </p:cNvCxnSpPr>
          <p:nvPr/>
        </p:nvCxnSpPr>
        <p:spPr>
          <a:xfrm flipH="1" flipV="1">
            <a:off x="1638953" y="3520289"/>
            <a:ext cx="681518" cy="226569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/>
          <p:cNvCxnSpPr>
            <a:stCxn id="49" idx="2"/>
            <a:endCxn id="67" idx="6"/>
          </p:cNvCxnSpPr>
          <p:nvPr/>
        </p:nvCxnSpPr>
        <p:spPr>
          <a:xfrm flipH="1" flipV="1">
            <a:off x="5724128" y="3320988"/>
            <a:ext cx="1791228" cy="72008"/>
          </a:xfrm>
          <a:prstGeom prst="straightConnector1">
            <a:avLst/>
          </a:prstGeom>
          <a:ln w="3810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Овал 48"/>
          <p:cNvSpPr/>
          <p:nvPr/>
        </p:nvSpPr>
        <p:spPr>
          <a:xfrm>
            <a:off x="7515356" y="321297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550750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baseline="-25000" dirty="0" smtClean="0"/>
          </a:p>
        </p:txBody>
      </p:sp>
      <p:sp>
        <p:nvSpPr>
          <p:cNvPr id="51" name="Овал 50"/>
          <p:cNvSpPr/>
          <p:nvPr/>
        </p:nvSpPr>
        <p:spPr>
          <a:xfrm>
            <a:off x="4139952" y="263691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53" name="Прямая со стрелкой 52"/>
          <p:cNvCxnSpPr>
            <a:stCxn id="51" idx="3"/>
            <a:endCxn id="54" idx="7"/>
          </p:cNvCxnSpPr>
          <p:nvPr/>
        </p:nvCxnSpPr>
        <p:spPr>
          <a:xfrm flipH="1">
            <a:off x="1638953" y="2944225"/>
            <a:ext cx="2553726" cy="32147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Овал 53"/>
          <p:cNvSpPr/>
          <p:nvPr/>
        </p:nvSpPr>
        <p:spPr>
          <a:xfrm>
            <a:off x="1331640" y="321297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331640" y="32036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baseline="-25000" dirty="0" smtClean="0"/>
          </a:p>
        </p:txBody>
      </p:sp>
      <p:cxnSp>
        <p:nvCxnSpPr>
          <p:cNvPr id="56" name="Прямая со стрелкой 55"/>
          <p:cNvCxnSpPr>
            <a:stCxn id="67" idx="2"/>
            <a:endCxn id="64" idx="6"/>
          </p:cNvCxnSpPr>
          <p:nvPr/>
        </p:nvCxnSpPr>
        <p:spPr>
          <a:xfrm flipH="1">
            <a:off x="3635896" y="3320988"/>
            <a:ext cx="1728192" cy="1152128"/>
          </a:xfrm>
          <a:prstGeom prst="straightConnector1">
            <a:avLst/>
          </a:prstGeom>
          <a:ln w="3810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 стрелкой 56"/>
          <p:cNvCxnSpPr>
            <a:stCxn id="64" idx="0"/>
            <a:endCxn id="51" idx="3"/>
          </p:cNvCxnSpPr>
          <p:nvPr/>
        </p:nvCxnSpPr>
        <p:spPr>
          <a:xfrm flipV="1">
            <a:off x="3455876" y="2944225"/>
            <a:ext cx="736803" cy="134887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>
            <a:stCxn id="59" idx="2"/>
            <a:endCxn id="51" idx="7"/>
          </p:cNvCxnSpPr>
          <p:nvPr/>
        </p:nvCxnSpPr>
        <p:spPr>
          <a:xfrm flipH="1">
            <a:off x="4447265" y="2312876"/>
            <a:ext cx="763835" cy="376763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/>
          <p:cNvCxnSpPr>
            <a:stCxn id="64" idx="2"/>
            <a:endCxn id="54" idx="6"/>
          </p:cNvCxnSpPr>
          <p:nvPr/>
        </p:nvCxnSpPr>
        <p:spPr>
          <a:xfrm flipH="1" flipV="1">
            <a:off x="1691680" y="3392996"/>
            <a:ext cx="1584176" cy="1080120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/>
          <p:cNvCxnSpPr>
            <a:stCxn id="49" idx="1"/>
            <a:endCxn id="59" idx="6"/>
          </p:cNvCxnSpPr>
          <p:nvPr/>
        </p:nvCxnSpPr>
        <p:spPr>
          <a:xfrm flipH="1" flipV="1">
            <a:off x="5571140" y="2312876"/>
            <a:ext cx="1996943" cy="952827"/>
          </a:xfrm>
          <a:prstGeom prst="straightConnector1">
            <a:avLst/>
          </a:prstGeom>
          <a:ln w="3810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Овал 58"/>
          <p:cNvSpPr/>
          <p:nvPr/>
        </p:nvSpPr>
        <p:spPr>
          <a:xfrm>
            <a:off x="5211100" y="213285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2" name="Овал 61"/>
          <p:cNvSpPr/>
          <p:nvPr/>
        </p:nvSpPr>
        <p:spPr>
          <a:xfrm>
            <a:off x="6300192" y="5085184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4" name="Овал 63"/>
          <p:cNvSpPr/>
          <p:nvPr/>
        </p:nvSpPr>
        <p:spPr>
          <a:xfrm>
            <a:off x="3275856" y="429309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7" name="Овал 66"/>
          <p:cNvSpPr/>
          <p:nvPr/>
        </p:nvSpPr>
        <p:spPr>
          <a:xfrm>
            <a:off x="5364088" y="3140968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80" name="Прямая со стрелкой 79"/>
          <p:cNvCxnSpPr>
            <a:stCxn id="62" idx="2"/>
            <a:endCxn id="45" idx="6"/>
          </p:cNvCxnSpPr>
          <p:nvPr/>
        </p:nvCxnSpPr>
        <p:spPr>
          <a:xfrm flipH="1">
            <a:off x="2627784" y="5265204"/>
            <a:ext cx="3672408" cy="648072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 стрелкой 83"/>
          <p:cNvCxnSpPr>
            <a:stCxn id="62" idx="1"/>
            <a:endCxn id="64" idx="5"/>
          </p:cNvCxnSpPr>
          <p:nvPr/>
        </p:nvCxnSpPr>
        <p:spPr>
          <a:xfrm flipH="1" flipV="1">
            <a:off x="3583169" y="4600409"/>
            <a:ext cx="2769750" cy="537502"/>
          </a:xfrm>
          <a:prstGeom prst="straightConnector1">
            <a:avLst/>
          </a:prstGeom>
          <a:ln w="3810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Прямая со стрелкой 86"/>
          <p:cNvCxnSpPr>
            <a:stCxn id="50" idx="2"/>
            <a:endCxn id="62" idx="7"/>
          </p:cNvCxnSpPr>
          <p:nvPr/>
        </p:nvCxnSpPr>
        <p:spPr>
          <a:xfrm flipH="1">
            <a:off x="6607505" y="3582308"/>
            <a:ext cx="1094088" cy="1555603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1907704" y="458112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101" name="TextBox 100"/>
          <p:cNvSpPr txBox="1"/>
          <p:nvPr/>
        </p:nvSpPr>
        <p:spPr>
          <a:xfrm>
            <a:off x="2699792" y="2924944"/>
            <a:ext cx="418704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12</a:t>
            </a:r>
            <a:endParaRPr lang="ru-RU" dirty="0"/>
          </a:p>
        </p:txBody>
      </p:sp>
      <p:sp>
        <p:nvSpPr>
          <p:cNvPr id="102" name="TextBox 101"/>
          <p:cNvSpPr txBox="1"/>
          <p:nvPr/>
        </p:nvSpPr>
        <p:spPr>
          <a:xfrm>
            <a:off x="6286538" y="255561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103" name="TextBox 102"/>
          <p:cNvSpPr txBox="1"/>
          <p:nvPr/>
        </p:nvSpPr>
        <p:spPr>
          <a:xfrm>
            <a:off x="7020272" y="422108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104" name="TextBox 103"/>
          <p:cNvSpPr txBox="1"/>
          <p:nvPr/>
        </p:nvSpPr>
        <p:spPr>
          <a:xfrm>
            <a:off x="4644008" y="472514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105" name="TextBox 104"/>
          <p:cNvSpPr txBox="1"/>
          <p:nvPr/>
        </p:nvSpPr>
        <p:spPr>
          <a:xfrm>
            <a:off x="3779912" y="558924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106" name="TextBox 105"/>
          <p:cNvSpPr txBox="1"/>
          <p:nvPr/>
        </p:nvSpPr>
        <p:spPr>
          <a:xfrm>
            <a:off x="2267744" y="378904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107" name="TextBox 106"/>
          <p:cNvSpPr txBox="1"/>
          <p:nvPr/>
        </p:nvSpPr>
        <p:spPr>
          <a:xfrm>
            <a:off x="3779912" y="335699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108" name="TextBox 107"/>
          <p:cNvSpPr txBox="1"/>
          <p:nvPr/>
        </p:nvSpPr>
        <p:spPr>
          <a:xfrm>
            <a:off x="4572000" y="242088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109" name="TextBox 108"/>
          <p:cNvSpPr txBox="1"/>
          <p:nvPr/>
        </p:nvSpPr>
        <p:spPr>
          <a:xfrm>
            <a:off x="6516216" y="321297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cxnSp>
        <p:nvCxnSpPr>
          <p:cNvPr id="111" name="Shape 110"/>
          <p:cNvCxnSpPr>
            <a:stCxn id="59" idx="0"/>
            <a:endCxn id="45" idx="2"/>
          </p:cNvCxnSpPr>
          <p:nvPr/>
        </p:nvCxnSpPr>
        <p:spPr>
          <a:xfrm rot="16200000" flipH="1" flipV="1">
            <a:off x="1939222" y="2461378"/>
            <a:ext cx="3780420" cy="3123376"/>
          </a:xfrm>
          <a:prstGeom prst="curvedConnector4">
            <a:avLst>
              <a:gd name="adj1" fmla="val -10583"/>
              <a:gd name="adj2" fmla="val 157180"/>
            </a:avLst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1115616" y="220395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4427984" y="371703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42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Краскала</a:t>
            </a:r>
            <a:endParaRPr lang="ru-RU" sz="2800" b="1" dirty="0" smtClean="0"/>
          </a:p>
        </p:txBody>
      </p:sp>
      <p:sp>
        <p:nvSpPr>
          <p:cNvPr id="66" name="TextBox 65"/>
          <p:cNvSpPr txBox="1"/>
          <p:nvPr/>
        </p:nvSpPr>
        <p:spPr>
          <a:xfrm>
            <a:off x="2281342" y="57239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baseline="-25000" dirty="0" smtClean="0"/>
          </a:p>
        </p:txBody>
      </p:sp>
      <p:sp>
        <p:nvSpPr>
          <p:cNvPr id="68" name="TextBox 67"/>
          <p:cNvSpPr txBox="1"/>
          <p:nvPr/>
        </p:nvSpPr>
        <p:spPr>
          <a:xfrm>
            <a:off x="3275856" y="42838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baseline="-25000" dirty="0" smtClean="0"/>
          </a:p>
        </p:txBody>
      </p:sp>
      <p:sp>
        <p:nvSpPr>
          <p:cNvPr id="69" name="TextBox 68"/>
          <p:cNvSpPr txBox="1"/>
          <p:nvPr/>
        </p:nvSpPr>
        <p:spPr>
          <a:xfrm>
            <a:off x="6385798" y="50758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baseline="-25000" dirty="0" smtClean="0"/>
          </a:p>
        </p:txBody>
      </p:sp>
      <p:sp>
        <p:nvSpPr>
          <p:cNvPr id="70" name="TextBox 69"/>
          <p:cNvSpPr txBox="1"/>
          <p:nvPr/>
        </p:nvSpPr>
        <p:spPr>
          <a:xfrm>
            <a:off x="4139952" y="26369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baseline="-25000" dirty="0" smtClean="0"/>
          </a:p>
        </p:txBody>
      </p:sp>
      <p:sp>
        <p:nvSpPr>
          <p:cNvPr id="71" name="TextBox 70"/>
          <p:cNvSpPr txBox="1"/>
          <p:nvPr/>
        </p:nvSpPr>
        <p:spPr>
          <a:xfrm>
            <a:off x="5364088" y="31316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baseline="-25000" dirty="0" smtClean="0"/>
          </a:p>
        </p:txBody>
      </p:sp>
      <p:sp>
        <p:nvSpPr>
          <p:cNvPr id="74" name="TextBox 73"/>
          <p:cNvSpPr txBox="1"/>
          <p:nvPr/>
        </p:nvSpPr>
        <p:spPr>
          <a:xfrm>
            <a:off x="5220072" y="21235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baseline="-25000" dirty="0" smtClean="0"/>
          </a:p>
        </p:txBody>
      </p:sp>
      <p:sp>
        <p:nvSpPr>
          <p:cNvPr id="43" name="Заголовок 1"/>
          <p:cNvSpPr txBox="1">
            <a:spLocks/>
          </p:cNvSpPr>
          <p:nvPr/>
        </p:nvSpPr>
        <p:spPr>
          <a:xfrm>
            <a:off x="4788024" y="5589240"/>
            <a:ext cx="3822576" cy="11521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>
              <a:spcBef>
                <a:spcPct val="0"/>
              </a:spcBef>
            </a:pPr>
            <a:r>
              <a:rPr lang="ru-RU" sz="2800" dirty="0" smtClean="0"/>
              <a:t>Вес дерева = 16 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Овал 44"/>
          <p:cNvSpPr/>
          <p:nvPr/>
        </p:nvSpPr>
        <p:spPr>
          <a:xfrm>
            <a:off x="2267744" y="573325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47" name="Прямая со стрелкой 46"/>
          <p:cNvCxnSpPr>
            <a:stCxn id="45" idx="1"/>
            <a:endCxn id="54" idx="5"/>
          </p:cNvCxnSpPr>
          <p:nvPr/>
        </p:nvCxnSpPr>
        <p:spPr>
          <a:xfrm flipH="1" flipV="1">
            <a:off x="1638953" y="3520289"/>
            <a:ext cx="681518" cy="226569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/>
          <p:cNvCxnSpPr>
            <a:stCxn id="49" idx="2"/>
            <a:endCxn id="67" idx="6"/>
          </p:cNvCxnSpPr>
          <p:nvPr/>
        </p:nvCxnSpPr>
        <p:spPr>
          <a:xfrm flipH="1" flipV="1">
            <a:off x="5724128" y="3320988"/>
            <a:ext cx="1791228" cy="72008"/>
          </a:xfrm>
          <a:prstGeom prst="straightConnector1">
            <a:avLst/>
          </a:prstGeom>
          <a:ln w="3810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Овал 48"/>
          <p:cNvSpPr/>
          <p:nvPr/>
        </p:nvSpPr>
        <p:spPr>
          <a:xfrm>
            <a:off x="7515356" y="321297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550750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baseline="-25000" dirty="0" smtClean="0"/>
          </a:p>
        </p:txBody>
      </p:sp>
      <p:sp>
        <p:nvSpPr>
          <p:cNvPr id="51" name="Овал 50"/>
          <p:cNvSpPr/>
          <p:nvPr/>
        </p:nvSpPr>
        <p:spPr>
          <a:xfrm>
            <a:off x="4139952" y="263691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53" name="Прямая со стрелкой 52"/>
          <p:cNvCxnSpPr>
            <a:stCxn id="51" idx="3"/>
            <a:endCxn id="54" idx="7"/>
          </p:cNvCxnSpPr>
          <p:nvPr/>
        </p:nvCxnSpPr>
        <p:spPr>
          <a:xfrm flipH="1">
            <a:off x="1638953" y="2944225"/>
            <a:ext cx="2553726" cy="321478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Овал 53"/>
          <p:cNvSpPr/>
          <p:nvPr/>
        </p:nvSpPr>
        <p:spPr>
          <a:xfrm>
            <a:off x="1331640" y="321297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331640" y="32036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baseline="-25000" dirty="0" smtClean="0"/>
          </a:p>
        </p:txBody>
      </p:sp>
      <p:cxnSp>
        <p:nvCxnSpPr>
          <p:cNvPr id="56" name="Прямая со стрелкой 55"/>
          <p:cNvCxnSpPr>
            <a:stCxn id="67" idx="2"/>
            <a:endCxn id="64" idx="6"/>
          </p:cNvCxnSpPr>
          <p:nvPr/>
        </p:nvCxnSpPr>
        <p:spPr>
          <a:xfrm flipH="1">
            <a:off x="3635896" y="3320988"/>
            <a:ext cx="1728192" cy="1152128"/>
          </a:xfrm>
          <a:prstGeom prst="straightConnector1">
            <a:avLst/>
          </a:prstGeom>
          <a:ln w="3810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 стрелкой 56"/>
          <p:cNvCxnSpPr>
            <a:stCxn id="64" idx="0"/>
            <a:endCxn id="51" idx="3"/>
          </p:cNvCxnSpPr>
          <p:nvPr/>
        </p:nvCxnSpPr>
        <p:spPr>
          <a:xfrm flipV="1">
            <a:off x="3455876" y="2944225"/>
            <a:ext cx="736803" cy="1348871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>
            <a:stCxn id="59" idx="2"/>
            <a:endCxn id="51" idx="7"/>
          </p:cNvCxnSpPr>
          <p:nvPr/>
        </p:nvCxnSpPr>
        <p:spPr>
          <a:xfrm flipH="1">
            <a:off x="4447265" y="2312876"/>
            <a:ext cx="763835" cy="376763"/>
          </a:xfrm>
          <a:prstGeom prst="straightConnector1">
            <a:avLst/>
          </a:prstGeom>
          <a:ln w="3810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/>
          <p:cNvCxnSpPr>
            <a:stCxn id="64" idx="2"/>
            <a:endCxn id="54" idx="6"/>
          </p:cNvCxnSpPr>
          <p:nvPr/>
        </p:nvCxnSpPr>
        <p:spPr>
          <a:xfrm flipH="1" flipV="1">
            <a:off x="1691680" y="3392996"/>
            <a:ext cx="1584176" cy="1080120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/>
          <p:cNvCxnSpPr>
            <a:stCxn id="49" idx="1"/>
            <a:endCxn id="59" idx="6"/>
          </p:cNvCxnSpPr>
          <p:nvPr/>
        </p:nvCxnSpPr>
        <p:spPr>
          <a:xfrm flipH="1" flipV="1">
            <a:off x="5571140" y="2312876"/>
            <a:ext cx="1996943" cy="952827"/>
          </a:xfrm>
          <a:prstGeom prst="straightConnector1">
            <a:avLst/>
          </a:prstGeom>
          <a:ln w="3810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Овал 58"/>
          <p:cNvSpPr/>
          <p:nvPr/>
        </p:nvSpPr>
        <p:spPr>
          <a:xfrm>
            <a:off x="5211100" y="213285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2" name="Овал 61"/>
          <p:cNvSpPr/>
          <p:nvPr/>
        </p:nvSpPr>
        <p:spPr>
          <a:xfrm>
            <a:off x="6300192" y="5085184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4" name="Овал 63"/>
          <p:cNvSpPr/>
          <p:nvPr/>
        </p:nvSpPr>
        <p:spPr>
          <a:xfrm>
            <a:off x="3275856" y="429309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7" name="Овал 66"/>
          <p:cNvSpPr/>
          <p:nvPr/>
        </p:nvSpPr>
        <p:spPr>
          <a:xfrm>
            <a:off x="5364088" y="3140968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80" name="Прямая со стрелкой 79"/>
          <p:cNvCxnSpPr>
            <a:stCxn id="62" idx="2"/>
            <a:endCxn id="45" idx="6"/>
          </p:cNvCxnSpPr>
          <p:nvPr/>
        </p:nvCxnSpPr>
        <p:spPr>
          <a:xfrm flipH="1">
            <a:off x="2627784" y="5265204"/>
            <a:ext cx="3672408" cy="648072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 стрелкой 83"/>
          <p:cNvCxnSpPr>
            <a:stCxn id="62" idx="1"/>
            <a:endCxn id="64" idx="5"/>
          </p:cNvCxnSpPr>
          <p:nvPr/>
        </p:nvCxnSpPr>
        <p:spPr>
          <a:xfrm flipH="1" flipV="1">
            <a:off x="3583169" y="4600409"/>
            <a:ext cx="2769750" cy="537502"/>
          </a:xfrm>
          <a:prstGeom prst="straightConnector1">
            <a:avLst/>
          </a:prstGeom>
          <a:ln w="3810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Прямая со стрелкой 86"/>
          <p:cNvCxnSpPr>
            <a:stCxn id="50" idx="2"/>
            <a:endCxn id="62" idx="7"/>
          </p:cNvCxnSpPr>
          <p:nvPr/>
        </p:nvCxnSpPr>
        <p:spPr>
          <a:xfrm flipH="1">
            <a:off x="6607505" y="3582308"/>
            <a:ext cx="1094088" cy="1555603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1907704" y="458112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101" name="TextBox 100"/>
          <p:cNvSpPr txBox="1"/>
          <p:nvPr/>
        </p:nvSpPr>
        <p:spPr>
          <a:xfrm>
            <a:off x="2699792" y="2924944"/>
            <a:ext cx="418704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12</a:t>
            </a:r>
            <a:endParaRPr lang="ru-RU" dirty="0"/>
          </a:p>
        </p:txBody>
      </p:sp>
      <p:sp>
        <p:nvSpPr>
          <p:cNvPr id="102" name="TextBox 101"/>
          <p:cNvSpPr txBox="1"/>
          <p:nvPr/>
        </p:nvSpPr>
        <p:spPr>
          <a:xfrm>
            <a:off x="6286538" y="255561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103" name="TextBox 102"/>
          <p:cNvSpPr txBox="1"/>
          <p:nvPr/>
        </p:nvSpPr>
        <p:spPr>
          <a:xfrm>
            <a:off x="7020272" y="422108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104" name="TextBox 103"/>
          <p:cNvSpPr txBox="1"/>
          <p:nvPr/>
        </p:nvSpPr>
        <p:spPr>
          <a:xfrm>
            <a:off x="4644008" y="472514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105" name="TextBox 104"/>
          <p:cNvSpPr txBox="1"/>
          <p:nvPr/>
        </p:nvSpPr>
        <p:spPr>
          <a:xfrm>
            <a:off x="3779912" y="558924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106" name="TextBox 105"/>
          <p:cNvSpPr txBox="1"/>
          <p:nvPr/>
        </p:nvSpPr>
        <p:spPr>
          <a:xfrm>
            <a:off x="2267744" y="378904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107" name="TextBox 106"/>
          <p:cNvSpPr txBox="1"/>
          <p:nvPr/>
        </p:nvSpPr>
        <p:spPr>
          <a:xfrm>
            <a:off x="3779912" y="335699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108" name="TextBox 107"/>
          <p:cNvSpPr txBox="1"/>
          <p:nvPr/>
        </p:nvSpPr>
        <p:spPr>
          <a:xfrm>
            <a:off x="4572000" y="242088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109" name="TextBox 108"/>
          <p:cNvSpPr txBox="1"/>
          <p:nvPr/>
        </p:nvSpPr>
        <p:spPr>
          <a:xfrm>
            <a:off x="6516216" y="321297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cxnSp>
        <p:nvCxnSpPr>
          <p:cNvPr id="111" name="Shape 110"/>
          <p:cNvCxnSpPr>
            <a:stCxn id="59" idx="0"/>
            <a:endCxn id="45" idx="2"/>
          </p:cNvCxnSpPr>
          <p:nvPr/>
        </p:nvCxnSpPr>
        <p:spPr>
          <a:xfrm rot="16200000" flipH="1" flipV="1">
            <a:off x="1939222" y="2461378"/>
            <a:ext cx="3780420" cy="3123376"/>
          </a:xfrm>
          <a:prstGeom prst="curvedConnector4">
            <a:avLst>
              <a:gd name="adj1" fmla="val -10583"/>
              <a:gd name="adj2" fmla="val 157180"/>
            </a:avLst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1115616" y="220395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4427984" y="371703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42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Краскала</a:t>
            </a:r>
            <a:endParaRPr lang="ru-RU" sz="2800" b="1" dirty="0" smtClean="0"/>
          </a:p>
        </p:txBody>
      </p:sp>
      <p:sp>
        <p:nvSpPr>
          <p:cNvPr id="66" name="TextBox 65"/>
          <p:cNvSpPr txBox="1"/>
          <p:nvPr/>
        </p:nvSpPr>
        <p:spPr>
          <a:xfrm>
            <a:off x="2281342" y="57239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baseline="-25000" dirty="0" smtClean="0"/>
          </a:p>
        </p:txBody>
      </p:sp>
      <p:sp>
        <p:nvSpPr>
          <p:cNvPr id="68" name="TextBox 67"/>
          <p:cNvSpPr txBox="1"/>
          <p:nvPr/>
        </p:nvSpPr>
        <p:spPr>
          <a:xfrm>
            <a:off x="3275856" y="42838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baseline="-25000" dirty="0" smtClean="0"/>
          </a:p>
        </p:txBody>
      </p:sp>
      <p:sp>
        <p:nvSpPr>
          <p:cNvPr id="69" name="TextBox 68"/>
          <p:cNvSpPr txBox="1"/>
          <p:nvPr/>
        </p:nvSpPr>
        <p:spPr>
          <a:xfrm>
            <a:off x="6385798" y="50758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baseline="-25000" dirty="0" smtClean="0"/>
          </a:p>
        </p:txBody>
      </p:sp>
      <p:sp>
        <p:nvSpPr>
          <p:cNvPr id="70" name="TextBox 69"/>
          <p:cNvSpPr txBox="1"/>
          <p:nvPr/>
        </p:nvSpPr>
        <p:spPr>
          <a:xfrm>
            <a:off x="4139952" y="26369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baseline="-25000" dirty="0" smtClean="0"/>
          </a:p>
        </p:txBody>
      </p:sp>
      <p:sp>
        <p:nvSpPr>
          <p:cNvPr id="71" name="TextBox 70"/>
          <p:cNvSpPr txBox="1"/>
          <p:nvPr/>
        </p:nvSpPr>
        <p:spPr>
          <a:xfrm>
            <a:off x="5364088" y="31316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baseline="-25000" dirty="0" smtClean="0"/>
          </a:p>
        </p:txBody>
      </p:sp>
      <p:sp>
        <p:nvSpPr>
          <p:cNvPr id="74" name="TextBox 73"/>
          <p:cNvSpPr txBox="1"/>
          <p:nvPr/>
        </p:nvSpPr>
        <p:spPr>
          <a:xfrm>
            <a:off x="5220072" y="21235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baseline="-25000" dirty="0" smtClean="0"/>
          </a:p>
        </p:txBody>
      </p:sp>
      <p:sp>
        <p:nvSpPr>
          <p:cNvPr id="43" name="Заголовок 1"/>
          <p:cNvSpPr txBox="1">
            <a:spLocks/>
          </p:cNvSpPr>
          <p:nvPr/>
        </p:nvSpPr>
        <p:spPr>
          <a:xfrm>
            <a:off x="4788024" y="5589240"/>
            <a:ext cx="3822576" cy="11521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>
              <a:spcBef>
                <a:spcPct val="0"/>
              </a:spcBef>
            </a:pPr>
            <a:r>
              <a:rPr lang="ru-RU" sz="2800" dirty="0" smtClean="0"/>
              <a:t>Вес дерева = 19 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Овал 44"/>
          <p:cNvSpPr/>
          <p:nvPr/>
        </p:nvSpPr>
        <p:spPr>
          <a:xfrm>
            <a:off x="2267744" y="573325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47" name="Прямая со стрелкой 46"/>
          <p:cNvCxnSpPr>
            <a:stCxn id="45" idx="1"/>
            <a:endCxn id="54" idx="5"/>
          </p:cNvCxnSpPr>
          <p:nvPr/>
        </p:nvCxnSpPr>
        <p:spPr>
          <a:xfrm flipH="1" flipV="1">
            <a:off x="1638953" y="3520289"/>
            <a:ext cx="681518" cy="2265694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/>
          <p:cNvCxnSpPr>
            <a:stCxn id="49" idx="2"/>
            <a:endCxn id="67" idx="6"/>
          </p:cNvCxnSpPr>
          <p:nvPr/>
        </p:nvCxnSpPr>
        <p:spPr>
          <a:xfrm flipH="1" flipV="1">
            <a:off x="5724128" y="3320988"/>
            <a:ext cx="1791228" cy="72008"/>
          </a:xfrm>
          <a:prstGeom prst="straightConnector1">
            <a:avLst/>
          </a:prstGeom>
          <a:ln w="3810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Овал 48"/>
          <p:cNvSpPr/>
          <p:nvPr/>
        </p:nvSpPr>
        <p:spPr>
          <a:xfrm>
            <a:off x="7515356" y="321297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550750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baseline="-25000" dirty="0" smtClean="0"/>
          </a:p>
        </p:txBody>
      </p:sp>
      <p:sp>
        <p:nvSpPr>
          <p:cNvPr id="51" name="Овал 50"/>
          <p:cNvSpPr/>
          <p:nvPr/>
        </p:nvSpPr>
        <p:spPr>
          <a:xfrm>
            <a:off x="4139952" y="263691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53" name="Прямая со стрелкой 52"/>
          <p:cNvCxnSpPr>
            <a:stCxn id="51" idx="3"/>
            <a:endCxn id="54" idx="7"/>
          </p:cNvCxnSpPr>
          <p:nvPr/>
        </p:nvCxnSpPr>
        <p:spPr>
          <a:xfrm flipH="1">
            <a:off x="1638953" y="2944225"/>
            <a:ext cx="2553726" cy="321478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Овал 53"/>
          <p:cNvSpPr/>
          <p:nvPr/>
        </p:nvSpPr>
        <p:spPr>
          <a:xfrm>
            <a:off x="1331640" y="321297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331640" y="32036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baseline="-25000" dirty="0" smtClean="0"/>
          </a:p>
        </p:txBody>
      </p:sp>
      <p:cxnSp>
        <p:nvCxnSpPr>
          <p:cNvPr id="56" name="Прямая со стрелкой 55"/>
          <p:cNvCxnSpPr>
            <a:stCxn id="67" idx="2"/>
            <a:endCxn id="64" idx="6"/>
          </p:cNvCxnSpPr>
          <p:nvPr/>
        </p:nvCxnSpPr>
        <p:spPr>
          <a:xfrm flipH="1">
            <a:off x="3635896" y="3320988"/>
            <a:ext cx="1728192" cy="1152128"/>
          </a:xfrm>
          <a:prstGeom prst="straightConnector1">
            <a:avLst/>
          </a:prstGeom>
          <a:ln w="3810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 стрелкой 56"/>
          <p:cNvCxnSpPr>
            <a:stCxn id="64" idx="0"/>
            <a:endCxn id="51" idx="3"/>
          </p:cNvCxnSpPr>
          <p:nvPr/>
        </p:nvCxnSpPr>
        <p:spPr>
          <a:xfrm flipV="1">
            <a:off x="3455876" y="2944225"/>
            <a:ext cx="736803" cy="1348871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>
            <a:stCxn id="59" idx="2"/>
            <a:endCxn id="51" idx="7"/>
          </p:cNvCxnSpPr>
          <p:nvPr/>
        </p:nvCxnSpPr>
        <p:spPr>
          <a:xfrm flipH="1">
            <a:off x="4447265" y="2312876"/>
            <a:ext cx="763835" cy="376763"/>
          </a:xfrm>
          <a:prstGeom prst="straightConnector1">
            <a:avLst/>
          </a:prstGeom>
          <a:ln w="3810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/>
          <p:cNvCxnSpPr>
            <a:stCxn id="64" idx="2"/>
            <a:endCxn id="54" idx="6"/>
          </p:cNvCxnSpPr>
          <p:nvPr/>
        </p:nvCxnSpPr>
        <p:spPr>
          <a:xfrm flipH="1" flipV="1">
            <a:off x="1691680" y="3392996"/>
            <a:ext cx="1584176" cy="1080120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/>
          <p:cNvCxnSpPr>
            <a:stCxn id="49" idx="1"/>
            <a:endCxn id="59" idx="6"/>
          </p:cNvCxnSpPr>
          <p:nvPr/>
        </p:nvCxnSpPr>
        <p:spPr>
          <a:xfrm flipH="1" flipV="1">
            <a:off x="5571140" y="2312876"/>
            <a:ext cx="1996943" cy="952827"/>
          </a:xfrm>
          <a:prstGeom prst="straightConnector1">
            <a:avLst/>
          </a:prstGeom>
          <a:ln w="3810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Овал 58"/>
          <p:cNvSpPr/>
          <p:nvPr/>
        </p:nvSpPr>
        <p:spPr>
          <a:xfrm>
            <a:off x="5211100" y="213285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2" name="Овал 61"/>
          <p:cNvSpPr/>
          <p:nvPr/>
        </p:nvSpPr>
        <p:spPr>
          <a:xfrm>
            <a:off x="6300192" y="5085184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4" name="Овал 63"/>
          <p:cNvSpPr/>
          <p:nvPr/>
        </p:nvSpPr>
        <p:spPr>
          <a:xfrm>
            <a:off x="3275856" y="429309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7" name="Овал 66"/>
          <p:cNvSpPr/>
          <p:nvPr/>
        </p:nvSpPr>
        <p:spPr>
          <a:xfrm>
            <a:off x="5364088" y="3140968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80" name="Прямая со стрелкой 79"/>
          <p:cNvCxnSpPr>
            <a:stCxn id="62" idx="2"/>
            <a:endCxn id="45" idx="6"/>
          </p:cNvCxnSpPr>
          <p:nvPr/>
        </p:nvCxnSpPr>
        <p:spPr>
          <a:xfrm flipH="1">
            <a:off x="2627784" y="5265204"/>
            <a:ext cx="3672408" cy="648072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 стрелкой 83"/>
          <p:cNvCxnSpPr>
            <a:stCxn id="62" idx="1"/>
            <a:endCxn id="64" idx="5"/>
          </p:cNvCxnSpPr>
          <p:nvPr/>
        </p:nvCxnSpPr>
        <p:spPr>
          <a:xfrm flipH="1" flipV="1">
            <a:off x="3583169" y="4600409"/>
            <a:ext cx="2769750" cy="537502"/>
          </a:xfrm>
          <a:prstGeom prst="straightConnector1">
            <a:avLst/>
          </a:prstGeom>
          <a:ln w="3810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Прямая со стрелкой 86"/>
          <p:cNvCxnSpPr>
            <a:stCxn id="50" idx="2"/>
            <a:endCxn id="62" idx="7"/>
          </p:cNvCxnSpPr>
          <p:nvPr/>
        </p:nvCxnSpPr>
        <p:spPr>
          <a:xfrm flipH="1">
            <a:off x="6607505" y="3582308"/>
            <a:ext cx="1094088" cy="1555603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1907704" y="458112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101" name="TextBox 100"/>
          <p:cNvSpPr txBox="1"/>
          <p:nvPr/>
        </p:nvSpPr>
        <p:spPr>
          <a:xfrm>
            <a:off x="2699792" y="2924944"/>
            <a:ext cx="418704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12</a:t>
            </a:r>
            <a:endParaRPr lang="ru-RU" dirty="0"/>
          </a:p>
        </p:txBody>
      </p:sp>
      <p:sp>
        <p:nvSpPr>
          <p:cNvPr id="102" name="TextBox 101"/>
          <p:cNvSpPr txBox="1"/>
          <p:nvPr/>
        </p:nvSpPr>
        <p:spPr>
          <a:xfrm>
            <a:off x="6286538" y="255561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103" name="TextBox 102"/>
          <p:cNvSpPr txBox="1"/>
          <p:nvPr/>
        </p:nvSpPr>
        <p:spPr>
          <a:xfrm>
            <a:off x="7020272" y="422108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104" name="TextBox 103"/>
          <p:cNvSpPr txBox="1"/>
          <p:nvPr/>
        </p:nvSpPr>
        <p:spPr>
          <a:xfrm>
            <a:off x="4644008" y="472514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105" name="TextBox 104"/>
          <p:cNvSpPr txBox="1"/>
          <p:nvPr/>
        </p:nvSpPr>
        <p:spPr>
          <a:xfrm>
            <a:off x="3779912" y="558924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106" name="TextBox 105"/>
          <p:cNvSpPr txBox="1"/>
          <p:nvPr/>
        </p:nvSpPr>
        <p:spPr>
          <a:xfrm>
            <a:off x="2267744" y="378904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107" name="TextBox 106"/>
          <p:cNvSpPr txBox="1"/>
          <p:nvPr/>
        </p:nvSpPr>
        <p:spPr>
          <a:xfrm>
            <a:off x="3779912" y="335699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108" name="TextBox 107"/>
          <p:cNvSpPr txBox="1"/>
          <p:nvPr/>
        </p:nvSpPr>
        <p:spPr>
          <a:xfrm>
            <a:off x="4572000" y="242088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109" name="TextBox 108"/>
          <p:cNvSpPr txBox="1"/>
          <p:nvPr/>
        </p:nvSpPr>
        <p:spPr>
          <a:xfrm>
            <a:off x="6516216" y="321297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cxnSp>
        <p:nvCxnSpPr>
          <p:cNvPr id="111" name="Shape 110"/>
          <p:cNvCxnSpPr>
            <a:stCxn id="59" idx="0"/>
            <a:endCxn id="45" idx="2"/>
          </p:cNvCxnSpPr>
          <p:nvPr/>
        </p:nvCxnSpPr>
        <p:spPr>
          <a:xfrm rot="16200000" flipH="1" flipV="1">
            <a:off x="1939222" y="2461378"/>
            <a:ext cx="3780420" cy="3123376"/>
          </a:xfrm>
          <a:prstGeom prst="curvedConnector4">
            <a:avLst>
              <a:gd name="adj1" fmla="val -10583"/>
              <a:gd name="adj2" fmla="val 157180"/>
            </a:avLst>
          </a:prstGeom>
          <a:ln w="3810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1115616" y="220395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4427984" y="371703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42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Краскала</a:t>
            </a:r>
            <a:endParaRPr lang="ru-RU" sz="2800" b="1" dirty="0" smtClean="0"/>
          </a:p>
        </p:txBody>
      </p:sp>
      <p:sp>
        <p:nvSpPr>
          <p:cNvPr id="66" name="TextBox 65"/>
          <p:cNvSpPr txBox="1"/>
          <p:nvPr/>
        </p:nvSpPr>
        <p:spPr>
          <a:xfrm>
            <a:off x="2281342" y="57239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baseline="-25000" dirty="0" smtClean="0"/>
          </a:p>
        </p:txBody>
      </p:sp>
      <p:sp>
        <p:nvSpPr>
          <p:cNvPr id="68" name="TextBox 67"/>
          <p:cNvSpPr txBox="1"/>
          <p:nvPr/>
        </p:nvSpPr>
        <p:spPr>
          <a:xfrm>
            <a:off x="3275856" y="42838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baseline="-25000" dirty="0" smtClean="0"/>
          </a:p>
        </p:txBody>
      </p:sp>
      <p:sp>
        <p:nvSpPr>
          <p:cNvPr id="69" name="TextBox 68"/>
          <p:cNvSpPr txBox="1"/>
          <p:nvPr/>
        </p:nvSpPr>
        <p:spPr>
          <a:xfrm>
            <a:off x="6385798" y="50758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baseline="-25000" dirty="0" smtClean="0"/>
          </a:p>
        </p:txBody>
      </p:sp>
      <p:sp>
        <p:nvSpPr>
          <p:cNvPr id="70" name="TextBox 69"/>
          <p:cNvSpPr txBox="1"/>
          <p:nvPr/>
        </p:nvSpPr>
        <p:spPr>
          <a:xfrm>
            <a:off x="4139952" y="26369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baseline="-25000" dirty="0" smtClean="0"/>
          </a:p>
        </p:txBody>
      </p:sp>
      <p:sp>
        <p:nvSpPr>
          <p:cNvPr id="71" name="TextBox 70"/>
          <p:cNvSpPr txBox="1"/>
          <p:nvPr/>
        </p:nvSpPr>
        <p:spPr>
          <a:xfrm>
            <a:off x="5364088" y="31316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baseline="-25000" dirty="0" smtClean="0"/>
          </a:p>
        </p:txBody>
      </p:sp>
      <p:sp>
        <p:nvSpPr>
          <p:cNvPr id="74" name="TextBox 73"/>
          <p:cNvSpPr txBox="1"/>
          <p:nvPr/>
        </p:nvSpPr>
        <p:spPr>
          <a:xfrm>
            <a:off x="5220072" y="21235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baseline="-25000" dirty="0" smtClean="0"/>
          </a:p>
        </p:txBody>
      </p:sp>
      <p:sp>
        <p:nvSpPr>
          <p:cNvPr id="43" name="Заголовок 1"/>
          <p:cNvSpPr txBox="1">
            <a:spLocks/>
          </p:cNvSpPr>
          <p:nvPr/>
        </p:nvSpPr>
        <p:spPr>
          <a:xfrm>
            <a:off x="4788024" y="5589240"/>
            <a:ext cx="3822576" cy="11521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>
              <a:spcBef>
                <a:spcPct val="0"/>
              </a:spcBef>
            </a:pPr>
            <a:r>
              <a:rPr lang="ru-RU" sz="2800" dirty="0" smtClean="0"/>
              <a:t>Вес дерева = 25 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Потоки в сетях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904056" y="2708920"/>
            <a:ext cx="7772400" cy="14401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ru-RU" sz="2000" b="1" dirty="0" smtClean="0"/>
              <a:t>Сетью</a:t>
            </a:r>
            <a:r>
              <a:rPr lang="ru-RU" sz="2000" dirty="0" smtClean="0">
                <a:solidFill>
                  <a:srgbClr val="00B050"/>
                </a:solidFill>
              </a:rPr>
              <a:t> </a:t>
            </a:r>
            <a:r>
              <a:rPr lang="ru-RU" sz="2000" dirty="0" smtClean="0"/>
              <a:t>называется граф в котором выделяется две вершины, одна из которых называется </a:t>
            </a:r>
            <a:r>
              <a:rPr lang="ru-RU" sz="2000" b="1" dirty="0" smtClean="0">
                <a:solidFill>
                  <a:srgbClr val="00B050"/>
                </a:solidFill>
              </a:rPr>
              <a:t>источником</a:t>
            </a:r>
            <a:r>
              <a:rPr lang="ru-RU" sz="2000" dirty="0" smtClean="0"/>
              <a:t>, а другая </a:t>
            </a:r>
            <a:r>
              <a:rPr lang="ru-RU" sz="2000" b="1" dirty="0" smtClean="0">
                <a:solidFill>
                  <a:srgbClr val="0070C0"/>
                </a:solidFill>
              </a:rPr>
              <a:t>стоком</a:t>
            </a:r>
            <a:r>
              <a:rPr lang="ru-RU" sz="2000" dirty="0" smtClean="0"/>
              <a:t>.</a:t>
            </a:r>
            <a:endParaRPr lang="ru-RU" sz="2000" b="1" dirty="0" smtClean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Определение сети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904056" y="1988840"/>
            <a:ext cx="7772400" cy="14401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ru-RU" sz="2000" dirty="0" smtClean="0"/>
              <a:t>Вершина называющаяся </a:t>
            </a:r>
            <a:r>
              <a:rPr lang="ru-RU" sz="2000" b="1" dirty="0" smtClean="0">
                <a:solidFill>
                  <a:srgbClr val="00B050"/>
                </a:solidFill>
              </a:rPr>
              <a:t>источником</a:t>
            </a:r>
            <a:r>
              <a:rPr lang="ru-RU" sz="2000" dirty="0" smtClean="0"/>
              <a:t> не обязана являться источником (т.е. в нее могут входить дуги).</a:t>
            </a: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Особенности вершин «источник» и «сток»</a:t>
            </a:r>
            <a:endParaRPr lang="ru-RU" sz="2800" b="1" dirty="0" smtClean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899592" y="3861048"/>
            <a:ext cx="7772400" cy="14401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ru-RU" sz="2000" dirty="0" smtClean="0"/>
              <a:t>Вершина называющаяся </a:t>
            </a:r>
            <a:r>
              <a:rPr lang="ru-RU" sz="2000" b="1" dirty="0" smtClean="0">
                <a:solidFill>
                  <a:srgbClr val="0070C0"/>
                </a:solidFill>
              </a:rPr>
              <a:t>стоком</a:t>
            </a:r>
            <a:r>
              <a:rPr lang="ru-RU" sz="2000" dirty="0" smtClean="0"/>
              <a:t> не обязана являться стоком (т.е. из нее могут выходить дуги).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/>
          <p:cNvSpPr txBox="1">
            <a:spLocks/>
          </p:cNvSpPr>
          <p:nvPr/>
        </p:nvSpPr>
        <p:spPr>
          <a:xfrm>
            <a:off x="467544" y="1268760"/>
            <a:ext cx="3022104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</a:pPr>
            <a:r>
              <a:rPr lang="en-US" sz="2800" dirty="0" smtClean="0"/>
              <a:t>G – </a:t>
            </a:r>
            <a:r>
              <a:rPr lang="ru-RU" sz="2800" dirty="0" err="1" smtClean="0"/>
              <a:t>эйлеров</a:t>
            </a:r>
            <a:r>
              <a:rPr lang="en-US" sz="2800" dirty="0" smtClean="0"/>
              <a:t> </a:t>
            </a:r>
            <a:r>
              <a:rPr lang="ru-RU" sz="2800" dirty="0" smtClean="0"/>
              <a:t>граф </a:t>
            </a: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4499992" y="1268760"/>
            <a:ext cx="4536504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457200" indent="-457200"/>
            <a:r>
              <a:rPr lang="ru-RU" sz="2800" dirty="0" smtClean="0"/>
              <a:t>Степени всех вершин четны</a:t>
            </a:r>
          </a:p>
        </p:txBody>
      </p:sp>
      <p:sp>
        <p:nvSpPr>
          <p:cNvPr id="5" name="Стрелка вправо 4"/>
          <p:cNvSpPr/>
          <p:nvPr/>
        </p:nvSpPr>
        <p:spPr>
          <a:xfrm>
            <a:off x="3635896" y="1628800"/>
            <a:ext cx="57606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757808" y="2564904"/>
            <a:ext cx="2590056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</a:pPr>
            <a:r>
              <a:rPr lang="en-US" sz="2800" dirty="0" smtClean="0"/>
              <a:t>Ǝ</a:t>
            </a:r>
            <a:r>
              <a:rPr lang="ru-RU" sz="2800" dirty="0" smtClean="0"/>
              <a:t>  </a:t>
            </a:r>
            <a:r>
              <a:rPr lang="ru-RU" sz="2800" dirty="0" err="1" smtClean="0"/>
              <a:t>эйлеров</a:t>
            </a:r>
            <a:r>
              <a:rPr lang="en-US" sz="2800" dirty="0" smtClean="0"/>
              <a:t> </a:t>
            </a:r>
            <a:r>
              <a:rPr lang="ru-RU" sz="2800" dirty="0" smtClean="0"/>
              <a:t>цикл</a:t>
            </a:r>
          </a:p>
        </p:txBody>
      </p:sp>
      <p:sp>
        <p:nvSpPr>
          <p:cNvPr id="8" name="Стрелка вправо 7"/>
          <p:cNvSpPr/>
          <p:nvPr/>
        </p:nvSpPr>
        <p:spPr>
          <a:xfrm rot="3712409">
            <a:off x="1778704" y="2329780"/>
            <a:ext cx="57606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Стрелка вправо 9"/>
          <p:cNvSpPr/>
          <p:nvPr/>
        </p:nvSpPr>
        <p:spPr>
          <a:xfrm rot="3712409">
            <a:off x="1994729" y="3553917"/>
            <a:ext cx="57606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Заголовок 1"/>
          <p:cNvSpPr txBox="1">
            <a:spLocks/>
          </p:cNvSpPr>
          <p:nvPr/>
        </p:nvSpPr>
        <p:spPr>
          <a:xfrm>
            <a:off x="1187624" y="4221088"/>
            <a:ext cx="7056784" cy="23042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ru-RU" sz="2800" dirty="0" smtClean="0"/>
              <a:t>Рассмотрим произвольную  вершину этого цикла. Двигаясь по циклу, в нее вошли столько же раз сколько и вышли из нее. Значит количество входящих и исходящих ребер одинаково.</a:t>
            </a:r>
          </a:p>
        </p:txBody>
      </p:sp>
      <p:sp>
        <p:nvSpPr>
          <p:cNvPr id="12" name="Стрелка вправо 11"/>
          <p:cNvSpPr/>
          <p:nvPr/>
        </p:nvSpPr>
        <p:spPr>
          <a:xfrm rot="18270303">
            <a:off x="4841032" y="3222634"/>
            <a:ext cx="1851069" cy="1521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Заголовок 1"/>
          <p:cNvSpPr txBox="1">
            <a:spLocks/>
          </p:cNvSpPr>
          <p:nvPr/>
        </p:nvSpPr>
        <p:spPr>
          <a:xfrm>
            <a:off x="3563888" y="980728"/>
            <a:ext cx="720080" cy="15121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</a:pPr>
            <a:r>
              <a:rPr lang="ru-RU" sz="7200" dirty="0" smtClean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14" name="Заголовок 1"/>
          <p:cNvSpPr txBox="1">
            <a:spLocks/>
          </p:cNvSpPr>
          <p:nvPr/>
        </p:nvSpPr>
        <p:spPr>
          <a:xfrm>
            <a:off x="2987824" y="116632"/>
            <a:ext cx="432048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</a:pPr>
            <a:r>
              <a:rPr lang="ru-RU" sz="4000" b="1" dirty="0" smtClean="0"/>
              <a:t>1</a:t>
            </a:r>
          </a:p>
        </p:txBody>
      </p:sp>
      <p:sp>
        <p:nvSpPr>
          <p:cNvPr id="15" name="Заголовок 1"/>
          <p:cNvSpPr txBox="1">
            <a:spLocks/>
          </p:cNvSpPr>
          <p:nvPr/>
        </p:nvSpPr>
        <p:spPr>
          <a:xfrm>
            <a:off x="4427984" y="116632"/>
            <a:ext cx="360040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</a:pPr>
            <a:r>
              <a:rPr lang="ru-RU" sz="4000" b="1" dirty="0" smtClean="0"/>
              <a:t>2</a:t>
            </a:r>
          </a:p>
        </p:txBody>
      </p:sp>
      <p:sp>
        <p:nvSpPr>
          <p:cNvPr id="16" name="Стрелка вправо 15"/>
          <p:cNvSpPr/>
          <p:nvPr/>
        </p:nvSpPr>
        <p:spPr>
          <a:xfrm>
            <a:off x="3635896" y="476672"/>
            <a:ext cx="57606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755576" y="2276872"/>
            <a:ext cx="7772400" cy="14401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ru-RU" sz="2000" b="1" dirty="0" smtClean="0"/>
              <a:t>Потоком сети</a:t>
            </a:r>
            <a:r>
              <a:rPr lang="ru-RU" sz="2000" dirty="0" smtClean="0">
                <a:solidFill>
                  <a:srgbClr val="00B050"/>
                </a:solidFill>
              </a:rPr>
              <a:t> </a:t>
            </a:r>
            <a:r>
              <a:rPr lang="ru-RU" sz="2000" dirty="0" smtClean="0"/>
              <a:t>называется расстановка весов графа </a:t>
            </a:r>
            <a:r>
              <a:rPr lang="ru-RU" sz="2000" dirty="0" smtClean="0">
                <a:solidFill>
                  <a:schemeClr val="bg1">
                    <a:lumMod val="75000"/>
                  </a:schemeClr>
                </a:solidFill>
              </a:rPr>
              <a:t>(отображение из множества дуг в множество чисел) </a:t>
            </a:r>
            <a:r>
              <a:rPr lang="ru-RU" sz="2000" dirty="0" smtClean="0"/>
              <a:t>такая что для каждой вершины, кроме источника и стока, сумма весов входящих дуг равна сумме весов выходящих дуг.</a:t>
            </a:r>
            <a:endParaRPr lang="ru-RU" sz="2000" b="1" dirty="0" smtClean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Определение потока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755576" y="3861048"/>
            <a:ext cx="7772400" cy="14401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ru-RU" sz="2000" b="1" dirty="0" smtClean="0"/>
              <a:t>Потоком сети</a:t>
            </a:r>
            <a:r>
              <a:rPr lang="ru-RU" sz="2000" dirty="0" smtClean="0">
                <a:solidFill>
                  <a:srgbClr val="00B050"/>
                </a:solidFill>
              </a:rPr>
              <a:t> </a:t>
            </a:r>
            <a:r>
              <a:rPr lang="ru-RU" sz="2000" dirty="0" smtClean="0"/>
              <a:t>называется функция из множества дуг во множество целых положительных чисел.</a:t>
            </a:r>
            <a:endParaRPr lang="ru-RU" sz="2000" b="1" dirty="0" smtClean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Определение потока</a:t>
            </a:r>
            <a:endParaRPr lang="ru-RU" sz="2800" b="1" dirty="0" smtClean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755576" y="2276872"/>
            <a:ext cx="7772400" cy="14401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ru-RU" sz="2000" b="1" dirty="0" smtClean="0"/>
              <a:t>Потоком </a:t>
            </a:r>
            <a:r>
              <a:rPr lang="ru-RU" sz="2000" b="1" dirty="0" smtClean="0"/>
              <a:t>сети (обозначается </a:t>
            </a:r>
            <a:r>
              <a:rPr lang="en-US" sz="2000" b="1" dirty="0" smtClean="0"/>
              <a:t>f</a:t>
            </a:r>
            <a:r>
              <a:rPr lang="ru-RU" sz="2000" b="1" dirty="0" smtClean="0"/>
              <a:t>)</a:t>
            </a:r>
            <a:r>
              <a:rPr lang="ru-RU" sz="2000" dirty="0" smtClean="0">
                <a:solidFill>
                  <a:srgbClr val="00B050"/>
                </a:solidFill>
              </a:rPr>
              <a:t> </a:t>
            </a:r>
            <a:r>
              <a:rPr lang="ru-RU" sz="2000" dirty="0" smtClean="0"/>
              <a:t>называется расстановка весов графа </a:t>
            </a:r>
            <a:r>
              <a:rPr lang="ru-RU" sz="2000" dirty="0" smtClean="0">
                <a:solidFill>
                  <a:schemeClr val="bg1">
                    <a:lumMod val="75000"/>
                  </a:schemeClr>
                </a:solidFill>
              </a:rPr>
              <a:t>(отображение из множества дуг в множество чисел) </a:t>
            </a:r>
            <a:r>
              <a:rPr lang="ru-RU" sz="2000" dirty="0" smtClean="0"/>
              <a:t>такая что для каждой вершины, кроме источника и стока, сумма весов входящих дуг равна сумме весов выходящих дуг</a:t>
            </a:r>
            <a:r>
              <a:rPr lang="ru-RU" sz="2000" dirty="0" smtClean="0"/>
              <a:t>. </a:t>
            </a:r>
            <a:r>
              <a:rPr lang="ru-RU" sz="2000" dirty="0" smtClean="0">
                <a:solidFill>
                  <a:srgbClr val="FF0000"/>
                </a:solidFill>
              </a:rPr>
              <a:t>НУЖНЫ РИСУНКИ</a:t>
            </a:r>
            <a:endParaRPr lang="ru-RU" sz="2000" b="1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904056" y="2708920"/>
            <a:ext cx="7772400" cy="14401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ru-RU" sz="3200" b="1" dirty="0" smtClean="0"/>
              <a:t>Сумма по </a:t>
            </a:r>
            <a:r>
              <a:rPr lang="en-US" sz="3200" b="1" dirty="0" smtClean="0"/>
              <a:t>u f(</a:t>
            </a:r>
            <a:r>
              <a:rPr lang="en-US" sz="3200" b="1" dirty="0" err="1" smtClean="0"/>
              <a:t>u,x</a:t>
            </a:r>
            <a:r>
              <a:rPr lang="en-US" sz="3200" b="1" dirty="0" smtClean="0"/>
              <a:t>) = </a:t>
            </a:r>
            <a:r>
              <a:rPr lang="ru-RU" sz="3200" b="1" dirty="0" smtClean="0"/>
              <a:t>Сумма по </a:t>
            </a:r>
            <a:r>
              <a:rPr lang="en-US" sz="3200" b="1" dirty="0" smtClean="0"/>
              <a:t>v f(</a:t>
            </a:r>
            <a:r>
              <a:rPr lang="en-US" sz="3200" b="1" dirty="0" err="1" smtClean="0"/>
              <a:t>x,v</a:t>
            </a:r>
            <a:r>
              <a:rPr lang="en-US" sz="3200" b="1" dirty="0" smtClean="0"/>
              <a:t>)</a:t>
            </a:r>
            <a:endParaRPr lang="ru-RU" sz="3200" b="1" dirty="0" smtClean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Определение величины потока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Овал 44"/>
          <p:cNvSpPr/>
          <p:nvPr/>
        </p:nvSpPr>
        <p:spPr>
          <a:xfrm>
            <a:off x="2915816" y="4869160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47" name="Прямая со стрелкой 46"/>
          <p:cNvCxnSpPr>
            <a:stCxn id="45" idx="1"/>
            <a:endCxn id="54" idx="5"/>
          </p:cNvCxnSpPr>
          <p:nvPr/>
        </p:nvCxnSpPr>
        <p:spPr>
          <a:xfrm flipH="1" flipV="1">
            <a:off x="1638953" y="3520289"/>
            <a:ext cx="1329590" cy="1401598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/>
          <p:cNvCxnSpPr>
            <a:stCxn id="49" idx="2"/>
            <a:endCxn id="67" idx="6"/>
          </p:cNvCxnSpPr>
          <p:nvPr/>
        </p:nvCxnSpPr>
        <p:spPr>
          <a:xfrm flipH="1">
            <a:off x="6444208" y="3392996"/>
            <a:ext cx="1071148" cy="216024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Овал 48"/>
          <p:cNvSpPr/>
          <p:nvPr/>
        </p:nvSpPr>
        <p:spPr>
          <a:xfrm>
            <a:off x="7515356" y="321297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550750" y="3212976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ru-RU" baseline="-25000" dirty="0" smtClean="0"/>
          </a:p>
        </p:txBody>
      </p:sp>
      <p:sp>
        <p:nvSpPr>
          <p:cNvPr id="51" name="Овал 50"/>
          <p:cNvSpPr/>
          <p:nvPr/>
        </p:nvSpPr>
        <p:spPr>
          <a:xfrm>
            <a:off x="2843808" y="213285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53" name="Прямая со стрелкой 52"/>
          <p:cNvCxnSpPr>
            <a:stCxn id="51" idx="3"/>
            <a:endCxn id="54" idx="7"/>
          </p:cNvCxnSpPr>
          <p:nvPr/>
        </p:nvCxnSpPr>
        <p:spPr>
          <a:xfrm flipH="1">
            <a:off x="1638953" y="2440169"/>
            <a:ext cx="1257582" cy="825534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Овал 53"/>
          <p:cNvSpPr/>
          <p:nvPr/>
        </p:nvSpPr>
        <p:spPr>
          <a:xfrm>
            <a:off x="1331640" y="321297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331640" y="3203684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endParaRPr lang="ru-RU" baseline="-25000" dirty="0" smtClean="0"/>
          </a:p>
        </p:txBody>
      </p:sp>
      <p:cxnSp>
        <p:nvCxnSpPr>
          <p:cNvPr id="56" name="Прямая со стрелкой 55"/>
          <p:cNvCxnSpPr>
            <a:stCxn id="67" idx="2"/>
            <a:endCxn id="64" idx="6"/>
          </p:cNvCxnSpPr>
          <p:nvPr/>
        </p:nvCxnSpPr>
        <p:spPr>
          <a:xfrm flipH="1">
            <a:off x="3635896" y="3609020"/>
            <a:ext cx="2448272" cy="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 стрелкой 56"/>
          <p:cNvCxnSpPr>
            <a:stCxn id="64" idx="1"/>
            <a:endCxn id="51" idx="5"/>
          </p:cNvCxnSpPr>
          <p:nvPr/>
        </p:nvCxnSpPr>
        <p:spPr>
          <a:xfrm flipH="1" flipV="1">
            <a:off x="3151121" y="2440169"/>
            <a:ext cx="177462" cy="1041558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/>
          <p:nvPr/>
        </p:nvCxnSpPr>
        <p:spPr>
          <a:xfrm flipH="1">
            <a:off x="3212820" y="2245514"/>
            <a:ext cx="1998280" cy="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/>
          <p:cNvCxnSpPr>
            <a:stCxn id="64" idx="2"/>
            <a:endCxn id="54" idx="6"/>
          </p:cNvCxnSpPr>
          <p:nvPr/>
        </p:nvCxnSpPr>
        <p:spPr>
          <a:xfrm flipH="1" flipV="1">
            <a:off x="1691680" y="3392996"/>
            <a:ext cx="1584176" cy="216024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/>
          <p:cNvCxnSpPr>
            <a:stCxn id="49" idx="1"/>
            <a:endCxn id="59" idx="6"/>
          </p:cNvCxnSpPr>
          <p:nvPr/>
        </p:nvCxnSpPr>
        <p:spPr>
          <a:xfrm flipH="1" flipV="1">
            <a:off x="5571140" y="2312876"/>
            <a:ext cx="1996943" cy="952827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Овал 58"/>
          <p:cNvSpPr/>
          <p:nvPr/>
        </p:nvSpPr>
        <p:spPr>
          <a:xfrm>
            <a:off x="5211100" y="213285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2" name="Овал 61"/>
          <p:cNvSpPr/>
          <p:nvPr/>
        </p:nvSpPr>
        <p:spPr>
          <a:xfrm>
            <a:off x="5291124" y="4869160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4" name="Овал 63"/>
          <p:cNvSpPr/>
          <p:nvPr/>
        </p:nvSpPr>
        <p:spPr>
          <a:xfrm>
            <a:off x="3275856" y="3429000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7" name="Овал 66"/>
          <p:cNvSpPr/>
          <p:nvPr/>
        </p:nvSpPr>
        <p:spPr>
          <a:xfrm>
            <a:off x="6084168" y="3429000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80" name="Прямая со стрелкой 79"/>
          <p:cNvCxnSpPr>
            <a:stCxn id="62" idx="2"/>
            <a:endCxn id="45" idx="6"/>
          </p:cNvCxnSpPr>
          <p:nvPr/>
        </p:nvCxnSpPr>
        <p:spPr>
          <a:xfrm flipH="1">
            <a:off x="3275856" y="5049180"/>
            <a:ext cx="2015268" cy="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 стрелкой 83"/>
          <p:cNvCxnSpPr>
            <a:stCxn id="62" idx="1"/>
            <a:endCxn id="64" idx="5"/>
          </p:cNvCxnSpPr>
          <p:nvPr/>
        </p:nvCxnSpPr>
        <p:spPr>
          <a:xfrm flipH="1" flipV="1">
            <a:off x="3583169" y="3736313"/>
            <a:ext cx="1760682" cy="1185574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Прямая со стрелкой 86"/>
          <p:cNvCxnSpPr>
            <a:stCxn id="50" idx="2"/>
            <a:endCxn id="62" idx="7"/>
          </p:cNvCxnSpPr>
          <p:nvPr/>
        </p:nvCxnSpPr>
        <p:spPr>
          <a:xfrm flipH="1">
            <a:off x="5598437" y="3582308"/>
            <a:ext cx="2083118" cy="1339579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hape 110"/>
          <p:cNvCxnSpPr>
            <a:stCxn id="59" idx="0"/>
            <a:endCxn id="45" idx="2"/>
          </p:cNvCxnSpPr>
          <p:nvPr/>
        </p:nvCxnSpPr>
        <p:spPr>
          <a:xfrm rot="16200000" flipH="1" flipV="1">
            <a:off x="2695306" y="2353366"/>
            <a:ext cx="2916324" cy="2475304"/>
          </a:xfrm>
          <a:prstGeom prst="curvedConnector4">
            <a:avLst>
              <a:gd name="adj1" fmla="val -7839"/>
              <a:gd name="adj2" fmla="val 20101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hape 113"/>
          <p:cNvCxnSpPr>
            <a:stCxn id="59" idx="7"/>
            <a:endCxn id="62" idx="5"/>
          </p:cNvCxnSpPr>
          <p:nvPr/>
        </p:nvCxnSpPr>
        <p:spPr>
          <a:xfrm rot="16200000" flipH="1">
            <a:off x="4062980" y="3641016"/>
            <a:ext cx="2990890" cy="80024"/>
          </a:xfrm>
          <a:prstGeom prst="curvedConnector5">
            <a:avLst>
              <a:gd name="adj1" fmla="val -37738"/>
              <a:gd name="adj2" fmla="val 3772402"/>
              <a:gd name="adj3" fmla="val 107643"/>
            </a:avLst>
          </a:prstGeom>
          <a:ln w="3810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hape 123"/>
          <p:cNvCxnSpPr>
            <a:stCxn id="54" idx="3"/>
            <a:endCxn id="49" idx="6"/>
          </p:cNvCxnSpPr>
          <p:nvPr/>
        </p:nvCxnSpPr>
        <p:spPr>
          <a:xfrm rot="5400000" flipH="1" flipV="1">
            <a:off x="4566234" y="211128"/>
            <a:ext cx="127293" cy="6491029"/>
          </a:xfrm>
          <a:prstGeom prst="curvedConnector4">
            <a:avLst>
              <a:gd name="adj1" fmla="val -2185225"/>
              <a:gd name="adj2" fmla="val 114528"/>
            </a:avLst>
          </a:prstGeom>
          <a:ln w="3810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Пример</a:t>
            </a:r>
            <a:r>
              <a:rPr lang="en-US" sz="2800" dirty="0" smtClean="0"/>
              <a:t> </a:t>
            </a:r>
            <a:r>
              <a:rPr lang="ru-RU" sz="2800" dirty="0" smtClean="0"/>
              <a:t>потока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Овал 44"/>
          <p:cNvSpPr/>
          <p:nvPr/>
        </p:nvSpPr>
        <p:spPr>
          <a:xfrm>
            <a:off x="2915816" y="4869160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47" name="Прямая со стрелкой 46"/>
          <p:cNvCxnSpPr>
            <a:stCxn id="45" idx="1"/>
            <a:endCxn id="54" idx="5"/>
          </p:cNvCxnSpPr>
          <p:nvPr/>
        </p:nvCxnSpPr>
        <p:spPr>
          <a:xfrm flipH="1" flipV="1">
            <a:off x="1638953" y="3520289"/>
            <a:ext cx="1329590" cy="1401598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/>
          <p:cNvCxnSpPr>
            <a:stCxn id="49" idx="2"/>
            <a:endCxn id="67" idx="6"/>
          </p:cNvCxnSpPr>
          <p:nvPr/>
        </p:nvCxnSpPr>
        <p:spPr>
          <a:xfrm flipH="1">
            <a:off x="6444208" y="3392996"/>
            <a:ext cx="1071148" cy="216024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Овал 48"/>
          <p:cNvSpPr/>
          <p:nvPr/>
        </p:nvSpPr>
        <p:spPr>
          <a:xfrm>
            <a:off x="7515356" y="321297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550750" y="3212976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ru-RU" baseline="-25000" dirty="0" smtClean="0"/>
          </a:p>
        </p:txBody>
      </p:sp>
      <p:sp>
        <p:nvSpPr>
          <p:cNvPr id="51" name="Овал 50"/>
          <p:cNvSpPr/>
          <p:nvPr/>
        </p:nvSpPr>
        <p:spPr>
          <a:xfrm>
            <a:off x="2843808" y="213285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53" name="Прямая со стрелкой 52"/>
          <p:cNvCxnSpPr>
            <a:stCxn id="51" idx="3"/>
            <a:endCxn id="54" idx="7"/>
          </p:cNvCxnSpPr>
          <p:nvPr/>
        </p:nvCxnSpPr>
        <p:spPr>
          <a:xfrm flipH="1">
            <a:off x="1638953" y="2440169"/>
            <a:ext cx="1257582" cy="825534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Овал 53"/>
          <p:cNvSpPr/>
          <p:nvPr/>
        </p:nvSpPr>
        <p:spPr>
          <a:xfrm>
            <a:off x="1331640" y="321297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331640" y="3203684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endParaRPr lang="ru-RU" baseline="-25000" dirty="0" smtClean="0"/>
          </a:p>
        </p:txBody>
      </p:sp>
      <p:cxnSp>
        <p:nvCxnSpPr>
          <p:cNvPr id="56" name="Прямая со стрелкой 55"/>
          <p:cNvCxnSpPr>
            <a:stCxn id="67" idx="2"/>
            <a:endCxn id="64" idx="6"/>
          </p:cNvCxnSpPr>
          <p:nvPr/>
        </p:nvCxnSpPr>
        <p:spPr>
          <a:xfrm flipH="1">
            <a:off x="3635896" y="3609020"/>
            <a:ext cx="2448272" cy="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 стрелкой 56"/>
          <p:cNvCxnSpPr>
            <a:stCxn id="64" idx="1"/>
            <a:endCxn id="51" idx="5"/>
          </p:cNvCxnSpPr>
          <p:nvPr/>
        </p:nvCxnSpPr>
        <p:spPr>
          <a:xfrm flipH="1" flipV="1">
            <a:off x="3151121" y="2440169"/>
            <a:ext cx="177462" cy="1041558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/>
          <p:nvPr/>
        </p:nvCxnSpPr>
        <p:spPr>
          <a:xfrm flipH="1">
            <a:off x="3212820" y="2245514"/>
            <a:ext cx="1998280" cy="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/>
          <p:cNvCxnSpPr>
            <a:stCxn id="64" idx="2"/>
            <a:endCxn id="54" idx="6"/>
          </p:cNvCxnSpPr>
          <p:nvPr/>
        </p:nvCxnSpPr>
        <p:spPr>
          <a:xfrm flipH="1" flipV="1">
            <a:off x="1691680" y="3392996"/>
            <a:ext cx="1584176" cy="216024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/>
          <p:cNvCxnSpPr>
            <a:stCxn id="49" idx="1"/>
            <a:endCxn id="59" idx="6"/>
          </p:cNvCxnSpPr>
          <p:nvPr/>
        </p:nvCxnSpPr>
        <p:spPr>
          <a:xfrm flipH="1" flipV="1">
            <a:off x="5571140" y="2312876"/>
            <a:ext cx="1996943" cy="952827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Овал 58"/>
          <p:cNvSpPr/>
          <p:nvPr/>
        </p:nvSpPr>
        <p:spPr>
          <a:xfrm>
            <a:off x="5211100" y="213285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2" name="Овал 61"/>
          <p:cNvSpPr/>
          <p:nvPr/>
        </p:nvSpPr>
        <p:spPr>
          <a:xfrm>
            <a:off x="5291124" y="4869160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4" name="Овал 63"/>
          <p:cNvSpPr/>
          <p:nvPr/>
        </p:nvSpPr>
        <p:spPr>
          <a:xfrm>
            <a:off x="3275856" y="3429000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7" name="Овал 66"/>
          <p:cNvSpPr/>
          <p:nvPr/>
        </p:nvSpPr>
        <p:spPr>
          <a:xfrm>
            <a:off x="6084168" y="3429000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80" name="Прямая со стрелкой 79"/>
          <p:cNvCxnSpPr>
            <a:stCxn id="62" idx="2"/>
            <a:endCxn id="45" idx="6"/>
          </p:cNvCxnSpPr>
          <p:nvPr/>
        </p:nvCxnSpPr>
        <p:spPr>
          <a:xfrm flipH="1">
            <a:off x="3275856" y="5049180"/>
            <a:ext cx="2015268" cy="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 стрелкой 83"/>
          <p:cNvCxnSpPr>
            <a:stCxn id="62" idx="1"/>
            <a:endCxn id="64" idx="5"/>
          </p:cNvCxnSpPr>
          <p:nvPr/>
        </p:nvCxnSpPr>
        <p:spPr>
          <a:xfrm flipH="1" flipV="1">
            <a:off x="3583169" y="3736313"/>
            <a:ext cx="1760682" cy="1185574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Прямая со стрелкой 86"/>
          <p:cNvCxnSpPr>
            <a:stCxn id="50" idx="2"/>
            <a:endCxn id="62" idx="7"/>
          </p:cNvCxnSpPr>
          <p:nvPr/>
        </p:nvCxnSpPr>
        <p:spPr>
          <a:xfrm flipH="1">
            <a:off x="5598437" y="3582308"/>
            <a:ext cx="2083118" cy="1339579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2051720" y="262762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105" name="TextBox 104"/>
          <p:cNvSpPr txBox="1"/>
          <p:nvPr/>
        </p:nvSpPr>
        <p:spPr>
          <a:xfrm>
            <a:off x="2110074" y="400506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06" name="TextBox 105"/>
          <p:cNvSpPr txBox="1"/>
          <p:nvPr/>
        </p:nvSpPr>
        <p:spPr>
          <a:xfrm>
            <a:off x="2262474" y="328498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cxnSp>
        <p:nvCxnSpPr>
          <p:cNvPr id="111" name="Shape 110"/>
          <p:cNvCxnSpPr>
            <a:stCxn id="59" idx="0"/>
            <a:endCxn id="45" idx="2"/>
          </p:cNvCxnSpPr>
          <p:nvPr/>
        </p:nvCxnSpPr>
        <p:spPr>
          <a:xfrm rot="16200000" flipH="1" flipV="1">
            <a:off x="2695306" y="2353366"/>
            <a:ext cx="2916324" cy="2475304"/>
          </a:xfrm>
          <a:prstGeom prst="curvedConnector4">
            <a:avLst>
              <a:gd name="adj1" fmla="val -7839"/>
              <a:gd name="adj2" fmla="val 20101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hape 113"/>
          <p:cNvCxnSpPr>
            <a:stCxn id="59" idx="7"/>
            <a:endCxn id="62" idx="5"/>
          </p:cNvCxnSpPr>
          <p:nvPr/>
        </p:nvCxnSpPr>
        <p:spPr>
          <a:xfrm rot="16200000" flipH="1">
            <a:off x="4062980" y="3641016"/>
            <a:ext cx="2990890" cy="80024"/>
          </a:xfrm>
          <a:prstGeom prst="curvedConnector5">
            <a:avLst>
              <a:gd name="adj1" fmla="val -37738"/>
              <a:gd name="adj2" fmla="val 3772402"/>
              <a:gd name="adj3" fmla="val 107643"/>
            </a:avLst>
          </a:prstGeom>
          <a:ln w="3810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hape 123"/>
          <p:cNvCxnSpPr>
            <a:stCxn id="54" idx="3"/>
            <a:endCxn id="49" idx="6"/>
          </p:cNvCxnSpPr>
          <p:nvPr/>
        </p:nvCxnSpPr>
        <p:spPr>
          <a:xfrm rot="5400000" flipH="1" flipV="1">
            <a:off x="4566234" y="211128"/>
            <a:ext cx="127293" cy="6491029"/>
          </a:xfrm>
          <a:prstGeom prst="curvedConnector4">
            <a:avLst>
              <a:gd name="adj1" fmla="val -2185225"/>
              <a:gd name="adj2" fmla="val 114528"/>
            </a:avLst>
          </a:prstGeom>
          <a:ln w="3810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5148064" y="609329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ru-RU" dirty="0"/>
          </a:p>
        </p:txBody>
      </p:sp>
      <p:sp>
        <p:nvSpPr>
          <p:cNvPr id="40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Пример</a:t>
            </a:r>
            <a:r>
              <a:rPr lang="en-US" sz="2800" dirty="0" smtClean="0"/>
              <a:t> </a:t>
            </a:r>
            <a:r>
              <a:rPr lang="ru-RU" sz="2800" dirty="0" smtClean="0"/>
              <a:t>потока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Овал 44"/>
          <p:cNvSpPr/>
          <p:nvPr/>
        </p:nvSpPr>
        <p:spPr>
          <a:xfrm>
            <a:off x="2915816" y="4869160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47" name="Прямая со стрелкой 46"/>
          <p:cNvCxnSpPr>
            <a:stCxn id="45" idx="1"/>
            <a:endCxn id="54" idx="5"/>
          </p:cNvCxnSpPr>
          <p:nvPr/>
        </p:nvCxnSpPr>
        <p:spPr>
          <a:xfrm flipH="1" flipV="1">
            <a:off x="1638953" y="3520289"/>
            <a:ext cx="1329590" cy="1401598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/>
          <p:cNvCxnSpPr>
            <a:stCxn id="49" idx="2"/>
            <a:endCxn id="67" idx="6"/>
          </p:cNvCxnSpPr>
          <p:nvPr/>
        </p:nvCxnSpPr>
        <p:spPr>
          <a:xfrm flipH="1">
            <a:off x="6444208" y="3392996"/>
            <a:ext cx="1071148" cy="216024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Овал 48"/>
          <p:cNvSpPr/>
          <p:nvPr/>
        </p:nvSpPr>
        <p:spPr>
          <a:xfrm>
            <a:off x="7515356" y="321297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550750" y="3212976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ru-RU" baseline="-25000" dirty="0" smtClean="0"/>
          </a:p>
        </p:txBody>
      </p:sp>
      <p:sp>
        <p:nvSpPr>
          <p:cNvPr id="51" name="Овал 50"/>
          <p:cNvSpPr/>
          <p:nvPr/>
        </p:nvSpPr>
        <p:spPr>
          <a:xfrm>
            <a:off x="2843808" y="213285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53" name="Прямая со стрелкой 52"/>
          <p:cNvCxnSpPr>
            <a:stCxn id="51" idx="3"/>
            <a:endCxn id="54" idx="7"/>
          </p:cNvCxnSpPr>
          <p:nvPr/>
        </p:nvCxnSpPr>
        <p:spPr>
          <a:xfrm flipH="1">
            <a:off x="1638953" y="2440169"/>
            <a:ext cx="1257582" cy="825534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Овал 53"/>
          <p:cNvSpPr/>
          <p:nvPr/>
        </p:nvSpPr>
        <p:spPr>
          <a:xfrm>
            <a:off x="1331640" y="321297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331640" y="3203684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endParaRPr lang="ru-RU" baseline="-25000" dirty="0" smtClean="0"/>
          </a:p>
        </p:txBody>
      </p:sp>
      <p:cxnSp>
        <p:nvCxnSpPr>
          <p:cNvPr id="56" name="Прямая со стрелкой 55"/>
          <p:cNvCxnSpPr>
            <a:stCxn id="67" idx="2"/>
            <a:endCxn id="64" idx="6"/>
          </p:cNvCxnSpPr>
          <p:nvPr/>
        </p:nvCxnSpPr>
        <p:spPr>
          <a:xfrm flipH="1">
            <a:off x="3635896" y="3609020"/>
            <a:ext cx="2448272" cy="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 стрелкой 56"/>
          <p:cNvCxnSpPr>
            <a:stCxn id="64" idx="1"/>
            <a:endCxn id="51" idx="5"/>
          </p:cNvCxnSpPr>
          <p:nvPr/>
        </p:nvCxnSpPr>
        <p:spPr>
          <a:xfrm flipH="1" flipV="1">
            <a:off x="3151121" y="2440169"/>
            <a:ext cx="177462" cy="1041558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/>
          <p:nvPr/>
        </p:nvCxnSpPr>
        <p:spPr>
          <a:xfrm flipH="1">
            <a:off x="3212820" y="2245514"/>
            <a:ext cx="1998280" cy="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/>
          <p:cNvCxnSpPr>
            <a:stCxn id="64" idx="2"/>
            <a:endCxn id="54" idx="6"/>
          </p:cNvCxnSpPr>
          <p:nvPr/>
        </p:nvCxnSpPr>
        <p:spPr>
          <a:xfrm flipH="1" flipV="1">
            <a:off x="1691680" y="3392996"/>
            <a:ext cx="1584176" cy="216024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/>
          <p:cNvCxnSpPr>
            <a:stCxn id="49" idx="1"/>
            <a:endCxn id="59" idx="6"/>
          </p:cNvCxnSpPr>
          <p:nvPr/>
        </p:nvCxnSpPr>
        <p:spPr>
          <a:xfrm flipH="1" flipV="1">
            <a:off x="5571140" y="2312876"/>
            <a:ext cx="1996943" cy="952827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Овал 58"/>
          <p:cNvSpPr/>
          <p:nvPr/>
        </p:nvSpPr>
        <p:spPr>
          <a:xfrm>
            <a:off x="5211100" y="213285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2" name="Овал 61"/>
          <p:cNvSpPr/>
          <p:nvPr/>
        </p:nvSpPr>
        <p:spPr>
          <a:xfrm>
            <a:off x="5291124" y="4869160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4" name="Овал 63"/>
          <p:cNvSpPr/>
          <p:nvPr/>
        </p:nvSpPr>
        <p:spPr>
          <a:xfrm>
            <a:off x="3275856" y="3429000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7" name="Овал 66"/>
          <p:cNvSpPr/>
          <p:nvPr/>
        </p:nvSpPr>
        <p:spPr>
          <a:xfrm>
            <a:off x="6084168" y="3429000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80" name="Прямая со стрелкой 79"/>
          <p:cNvCxnSpPr>
            <a:stCxn id="62" idx="2"/>
            <a:endCxn id="45" idx="6"/>
          </p:cNvCxnSpPr>
          <p:nvPr/>
        </p:nvCxnSpPr>
        <p:spPr>
          <a:xfrm flipH="1">
            <a:off x="3275856" y="5049180"/>
            <a:ext cx="2015268" cy="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 стрелкой 83"/>
          <p:cNvCxnSpPr>
            <a:stCxn id="62" idx="1"/>
            <a:endCxn id="64" idx="5"/>
          </p:cNvCxnSpPr>
          <p:nvPr/>
        </p:nvCxnSpPr>
        <p:spPr>
          <a:xfrm flipH="1" flipV="1">
            <a:off x="3583169" y="3736313"/>
            <a:ext cx="1760682" cy="1185574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Прямая со стрелкой 86"/>
          <p:cNvCxnSpPr>
            <a:stCxn id="50" idx="2"/>
            <a:endCxn id="62" idx="7"/>
          </p:cNvCxnSpPr>
          <p:nvPr/>
        </p:nvCxnSpPr>
        <p:spPr>
          <a:xfrm flipH="1">
            <a:off x="5598437" y="3582308"/>
            <a:ext cx="2083118" cy="1339579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2051720" y="262762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105" name="TextBox 104"/>
          <p:cNvSpPr txBox="1"/>
          <p:nvPr/>
        </p:nvSpPr>
        <p:spPr>
          <a:xfrm>
            <a:off x="2110074" y="400506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06" name="TextBox 105"/>
          <p:cNvSpPr txBox="1"/>
          <p:nvPr/>
        </p:nvSpPr>
        <p:spPr>
          <a:xfrm>
            <a:off x="2262474" y="328498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cxnSp>
        <p:nvCxnSpPr>
          <p:cNvPr id="111" name="Shape 110"/>
          <p:cNvCxnSpPr>
            <a:stCxn id="59" idx="0"/>
            <a:endCxn id="45" idx="2"/>
          </p:cNvCxnSpPr>
          <p:nvPr/>
        </p:nvCxnSpPr>
        <p:spPr>
          <a:xfrm rot="16200000" flipH="1" flipV="1">
            <a:off x="2695306" y="2353366"/>
            <a:ext cx="2916324" cy="2475304"/>
          </a:xfrm>
          <a:prstGeom prst="curvedConnector4">
            <a:avLst>
              <a:gd name="adj1" fmla="val -7839"/>
              <a:gd name="adj2" fmla="val 20101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hape 113"/>
          <p:cNvCxnSpPr>
            <a:stCxn id="59" idx="7"/>
            <a:endCxn id="62" idx="5"/>
          </p:cNvCxnSpPr>
          <p:nvPr/>
        </p:nvCxnSpPr>
        <p:spPr>
          <a:xfrm rot="16200000" flipH="1">
            <a:off x="4062980" y="3641016"/>
            <a:ext cx="2990890" cy="80024"/>
          </a:xfrm>
          <a:prstGeom prst="curvedConnector5">
            <a:avLst>
              <a:gd name="adj1" fmla="val -37738"/>
              <a:gd name="adj2" fmla="val 3772402"/>
              <a:gd name="adj3" fmla="val 107643"/>
            </a:avLst>
          </a:prstGeom>
          <a:ln w="3810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hape 123"/>
          <p:cNvCxnSpPr>
            <a:stCxn id="54" idx="3"/>
            <a:endCxn id="49" idx="6"/>
          </p:cNvCxnSpPr>
          <p:nvPr/>
        </p:nvCxnSpPr>
        <p:spPr>
          <a:xfrm rot="5400000" flipH="1" flipV="1">
            <a:off x="4566234" y="211128"/>
            <a:ext cx="127293" cy="6491029"/>
          </a:xfrm>
          <a:prstGeom prst="curvedConnector4">
            <a:avLst>
              <a:gd name="adj1" fmla="val -2185225"/>
              <a:gd name="adj2" fmla="val 114528"/>
            </a:avLst>
          </a:prstGeom>
          <a:ln w="3810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5148064" y="609329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3982282" y="205155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1" name="TextBox 40"/>
          <p:cNvSpPr txBox="1"/>
          <p:nvPr/>
        </p:nvSpPr>
        <p:spPr>
          <a:xfrm>
            <a:off x="3118186" y="270892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2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Пример</a:t>
            </a:r>
            <a:r>
              <a:rPr lang="en-US" sz="2800" dirty="0" smtClean="0"/>
              <a:t> </a:t>
            </a:r>
            <a:r>
              <a:rPr lang="ru-RU" sz="2800" dirty="0" smtClean="0"/>
              <a:t>потока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Овал 44"/>
          <p:cNvSpPr/>
          <p:nvPr/>
        </p:nvSpPr>
        <p:spPr>
          <a:xfrm>
            <a:off x="2915816" y="4869160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47" name="Прямая со стрелкой 46"/>
          <p:cNvCxnSpPr>
            <a:stCxn id="45" idx="1"/>
            <a:endCxn id="54" idx="5"/>
          </p:cNvCxnSpPr>
          <p:nvPr/>
        </p:nvCxnSpPr>
        <p:spPr>
          <a:xfrm flipH="1" flipV="1">
            <a:off x="1638953" y="3520289"/>
            <a:ext cx="1329590" cy="1401598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/>
          <p:cNvCxnSpPr>
            <a:stCxn id="49" idx="2"/>
            <a:endCxn id="67" idx="6"/>
          </p:cNvCxnSpPr>
          <p:nvPr/>
        </p:nvCxnSpPr>
        <p:spPr>
          <a:xfrm flipH="1">
            <a:off x="6444208" y="3392996"/>
            <a:ext cx="1071148" cy="216024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Овал 48"/>
          <p:cNvSpPr/>
          <p:nvPr/>
        </p:nvSpPr>
        <p:spPr>
          <a:xfrm>
            <a:off x="7515356" y="321297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550750" y="3212976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ru-RU" baseline="-25000" dirty="0" smtClean="0"/>
          </a:p>
        </p:txBody>
      </p:sp>
      <p:sp>
        <p:nvSpPr>
          <p:cNvPr id="51" name="Овал 50"/>
          <p:cNvSpPr/>
          <p:nvPr/>
        </p:nvSpPr>
        <p:spPr>
          <a:xfrm>
            <a:off x="2843808" y="213285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53" name="Прямая со стрелкой 52"/>
          <p:cNvCxnSpPr>
            <a:stCxn id="51" idx="3"/>
            <a:endCxn id="54" idx="7"/>
          </p:cNvCxnSpPr>
          <p:nvPr/>
        </p:nvCxnSpPr>
        <p:spPr>
          <a:xfrm flipH="1">
            <a:off x="1638953" y="2440169"/>
            <a:ext cx="1257582" cy="825534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Овал 53"/>
          <p:cNvSpPr/>
          <p:nvPr/>
        </p:nvSpPr>
        <p:spPr>
          <a:xfrm>
            <a:off x="1331640" y="321297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331640" y="3203684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endParaRPr lang="ru-RU" baseline="-25000" dirty="0" smtClean="0"/>
          </a:p>
        </p:txBody>
      </p:sp>
      <p:cxnSp>
        <p:nvCxnSpPr>
          <p:cNvPr id="56" name="Прямая со стрелкой 55"/>
          <p:cNvCxnSpPr>
            <a:stCxn id="67" idx="2"/>
            <a:endCxn id="64" idx="6"/>
          </p:cNvCxnSpPr>
          <p:nvPr/>
        </p:nvCxnSpPr>
        <p:spPr>
          <a:xfrm flipH="1">
            <a:off x="3635896" y="3609020"/>
            <a:ext cx="2448272" cy="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 стрелкой 56"/>
          <p:cNvCxnSpPr>
            <a:stCxn id="64" idx="1"/>
            <a:endCxn id="51" idx="5"/>
          </p:cNvCxnSpPr>
          <p:nvPr/>
        </p:nvCxnSpPr>
        <p:spPr>
          <a:xfrm flipH="1" flipV="1">
            <a:off x="3151121" y="2440169"/>
            <a:ext cx="177462" cy="1041558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/>
          <p:nvPr/>
        </p:nvCxnSpPr>
        <p:spPr>
          <a:xfrm flipH="1">
            <a:off x="3212820" y="2245514"/>
            <a:ext cx="1998280" cy="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/>
          <p:cNvCxnSpPr>
            <a:stCxn id="64" idx="2"/>
            <a:endCxn id="54" idx="6"/>
          </p:cNvCxnSpPr>
          <p:nvPr/>
        </p:nvCxnSpPr>
        <p:spPr>
          <a:xfrm flipH="1" flipV="1">
            <a:off x="1691680" y="3392996"/>
            <a:ext cx="1584176" cy="216024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/>
          <p:cNvCxnSpPr>
            <a:stCxn id="49" idx="1"/>
            <a:endCxn id="59" idx="6"/>
          </p:cNvCxnSpPr>
          <p:nvPr/>
        </p:nvCxnSpPr>
        <p:spPr>
          <a:xfrm flipH="1" flipV="1">
            <a:off x="5571140" y="2312876"/>
            <a:ext cx="1996943" cy="952827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Овал 58"/>
          <p:cNvSpPr/>
          <p:nvPr/>
        </p:nvSpPr>
        <p:spPr>
          <a:xfrm>
            <a:off x="5211100" y="213285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2" name="Овал 61"/>
          <p:cNvSpPr/>
          <p:nvPr/>
        </p:nvSpPr>
        <p:spPr>
          <a:xfrm>
            <a:off x="5291124" y="4869160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4" name="Овал 63"/>
          <p:cNvSpPr/>
          <p:nvPr/>
        </p:nvSpPr>
        <p:spPr>
          <a:xfrm>
            <a:off x="3275856" y="3429000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7" name="Овал 66"/>
          <p:cNvSpPr/>
          <p:nvPr/>
        </p:nvSpPr>
        <p:spPr>
          <a:xfrm>
            <a:off x="6084168" y="3429000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80" name="Прямая со стрелкой 79"/>
          <p:cNvCxnSpPr>
            <a:stCxn id="62" idx="2"/>
            <a:endCxn id="45" idx="6"/>
          </p:cNvCxnSpPr>
          <p:nvPr/>
        </p:nvCxnSpPr>
        <p:spPr>
          <a:xfrm flipH="1">
            <a:off x="3275856" y="5049180"/>
            <a:ext cx="2015268" cy="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 стрелкой 83"/>
          <p:cNvCxnSpPr>
            <a:stCxn id="62" idx="1"/>
            <a:endCxn id="64" idx="5"/>
          </p:cNvCxnSpPr>
          <p:nvPr/>
        </p:nvCxnSpPr>
        <p:spPr>
          <a:xfrm flipH="1" flipV="1">
            <a:off x="3583169" y="3736313"/>
            <a:ext cx="1760682" cy="1185574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Прямая со стрелкой 86"/>
          <p:cNvCxnSpPr>
            <a:stCxn id="50" idx="2"/>
            <a:endCxn id="62" idx="7"/>
          </p:cNvCxnSpPr>
          <p:nvPr/>
        </p:nvCxnSpPr>
        <p:spPr>
          <a:xfrm flipH="1">
            <a:off x="5598437" y="3582308"/>
            <a:ext cx="2083118" cy="1339579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2051720" y="262762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105" name="TextBox 104"/>
          <p:cNvSpPr txBox="1"/>
          <p:nvPr/>
        </p:nvSpPr>
        <p:spPr>
          <a:xfrm>
            <a:off x="2110074" y="400506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06" name="TextBox 105"/>
          <p:cNvSpPr txBox="1"/>
          <p:nvPr/>
        </p:nvSpPr>
        <p:spPr>
          <a:xfrm>
            <a:off x="2262474" y="328498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107" name="TextBox 106"/>
          <p:cNvSpPr txBox="1"/>
          <p:nvPr/>
        </p:nvSpPr>
        <p:spPr>
          <a:xfrm>
            <a:off x="3118186" y="270892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08" name="TextBox 107"/>
          <p:cNvSpPr txBox="1"/>
          <p:nvPr/>
        </p:nvSpPr>
        <p:spPr>
          <a:xfrm>
            <a:off x="4486338" y="341970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09" name="TextBox 108"/>
          <p:cNvSpPr txBox="1"/>
          <p:nvPr/>
        </p:nvSpPr>
        <p:spPr>
          <a:xfrm>
            <a:off x="6718586" y="328498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cxnSp>
        <p:nvCxnSpPr>
          <p:cNvPr id="111" name="Shape 110"/>
          <p:cNvCxnSpPr>
            <a:stCxn id="59" idx="0"/>
            <a:endCxn id="45" idx="2"/>
          </p:cNvCxnSpPr>
          <p:nvPr/>
        </p:nvCxnSpPr>
        <p:spPr>
          <a:xfrm rot="16200000" flipH="1" flipV="1">
            <a:off x="2695306" y="2353366"/>
            <a:ext cx="2916324" cy="2475304"/>
          </a:xfrm>
          <a:prstGeom prst="curvedConnector4">
            <a:avLst>
              <a:gd name="adj1" fmla="val -7839"/>
              <a:gd name="adj2" fmla="val 20101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hape 113"/>
          <p:cNvCxnSpPr>
            <a:stCxn id="59" idx="7"/>
            <a:endCxn id="62" idx="5"/>
          </p:cNvCxnSpPr>
          <p:nvPr/>
        </p:nvCxnSpPr>
        <p:spPr>
          <a:xfrm rot="16200000" flipH="1">
            <a:off x="4062980" y="3641016"/>
            <a:ext cx="2990890" cy="80024"/>
          </a:xfrm>
          <a:prstGeom prst="curvedConnector5">
            <a:avLst>
              <a:gd name="adj1" fmla="val -37738"/>
              <a:gd name="adj2" fmla="val 3772402"/>
              <a:gd name="adj3" fmla="val 107643"/>
            </a:avLst>
          </a:prstGeom>
          <a:ln w="3810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hape 123"/>
          <p:cNvCxnSpPr>
            <a:stCxn id="54" idx="3"/>
            <a:endCxn id="49" idx="6"/>
          </p:cNvCxnSpPr>
          <p:nvPr/>
        </p:nvCxnSpPr>
        <p:spPr>
          <a:xfrm rot="5400000" flipH="1" flipV="1">
            <a:off x="4566234" y="211128"/>
            <a:ext cx="127293" cy="6491029"/>
          </a:xfrm>
          <a:prstGeom prst="curvedConnector4">
            <a:avLst>
              <a:gd name="adj1" fmla="val -2185225"/>
              <a:gd name="adj2" fmla="val 114528"/>
            </a:avLst>
          </a:prstGeom>
          <a:ln w="3810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139952" y="399577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41" name="TextBox 40"/>
          <p:cNvSpPr txBox="1"/>
          <p:nvPr/>
        </p:nvSpPr>
        <p:spPr>
          <a:xfrm>
            <a:off x="5148064" y="609329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ru-RU" dirty="0"/>
          </a:p>
        </p:txBody>
      </p:sp>
      <p:sp>
        <p:nvSpPr>
          <p:cNvPr id="42" name="TextBox 41"/>
          <p:cNvSpPr txBox="1"/>
          <p:nvPr/>
        </p:nvSpPr>
        <p:spPr>
          <a:xfrm>
            <a:off x="3982282" y="205155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3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Пример</a:t>
            </a:r>
            <a:r>
              <a:rPr lang="en-US" sz="2800" dirty="0" smtClean="0"/>
              <a:t> </a:t>
            </a:r>
            <a:r>
              <a:rPr lang="ru-RU" sz="2800" dirty="0" smtClean="0"/>
              <a:t>потока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Овал 44"/>
          <p:cNvSpPr/>
          <p:nvPr/>
        </p:nvSpPr>
        <p:spPr>
          <a:xfrm>
            <a:off x="2915816" y="4869160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47" name="Прямая со стрелкой 46"/>
          <p:cNvCxnSpPr>
            <a:stCxn id="45" idx="1"/>
            <a:endCxn id="54" idx="5"/>
          </p:cNvCxnSpPr>
          <p:nvPr/>
        </p:nvCxnSpPr>
        <p:spPr>
          <a:xfrm flipH="1" flipV="1">
            <a:off x="1638953" y="3520289"/>
            <a:ext cx="1329590" cy="1401598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/>
          <p:cNvCxnSpPr>
            <a:stCxn id="49" idx="2"/>
            <a:endCxn id="67" idx="6"/>
          </p:cNvCxnSpPr>
          <p:nvPr/>
        </p:nvCxnSpPr>
        <p:spPr>
          <a:xfrm flipH="1">
            <a:off x="6444208" y="3392996"/>
            <a:ext cx="1071148" cy="216024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Овал 48"/>
          <p:cNvSpPr/>
          <p:nvPr/>
        </p:nvSpPr>
        <p:spPr>
          <a:xfrm>
            <a:off x="7515356" y="321297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550750" y="3212976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ru-RU" baseline="-25000" dirty="0" smtClean="0"/>
          </a:p>
        </p:txBody>
      </p:sp>
      <p:sp>
        <p:nvSpPr>
          <p:cNvPr id="51" name="Овал 50"/>
          <p:cNvSpPr/>
          <p:nvPr/>
        </p:nvSpPr>
        <p:spPr>
          <a:xfrm>
            <a:off x="2843808" y="213285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53" name="Прямая со стрелкой 52"/>
          <p:cNvCxnSpPr>
            <a:stCxn id="51" idx="3"/>
            <a:endCxn id="54" idx="7"/>
          </p:cNvCxnSpPr>
          <p:nvPr/>
        </p:nvCxnSpPr>
        <p:spPr>
          <a:xfrm flipH="1">
            <a:off x="1638953" y="2440169"/>
            <a:ext cx="1257582" cy="825534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Овал 53"/>
          <p:cNvSpPr/>
          <p:nvPr/>
        </p:nvSpPr>
        <p:spPr>
          <a:xfrm>
            <a:off x="1331640" y="321297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331640" y="3203684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endParaRPr lang="ru-RU" baseline="-25000" dirty="0" smtClean="0"/>
          </a:p>
        </p:txBody>
      </p:sp>
      <p:cxnSp>
        <p:nvCxnSpPr>
          <p:cNvPr id="56" name="Прямая со стрелкой 55"/>
          <p:cNvCxnSpPr>
            <a:stCxn id="67" idx="2"/>
            <a:endCxn id="64" idx="6"/>
          </p:cNvCxnSpPr>
          <p:nvPr/>
        </p:nvCxnSpPr>
        <p:spPr>
          <a:xfrm flipH="1">
            <a:off x="3635896" y="3609020"/>
            <a:ext cx="2448272" cy="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 стрелкой 56"/>
          <p:cNvCxnSpPr>
            <a:stCxn id="64" idx="1"/>
            <a:endCxn id="51" idx="5"/>
          </p:cNvCxnSpPr>
          <p:nvPr/>
        </p:nvCxnSpPr>
        <p:spPr>
          <a:xfrm flipH="1" flipV="1">
            <a:off x="3151121" y="2440169"/>
            <a:ext cx="177462" cy="1041558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/>
          <p:nvPr/>
        </p:nvCxnSpPr>
        <p:spPr>
          <a:xfrm flipH="1">
            <a:off x="3212820" y="2245514"/>
            <a:ext cx="1998280" cy="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/>
          <p:cNvCxnSpPr>
            <a:stCxn id="64" idx="2"/>
            <a:endCxn id="54" idx="6"/>
          </p:cNvCxnSpPr>
          <p:nvPr/>
        </p:nvCxnSpPr>
        <p:spPr>
          <a:xfrm flipH="1" flipV="1">
            <a:off x="1691680" y="3392996"/>
            <a:ext cx="1584176" cy="216024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/>
          <p:cNvCxnSpPr>
            <a:stCxn id="49" idx="1"/>
            <a:endCxn id="59" idx="6"/>
          </p:cNvCxnSpPr>
          <p:nvPr/>
        </p:nvCxnSpPr>
        <p:spPr>
          <a:xfrm flipH="1" flipV="1">
            <a:off x="5571140" y="2312876"/>
            <a:ext cx="1996943" cy="952827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Овал 58"/>
          <p:cNvSpPr/>
          <p:nvPr/>
        </p:nvSpPr>
        <p:spPr>
          <a:xfrm>
            <a:off x="5211100" y="213285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2" name="Овал 61"/>
          <p:cNvSpPr/>
          <p:nvPr/>
        </p:nvSpPr>
        <p:spPr>
          <a:xfrm>
            <a:off x="5291124" y="4869160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4" name="Овал 63"/>
          <p:cNvSpPr/>
          <p:nvPr/>
        </p:nvSpPr>
        <p:spPr>
          <a:xfrm>
            <a:off x="3275856" y="3429000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7" name="Овал 66"/>
          <p:cNvSpPr/>
          <p:nvPr/>
        </p:nvSpPr>
        <p:spPr>
          <a:xfrm>
            <a:off x="6084168" y="3429000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80" name="Прямая со стрелкой 79"/>
          <p:cNvCxnSpPr>
            <a:stCxn id="62" idx="2"/>
            <a:endCxn id="45" idx="6"/>
          </p:cNvCxnSpPr>
          <p:nvPr/>
        </p:nvCxnSpPr>
        <p:spPr>
          <a:xfrm flipH="1">
            <a:off x="3275856" y="5049180"/>
            <a:ext cx="2015268" cy="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 стрелкой 83"/>
          <p:cNvCxnSpPr>
            <a:stCxn id="62" idx="1"/>
            <a:endCxn id="64" idx="5"/>
          </p:cNvCxnSpPr>
          <p:nvPr/>
        </p:nvCxnSpPr>
        <p:spPr>
          <a:xfrm flipH="1" flipV="1">
            <a:off x="3583169" y="3736313"/>
            <a:ext cx="1760682" cy="1185574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Прямая со стрелкой 86"/>
          <p:cNvCxnSpPr>
            <a:stCxn id="50" idx="2"/>
            <a:endCxn id="62" idx="7"/>
          </p:cNvCxnSpPr>
          <p:nvPr/>
        </p:nvCxnSpPr>
        <p:spPr>
          <a:xfrm flipH="1">
            <a:off x="5598437" y="3582308"/>
            <a:ext cx="2083118" cy="1339579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2051720" y="262762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105" name="TextBox 104"/>
          <p:cNvSpPr txBox="1"/>
          <p:nvPr/>
        </p:nvSpPr>
        <p:spPr>
          <a:xfrm>
            <a:off x="2110074" y="400506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06" name="TextBox 105"/>
          <p:cNvSpPr txBox="1"/>
          <p:nvPr/>
        </p:nvSpPr>
        <p:spPr>
          <a:xfrm>
            <a:off x="2262474" y="328498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107" name="TextBox 106"/>
          <p:cNvSpPr txBox="1"/>
          <p:nvPr/>
        </p:nvSpPr>
        <p:spPr>
          <a:xfrm>
            <a:off x="3118186" y="270892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08" name="TextBox 107"/>
          <p:cNvSpPr txBox="1"/>
          <p:nvPr/>
        </p:nvSpPr>
        <p:spPr>
          <a:xfrm>
            <a:off x="4486338" y="341970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09" name="TextBox 108"/>
          <p:cNvSpPr txBox="1"/>
          <p:nvPr/>
        </p:nvSpPr>
        <p:spPr>
          <a:xfrm>
            <a:off x="6718586" y="328498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cxnSp>
        <p:nvCxnSpPr>
          <p:cNvPr id="111" name="Shape 110"/>
          <p:cNvCxnSpPr>
            <a:stCxn id="59" idx="0"/>
            <a:endCxn id="45" idx="2"/>
          </p:cNvCxnSpPr>
          <p:nvPr/>
        </p:nvCxnSpPr>
        <p:spPr>
          <a:xfrm rot="16200000" flipH="1" flipV="1">
            <a:off x="2695306" y="2353366"/>
            <a:ext cx="2916324" cy="2475304"/>
          </a:xfrm>
          <a:prstGeom prst="curvedConnector4">
            <a:avLst>
              <a:gd name="adj1" fmla="val -7839"/>
              <a:gd name="adj2" fmla="val 20101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hape 113"/>
          <p:cNvCxnSpPr>
            <a:stCxn id="59" idx="7"/>
            <a:endCxn id="62" idx="5"/>
          </p:cNvCxnSpPr>
          <p:nvPr/>
        </p:nvCxnSpPr>
        <p:spPr>
          <a:xfrm rot="16200000" flipH="1">
            <a:off x="4062980" y="3641016"/>
            <a:ext cx="2990890" cy="80024"/>
          </a:xfrm>
          <a:prstGeom prst="curvedConnector5">
            <a:avLst>
              <a:gd name="adj1" fmla="val -37738"/>
              <a:gd name="adj2" fmla="val 3772402"/>
              <a:gd name="adj3" fmla="val 107643"/>
            </a:avLst>
          </a:prstGeom>
          <a:ln w="3810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hape 123"/>
          <p:cNvCxnSpPr>
            <a:stCxn id="54" idx="3"/>
            <a:endCxn id="49" idx="6"/>
          </p:cNvCxnSpPr>
          <p:nvPr/>
        </p:nvCxnSpPr>
        <p:spPr>
          <a:xfrm rot="5400000" flipH="1" flipV="1">
            <a:off x="4566234" y="211128"/>
            <a:ext cx="127293" cy="6491029"/>
          </a:xfrm>
          <a:prstGeom prst="curvedConnector4">
            <a:avLst>
              <a:gd name="adj1" fmla="val -2185225"/>
              <a:gd name="adj2" fmla="val 114528"/>
            </a:avLst>
          </a:prstGeom>
          <a:ln w="3810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139952" y="399577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41" name="TextBox 40"/>
          <p:cNvSpPr txBox="1"/>
          <p:nvPr/>
        </p:nvSpPr>
        <p:spPr>
          <a:xfrm>
            <a:off x="5148064" y="609329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ru-RU" dirty="0"/>
          </a:p>
        </p:txBody>
      </p:sp>
      <p:sp>
        <p:nvSpPr>
          <p:cNvPr id="42" name="TextBox 41"/>
          <p:cNvSpPr txBox="1"/>
          <p:nvPr/>
        </p:nvSpPr>
        <p:spPr>
          <a:xfrm>
            <a:off x="3982282" y="205155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1115616" y="220395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37" name="TextBox 36"/>
          <p:cNvSpPr txBox="1"/>
          <p:nvPr/>
        </p:nvSpPr>
        <p:spPr>
          <a:xfrm>
            <a:off x="4054290" y="485986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38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Пример</a:t>
            </a:r>
            <a:r>
              <a:rPr lang="en-US" sz="2800" dirty="0" smtClean="0"/>
              <a:t> </a:t>
            </a:r>
            <a:r>
              <a:rPr lang="ru-RU" sz="2800" dirty="0" smtClean="0"/>
              <a:t>потока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Овал 44"/>
          <p:cNvSpPr/>
          <p:nvPr/>
        </p:nvSpPr>
        <p:spPr>
          <a:xfrm>
            <a:off x="2915816" y="4869160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47" name="Прямая со стрелкой 46"/>
          <p:cNvCxnSpPr>
            <a:stCxn id="45" idx="1"/>
            <a:endCxn id="54" idx="5"/>
          </p:cNvCxnSpPr>
          <p:nvPr/>
        </p:nvCxnSpPr>
        <p:spPr>
          <a:xfrm flipH="1" flipV="1">
            <a:off x="1638953" y="3520289"/>
            <a:ext cx="1329590" cy="1401598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/>
          <p:cNvCxnSpPr>
            <a:stCxn id="49" idx="2"/>
            <a:endCxn id="67" idx="6"/>
          </p:cNvCxnSpPr>
          <p:nvPr/>
        </p:nvCxnSpPr>
        <p:spPr>
          <a:xfrm flipH="1">
            <a:off x="6444208" y="3392996"/>
            <a:ext cx="1071148" cy="216024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Овал 48"/>
          <p:cNvSpPr/>
          <p:nvPr/>
        </p:nvSpPr>
        <p:spPr>
          <a:xfrm>
            <a:off x="7515356" y="321297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550750" y="3212976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ru-RU" baseline="-25000" dirty="0" smtClean="0"/>
          </a:p>
        </p:txBody>
      </p:sp>
      <p:sp>
        <p:nvSpPr>
          <p:cNvPr id="51" name="Овал 50"/>
          <p:cNvSpPr/>
          <p:nvPr/>
        </p:nvSpPr>
        <p:spPr>
          <a:xfrm>
            <a:off x="2843808" y="213285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53" name="Прямая со стрелкой 52"/>
          <p:cNvCxnSpPr>
            <a:stCxn id="51" idx="3"/>
            <a:endCxn id="54" idx="7"/>
          </p:cNvCxnSpPr>
          <p:nvPr/>
        </p:nvCxnSpPr>
        <p:spPr>
          <a:xfrm flipH="1">
            <a:off x="1638953" y="2440169"/>
            <a:ext cx="1257582" cy="825534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Овал 53"/>
          <p:cNvSpPr/>
          <p:nvPr/>
        </p:nvSpPr>
        <p:spPr>
          <a:xfrm>
            <a:off x="1331640" y="321297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331640" y="3203684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endParaRPr lang="ru-RU" baseline="-25000" dirty="0" smtClean="0"/>
          </a:p>
        </p:txBody>
      </p:sp>
      <p:cxnSp>
        <p:nvCxnSpPr>
          <p:cNvPr id="56" name="Прямая со стрелкой 55"/>
          <p:cNvCxnSpPr>
            <a:stCxn id="67" idx="2"/>
            <a:endCxn id="64" idx="6"/>
          </p:cNvCxnSpPr>
          <p:nvPr/>
        </p:nvCxnSpPr>
        <p:spPr>
          <a:xfrm flipH="1">
            <a:off x="3635896" y="3609020"/>
            <a:ext cx="2448272" cy="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 стрелкой 56"/>
          <p:cNvCxnSpPr>
            <a:stCxn id="64" idx="1"/>
            <a:endCxn id="51" idx="5"/>
          </p:cNvCxnSpPr>
          <p:nvPr/>
        </p:nvCxnSpPr>
        <p:spPr>
          <a:xfrm flipH="1" flipV="1">
            <a:off x="3151121" y="2440169"/>
            <a:ext cx="177462" cy="1041558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/>
          <p:nvPr/>
        </p:nvCxnSpPr>
        <p:spPr>
          <a:xfrm flipH="1">
            <a:off x="3212820" y="2245514"/>
            <a:ext cx="1998280" cy="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/>
          <p:cNvCxnSpPr>
            <a:stCxn id="64" idx="2"/>
            <a:endCxn id="54" idx="6"/>
          </p:cNvCxnSpPr>
          <p:nvPr/>
        </p:nvCxnSpPr>
        <p:spPr>
          <a:xfrm flipH="1" flipV="1">
            <a:off x="1691680" y="3392996"/>
            <a:ext cx="1584176" cy="216024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/>
          <p:cNvCxnSpPr>
            <a:stCxn id="49" idx="1"/>
            <a:endCxn id="59" idx="6"/>
          </p:cNvCxnSpPr>
          <p:nvPr/>
        </p:nvCxnSpPr>
        <p:spPr>
          <a:xfrm flipH="1" flipV="1">
            <a:off x="5571140" y="2312876"/>
            <a:ext cx="1996943" cy="952827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Овал 58"/>
          <p:cNvSpPr/>
          <p:nvPr/>
        </p:nvSpPr>
        <p:spPr>
          <a:xfrm>
            <a:off x="5211100" y="213285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2" name="Овал 61"/>
          <p:cNvSpPr/>
          <p:nvPr/>
        </p:nvSpPr>
        <p:spPr>
          <a:xfrm>
            <a:off x="5291124" y="4869160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4" name="Овал 63"/>
          <p:cNvSpPr/>
          <p:nvPr/>
        </p:nvSpPr>
        <p:spPr>
          <a:xfrm>
            <a:off x="3275856" y="3429000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7" name="Овал 66"/>
          <p:cNvSpPr/>
          <p:nvPr/>
        </p:nvSpPr>
        <p:spPr>
          <a:xfrm>
            <a:off x="6084168" y="3429000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80" name="Прямая со стрелкой 79"/>
          <p:cNvCxnSpPr>
            <a:stCxn id="62" idx="2"/>
            <a:endCxn id="45" idx="6"/>
          </p:cNvCxnSpPr>
          <p:nvPr/>
        </p:nvCxnSpPr>
        <p:spPr>
          <a:xfrm flipH="1">
            <a:off x="3275856" y="5049180"/>
            <a:ext cx="2015268" cy="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 стрелкой 83"/>
          <p:cNvCxnSpPr>
            <a:stCxn id="62" idx="1"/>
            <a:endCxn id="64" idx="5"/>
          </p:cNvCxnSpPr>
          <p:nvPr/>
        </p:nvCxnSpPr>
        <p:spPr>
          <a:xfrm flipH="1" flipV="1">
            <a:off x="3583169" y="3736313"/>
            <a:ext cx="1760682" cy="1185574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Прямая со стрелкой 86"/>
          <p:cNvCxnSpPr>
            <a:stCxn id="50" idx="2"/>
            <a:endCxn id="62" idx="7"/>
          </p:cNvCxnSpPr>
          <p:nvPr/>
        </p:nvCxnSpPr>
        <p:spPr>
          <a:xfrm flipH="1">
            <a:off x="5598437" y="3582308"/>
            <a:ext cx="2083118" cy="1339579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3982282" y="205155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01" name="TextBox 100"/>
          <p:cNvSpPr txBox="1"/>
          <p:nvPr/>
        </p:nvSpPr>
        <p:spPr>
          <a:xfrm>
            <a:off x="2051720" y="262762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102" name="TextBox 101"/>
          <p:cNvSpPr txBox="1"/>
          <p:nvPr/>
        </p:nvSpPr>
        <p:spPr>
          <a:xfrm>
            <a:off x="6286538" y="255561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103" name="TextBox 102"/>
          <p:cNvSpPr txBox="1"/>
          <p:nvPr/>
        </p:nvSpPr>
        <p:spPr>
          <a:xfrm>
            <a:off x="6438938" y="407707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04" name="TextBox 103"/>
          <p:cNvSpPr txBox="1"/>
          <p:nvPr/>
        </p:nvSpPr>
        <p:spPr>
          <a:xfrm>
            <a:off x="4054290" y="485986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105" name="TextBox 104"/>
          <p:cNvSpPr txBox="1"/>
          <p:nvPr/>
        </p:nvSpPr>
        <p:spPr>
          <a:xfrm>
            <a:off x="2110074" y="400506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06" name="TextBox 105"/>
          <p:cNvSpPr txBox="1"/>
          <p:nvPr/>
        </p:nvSpPr>
        <p:spPr>
          <a:xfrm>
            <a:off x="2262474" y="328498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107" name="TextBox 106"/>
          <p:cNvSpPr txBox="1"/>
          <p:nvPr/>
        </p:nvSpPr>
        <p:spPr>
          <a:xfrm>
            <a:off x="3118186" y="270892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08" name="TextBox 107"/>
          <p:cNvSpPr txBox="1"/>
          <p:nvPr/>
        </p:nvSpPr>
        <p:spPr>
          <a:xfrm>
            <a:off x="4486338" y="341970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09" name="TextBox 108"/>
          <p:cNvSpPr txBox="1"/>
          <p:nvPr/>
        </p:nvSpPr>
        <p:spPr>
          <a:xfrm>
            <a:off x="6718586" y="328498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cxnSp>
        <p:nvCxnSpPr>
          <p:cNvPr id="111" name="Shape 110"/>
          <p:cNvCxnSpPr>
            <a:stCxn id="59" idx="0"/>
            <a:endCxn id="45" idx="2"/>
          </p:cNvCxnSpPr>
          <p:nvPr/>
        </p:nvCxnSpPr>
        <p:spPr>
          <a:xfrm rot="16200000" flipH="1" flipV="1">
            <a:off x="2695306" y="2353366"/>
            <a:ext cx="2916324" cy="2475304"/>
          </a:xfrm>
          <a:prstGeom prst="curvedConnector4">
            <a:avLst>
              <a:gd name="adj1" fmla="val -7839"/>
              <a:gd name="adj2" fmla="val 20101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1115616" y="220395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cxnSp>
        <p:nvCxnSpPr>
          <p:cNvPr id="114" name="Shape 113"/>
          <p:cNvCxnSpPr>
            <a:stCxn id="59" idx="7"/>
            <a:endCxn id="62" idx="5"/>
          </p:cNvCxnSpPr>
          <p:nvPr/>
        </p:nvCxnSpPr>
        <p:spPr>
          <a:xfrm rot="16200000" flipH="1">
            <a:off x="4062980" y="3641016"/>
            <a:ext cx="2990890" cy="80024"/>
          </a:xfrm>
          <a:prstGeom prst="curvedConnector5">
            <a:avLst>
              <a:gd name="adj1" fmla="val -37738"/>
              <a:gd name="adj2" fmla="val 3772402"/>
              <a:gd name="adj3" fmla="val 107643"/>
            </a:avLst>
          </a:prstGeom>
          <a:ln w="3810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8158746" y="198884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cxnSp>
        <p:nvCxnSpPr>
          <p:cNvPr id="124" name="Shape 123"/>
          <p:cNvCxnSpPr>
            <a:stCxn id="54" idx="3"/>
            <a:endCxn id="49" idx="6"/>
          </p:cNvCxnSpPr>
          <p:nvPr/>
        </p:nvCxnSpPr>
        <p:spPr>
          <a:xfrm rot="5400000" flipH="1" flipV="1">
            <a:off x="4566234" y="211128"/>
            <a:ext cx="127293" cy="6491029"/>
          </a:xfrm>
          <a:prstGeom prst="curvedConnector4">
            <a:avLst>
              <a:gd name="adj1" fmla="val -2185225"/>
              <a:gd name="adj2" fmla="val 114528"/>
            </a:avLst>
          </a:prstGeom>
          <a:ln w="3810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5148064" y="609329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4139952" y="399577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42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Пример</a:t>
            </a:r>
            <a:r>
              <a:rPr lang="en-US" sz="2800" dirty="0" smtClean="0"/>
              <a:t> </a:t>
            </a:r>
            <a:r>
              <a:rPr lang="ru-RU" sz="2800" dirty="0" smtClean="0"/>
              <a:t>потока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Пример</a:t>
            </a:r>
            <a:r>
              <a:rPr lang="en-US" sz="2800" dirty="0" smtClean="0"/>
              <a:t> </a:t>
            </a:r>
            <a:r>
              <a:rPr lang="ru-RU" sz="2800" dirty="0" smtClean="0"/>
              <a:t>потока</a:t>
            </a:r>
            <a:endParaRPr lang="ru-RU" sz="2800" b="1" dirty="0" smtClean="0"/>
          </a:p>
        </p:txBody>
      </p:sp>
      <p:sp>
        <p:nvSpPr>
          <p:cNvPr id="45" name="Овал 44"/>
          <p:cNvSpPr/>
          <p:nvPr/>
        </p:nvSpPr>
        <p:spPr>
          <a:xfrm>
            <a:off x="2915816" y="4869160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47" name="Прямая со стрелкой 46"/>
          <p:cNvCxnSpPr>
            <a:stCxn id="45" idx="1"/>
            <a:endCxn id="54" idx="5"/>
          </p:cNvCxnSpPr>
          <p:nvPr/>
        </p:nvCxnSpPr>
        <p:spPr>
          <a:xfrm flipH="1" flipV="1">
            <a:off x="1638953" y="3520289"/>
            <a:ext cx="1329590" cy="1401598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/>
          <p:cNvCxnSpPr>
            <a:stCxn id="49" idx="2"/>
            <a:endCxn id="67" idx="6"/>
          </p:cNvCxnSpPr>
          <p:nvPr/>
        </p:nvCxnSpPr>
        <p:spPr>
          <a:xfrm flipH="1">
            <a:off x="6444208" y="3392996"/>
            <a:ext cx="1071148" cy="216024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Овал 48"/>
          <p:cNvSpPr/>
          <p:nvPr/>
        </p:nvSpPr>
        <p:spPr>
          <a:xfrm>
            <a:off x="7515356" y="321297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550750" y="3212976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ru-RU" baseline="-25000" dirty="0" smtClean="0"/>
          </a:p>
        </p:txBody>
      </p:sp>
      <p:sp>
        <p:nvSpPr>
          <p:cNvPr id="51" name="Овал 50"/>
          <p:cNvSpPr/>
          <p:nvPr/>
        </p:nvSpPr>
        <p:spPr>
          <a:xfrm>
            <a:off x="2843808" y="213285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53" name="Прямая со стрелкой 52"/>
          <p:cNvCxnSpPr>
            <a:stCxn id="51" idx="3"/>
            <a:endCxn id="54" idx="7"/>
          </p:cNvCxnSpPr>
          <p:nvPr/>
        </p:nvCxnSpPr>
        <p:spPr>
          <a:xfrm flipH="1">
            <a:off x="1638953" y="2440169"/>
            <a:ext cx="1257582" cy="825534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Овал 53"/>
          <p:cNvSpPr/>
          <p:nvPr/>
        </p:nvSpPr>
        <p:spPr>
          <a:xfrm>
            <a:off x="1331640" y="321297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331640" y="3203684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endParaRPr lang="ru-RU" baseline="-25000" dirty="0" smtClean="0"/>
          </a:p>
        </p:txBody>
      </p:sp>
      <p:cxnSp>
        <p:nvCxnSpPr>
          <p:cNvPr id="56" name="Прямая со стрелкой 55"/>
          <p:cNvCxnSpPr>
            <a:stCxn id="67" idx="2"/>
            <a:endCxn id="64" idx="6"/>
          </p:cNvCxnSpPr>
          <p:nvPr/>
        </p:nvCxnSpPr>
        <p:spPr>
          <a:xfrm flipH="1">
            <a:off x="3635896" y="3609020"/>
            <a:ext cx="2448272" cy="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 стрелкой 56"/>
          <p:cNvCxnSpPr>
            <a:stCxn id="64" idx="1"/>
            <a:endCxn id="51" idx="5"/>
          </p:cNvCxnSpPr>
          <p:nvPr/>
        </p:nvCxnSpPr>
        <p:spPr>
          <a:xfrm flipH="1" flipV="1">
            <a:off x="3151121" y="2440169"/>
            <a:ext cx="177462" cy="1041558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/>
          <p:nvPr/>
        </p:nvCxnSpPr>
        <p:spPr>
          <a:xfrm flipH="1">
            <a:off x="3212820" y="2245514"/>
            <a:ext cx="1998280" cy="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/>
          <p:cNvCxnSpPr>
            <a:stCxn id="64" idx="2"/>
            <a:endCxn id="54" idx="6"/>
          </p:cNvCxnSpPr>
          <p:nvPr/>
        </p:nvCxnSpPr>
        <p:spPr>
          <a:xfrm flipH="1" flipV="1">
            <a:off x="1691680" y="3392996"/>
            <a:ext cx="1584176" cy="216024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/>
          <p:cNvCxnSpPr>
            <a:stCxn id="49" idx="1"/>
            <a:endCxn id="59" idx="6"/>
          </p:cNvCxnSpPr>
          <p:nvPr/>
        </p:nvCxnSpPr>
        <p:spPr>
          <a:xfrm flipH="1" flipV="1">
            <a:off x="5571140" y="2312876"/>
            <a:ext cx="1996943" cy="952827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Овал 58"/>
          <p:cNvSpPr/>
          <p:nvPr/>
        </p:nvSpPr>
        <p:spPr>
          <a:xfrm>
            <a:off x="5211100" y="213285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2" name="Овал 61"/>
          <p:cNvSpPr/>
          <p:nvPr/>
        </p:nvSpPr>
        <p:spPr>
          <a:xfrm>
            <a:off x="5291124" y="4869160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4" name="Овал 63"/>
          <p:cNvSpPr/>
          <p:nvPr/>
        </p:nvSpPr>
        <p:spPr>
          <a:xfrm>
            <a:off x="3275856" y="3429000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7" name="Овал 66"/>
          <p:cNvSpPr/>
          <p:nvPr/>
        </p:nvSpPr>
        <p:spPr>
          <a:xfrm>
            <a:off x="6084168" y="3429000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80" name="Прямая со стрелкой 79"/>
          <p:cNvCxnSpPr>
            <a:stCxn id="62" idx="2"/>
            <a:endCxn id="45" idx="6"/>
          </p:cNvCxnSpPr>
          <p:nvPr/>
        </p:nvCxnSpPr>
        <p:spPr>
          <a:xfrm flipH="1">
            <a:off x="3275856" y="5049180"/>
            <a:ext cx="2015268" cy="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 стрелкой 83"/>
          <p:cNvCxnSpPr>
            <a:stCxn id="62" idx="1"/>
            <a:endCxn id="64" idx="5"/>
          </p:cNvCxnSpPr>
          <p:nvPr/>
        </p:nvCxnSpPr>
        <p:spPr>
          <a:xfrm flipH="1" flipV="1">
            <a:off x="3583169" y="3736313"/>
            <a:ext cx="1760682" cy="1185574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Прямая со стрелкой 86"/>
          <p:cNvCxnSpPr>
            <a:stCxn id="50" idx="2"/>
            <a:endCxn id="62" idx="7"/>
          </p:cNvCxnSpPr>
          <p:nvPr/>
        </p:nvCxnSpPr>
        <p:spPr>
          <a:xfrm flipH="1">
            <a:off x="5598437" y="3582308"/>
            <a:ext cx="2083118" cy="1339579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3982282" y="205155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01" name="TextBox 100"/>
          <p:cNvSpPr txBox="1"/>
          <p:nvPr/>
        </p:nvSpPr>
        <p:spPr>
          <a:xfrm>
            <a:off x="2051720" y="2627620"/>
            <a:ext cx="301686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102" name="TextBox 101"/>
          <p:cNvSpPr txBox="1"/>
          <p:nvPr/>
        </p:nvSpPr>
        <p:spPr>
          <a:xfrm>
            <a:off x="6286538" y="255561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103" name="TextBox 102"/>
          <p:cNvSpPr txBox="1"/>
          <p:nvPr/>
        </p:nvSpPr>
        <p:spPr>
          <a:xfrm>
            <a:off x="6438938" y="407707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04" name="TextBox 103"/>
          <p:cNvSpPr txBox="1"/>
          <p:nvPr/>
        </p:nvSpPr>
        <p:spPr>
          <a:xfrm>
            <a:off x="4054290" y="485986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105" name="TextBox 104"/>
          <p:cNvSpPr txBox="1"/>
          <p:nvPr/>
        </p:nvSpPr>
        <p:spPr>
          <a:xfrm>
            <a:off x="2110074" y="400506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06" name="TextBox 105"/>
          <p:cNvSpPr txBox="1"/>
          <p:nvPr/>
        </p:nvSpPr>
        <p:spPr>
          <a:xfrm>
            <a:off x="2262474" y="3284984"/>
            <a:ext cx="301686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107" name="TextBox 106"/>
          <p:cNvSpPr txBox="1"/>
          <p:nvPr/>
        </p:nvSpPr>
        <p:spPr>
          <a:xfrm>
            <a:off x="3118186" y="2708920"/>
            <a:ext cx="301686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08" name="TextBox 107"/>
          <p:cNvSpPr txBox="1"/>
          <p:nvPr/>
        </p:nvSpPr>
        <p:spPr>
          <a:xfrm>
            <a:off x="4486338" y="341970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09" name="TextBox 108"/>
          <p:cNvSpPr txBox="1"/>
          <p:nvPr/>
        </p:nvSpPr>
        <p:spPr>
          <a:xfrm>
            <a:off x="6718586" y="328498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cxnSp>
        <p:nvCxnSpPr>
          <p:cNvPr id="111" name="Shape 110"/>
          <p:cNvCxnSpPr>
            <a:stCxn id="59" idx="0"/>
            <a:endCxn id="45" idx="2"/>
          </p:cNvCxnSpPr>
          <p:nvPr/>
        </p:nvCxnSpPr>
        <p:spPr>
          <a:xfrm rot="16200000" flipH="1" flipV="1">
            <a:off x="2695306" y="2353366"/>
            <a:ext cx="2916324" cy="2475304"/>
          </a:xfrm>
          <a:prstGeom prst="curvedConnector4">
            <a:avLst>
              <a:gd name="adj1" fmla="val -7839"/>
              <a:gd name="adj2" fmla="val 20101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1115616" y="220395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cxnSp>
        <p:nvCxnSpPr>
          <p:cNvPr id="114" name="Shape 113"/>
          <p:cNvCxnSpPr>
            <a:stCxn id="59" idx="7"/>
            <a:endCxn id="62" idx="5"/>
          </p:cNvCxnSpPr>
          <p:nvPr/>
        </p:nvCxnSpPr>
        <p:spPr>
          <a:xfrm rot="16200000" flipH="1">
            <a:off x="4062980" y="3641016"/>
            <a:ext cx="2990890" cy="80024"/>
          </a:xfrm>
          <a:prstGeom prst="curvedConnector5">
            <a:avLst>
              <a:gd name="adj1" fmla="val -37738"/>
              <a:gd name="adj2" fmla="val 3772402"/>
              <a:gd name="adj3" fmla="val 107643"/>
            </a:avLst>
          </a:prstGeom>
          <a:ln w="3810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8158746" y="198884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cxnSp>
        <p:nvCxnSpPr>
          <p:cNvPr id="124" name="Shape 123"/>
          <p:cNvCxnSpPr>
            <a:stCxn id="54" idx="3"/>
            <a:endCxn id="49" idx="6"/>
          </p:cNvCxnSpPr>
          <p:nvPr/>
        </p:nvCxnSpPr>
        <p:spPr>
          <a:xfrm rot="5400000" flipH="1" flipV="1">
            <a:off x="4566234" y="211128"/>
            <a:ext cx="127293" cy="6491029"/>
          </a:xfrm>
          <a:prstGeom prst="curvedConnector4">
            <a:avLst>
              <a:gd name="adj1" fmla="val -2185225"/>
              <a:gd name="adj2" fmla="val 114528"/>
            </a:avLst>
          </a:prstGeom>
          <a:ln w="3810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5148064" y="609329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4139952" y="399577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2987824" y="116632"/>
            <a:ext cx="432048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</a:pPr>
            <a:r>
              <a:rPr lang="ru-RU" sz="4000" b="1" dirty="0" smtClean="0"/>
              <a:t>2</a:t>
            </a: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4427984" y="116632"/>
            <a:ext cx="360040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</a:pPr>
            <a:r>
              <a:rPr lang="ru-RU" sz="4000" b="1" dirty="0" smtClean="0"/>
              <a:t>3</a:t>
            </a:r>
          </a:p>
        </p:txBody>
      </p:sp>
      <p:sp>
        <p:nvSpPr>
          <p:cNvPr id="7" name="Стрелка вправо 6"/>
          <p:cNvSpPr/>
          <p:nvPr/>
        </p:nvSpPr>
        <p:spPr>
          <a:xfrm>
            <a:off x="3635896" y="476672"/>
            <a:ext cx="57606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467544" y="1268760"/>
            <a:ext cx="3022104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457200" indent="-457200"/>
            <a:r>
              <a:rPr lang="ru-RU" sz="2800" dirty="0" smtClean="0"/>
              <a:t>Степени всех вершин четны</a:t>
            </a:r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4499992" y="1268760"/>
            <a:ext cx="4536504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r>
              <a:rPr lang="ru-RU" sz="2800" dirty="0" smtClean="0"/>
              <a:t>Множество ребер разбивается на непересекающиеся простые циклы</a:t>
            </a:r>
          </a:p>
        </p:txBody>
      </p:sp>
      <p:sp>
        <p:nvSpPr>
          <p:cNvPr id="11" name="Стрелка вправо 10"/>
          <p:cNvSpPr/>
          <p:nvPr/>
        </p:nvSpPr>
        <p:spPr>
          <a:xfrm>
            <a:off x="3635896" y="1628800"/>
            <a:ext cx="57606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Стрелка вправо 11"/>
          <p:cNvSpPr/>
          <p:nvPr/>
        </p:nvSpPr>
        <p:spPr>
          <a:xfrm rot="3712409">
            <a:off x="1706696" y="2329781"/>
            <a:ext cx="57606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Заголовок 1"/>
          <p:cNvSpPr txBox="1">
            <a:spLocks/>
          </p:cNvSpPr>
          <p:nvPr/>
        </p:nvSpPr>
        <p:spPr>
          <a:xfrm>
            <a:off x="3563888" y="980728"/>
            <a:ext cx="720080" cy="15121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</a:pPr>
            <a:r>
              <a:rPr lang="ru-RU" sz="7200" dirty="0" smtClean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14" name="Заголовок 1"/>
          <p:cNvSpPr txBox="1">
            <a:spLocks/>
          </p:cNvSpPr>
          <p:nvPr/>
        </p:nvSpPr>
        <p:spPr>
          <a:xfrm>
            <a:off x="395536" y="2564904"/>
            <a:ext cx="8352928" cy="28083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>
              <a:spcBef>
                <a:spcPct val="0"/>
              </a:spcBef>
            </a:pPr>
            <a:r>
              <a:rPr lang="ru-RU" sz="2800" dirty="0" smtClean="0"/>
              <a:t>Возьмем произвольную вершину </a:t>
            </a:r>
            <a:r>
              <a:rPr lang="en-US" sz="2800" b="1" dirty="0" smtClean="0"/>
              <a:t>u</a:t>
            </a:r>
            <a:r>
              <a:rPr lang="ru-RU" sz="2800" dirty="0" smtClean="0"/>
              <a:t>. </a:t>
            </a:r>
            <a:r>
              <a:rPr lang="en-US" sz="2800" dirty="0" smtClean="0"/>
              <a:t>C</a:t>
            </a:r>
            <a:r>
              <a:rPr lang="ru-RU" sz="2800" dirty="0" err="1" smtClean="0"/>
              <a:t>тепень</a:t>
            </a:r>
            <a:r>
              <a:rPr lang="ru-RU" sz="2800" dirty="0" smtClean="0"/>
              <a:t> </a:t>
            </a:r>
            <a:r>
              <a:rPr lang="en-US" sz="2800" b="1" dirty="0" smtClean="0"/>
              <a:t>u</a:t>
            </a:r>
            <a:r>
              <a:rPr lang="en-US" sz="2800" dirty="0" smtClean="0"/>
              <a:t> </a:t>
            </a:r>
            <a:r>
              <a:rPr lang="ru-RU" sz="2800" dirty="0" smtClean="0"/>
              <a:t>четна и не равна 0 (иначе </a:t>
            </a:r>
            <a:r>
              <a:rPr lang="en-US" sz="2800" b="1" dirty="0" smtClean="0"/>
              <a:t>u</a:t>
            </a:r>
            <a:r>
              <a:rPr lang="en-US" sz="2800" dirty="0" smtClean="0"/>
              <a:t> – </a:t>
            </a:r>
            <a:r>
              <a:rPr lang="ru-RU" sz="2800" dirty="0" smtClean="0"/>
              <a:t>изолированная, а значит </a:t>
            </a:r>
            <a:r>
              <a:rPr lang="en-US" sz="2800" dirty="0" smtClean="0"/>
              <a:t>V</a:t>
            </a:r>
            <a:r>
              <a:rPr lang="ru-RU" sz="2800" dirty="0" smtClean="0"/>
              <a:t> не связен). Двигаясь из нее по любому ребру попадаем в </a:t>
            </a:r>
            <a:r>
              <a:rPr lang="en-US" sz="2800" b="1" dirty="0" smtClean="0"/>
              <a:t>v</a:t>
            </a:r>
            <a:r>
              <a:rPr lang="ru-RU" sz="2800" dirty="0" smtClean="0"/>
              <a:t>. Ее степень четна, а значит из нее можно перейти по ребру в следующую вершину. Количество вершин конечно, а значит в какой-то момент встретиться вершина уже принадлежащая строящемуся пути. </a:t>
            </a:r>
          </a:p>
        </p:txBody>
      </p:sp>
      <p:sp>
        <p:nvSpPr>
          <p:cNvPr id="15" name="Стрелка вправо 14"/>
          <p:cNvSpPr/>
          <p:nvPr/>
        </p:nvSpPr>
        <p:spPr>
          <a:xfrm rot="3712409">
            <a:off x="1778704" y="5426126"/>
            <a:ext cx="57606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Заголовок 1"/>
          <p:cNvSpPr txBox="1">
            <a:spLocks/>
          </p:cNvSpPr>
          <p:nvPr/>
        </p:nvSpPr>
        <p:spPr>
          <a:xfrm>
            <a:off x="755576" y="5805264"/>
            <a:ext cx="3022104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457200" indent="-457200"/>
            <a:r>
              <a:rPr lang="ru-RU" sz="2800" dirty="0" smtClean="0"/>
              <a:t>Получился простой цикл</a:t>
            </a:r>
          </a:p>
        </p:txBody>
      </p:sp>
      <p:sp>
        <p:nvSpPr>
          <p:cNvPr id="17" name="Стрелка вправо 16"/>
          <p:cNvSpPr/>
          <p:nvPr/>
        </p:nvSpPr>
        <p:spPr>
          <a:xfrm>
            <a:off x="3569194" y="6324390"/>
            <a:ext cx="57606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Заголовок 1"/>
          <p:cNvSpPr txBox="1">
            <a:spLocks/>
          </p:cNvSpPr>
          <p:nvPr/>
        </p:nvSpPr>
        <p:spPr>
          <a:xfrm>
            <a:off x="4607496" y="5517232"/>
            <a:ext cx="4536504" cy="1224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r>
              <a:rPr lang="ru-RU" sz="2800" dirty="0" smtClean="0"/>
              <a:t>Выкинуть из графа все ребра получившегося цикла и повторить предыдущую процедуру</a:t>
            </a:r>
          </a:p>
        </p:txBody>
      </p:sp>
      <p:sp>
        <p:nvSpPr>
          <p:cNvPr id="19" name="Стрелка вправо 18"/>
          <p:cNvSpPr/>
          <p:nvPr/>
        </p:nvSpPr>
        <p:spPr>
          <a:xfrm rot="16200000">
            <a:off x="6857411" y="3807885"/>
            <a:ext cx="3579707" cy="229649"/>
          </a:xfrm>
          <a:prstGeom prst="rightArrow">
            <a:avLst>
              <a:gd name="adj1" fmla="val 42193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 algn="ctr">
              <a:spcBef>
                <a:spcPct val="0"/>
              </a:spcBef>
            </a:pPr>
            <a:r>
              <a:rPr lang="ru-RU" sz="2800" dirty="0" smtClean="0"/>
              <a:t>Второй пример</a:t>
            </a:r>
            <a:r>
              <a:rPr lang="en-US" sz="2800" dirty="0" smtClean="0"/>
              <a:t> </a:t>
            </a:r>
            <a:r>
              <a:rPr lang="ru-RU" sz="2800" dirty="0" smtClean="0"/>
              <a:t>потока</a:t>
            </a:r>
            <a:endParaRPr lang="ru-RU" sz="2800" b="1" dirty="0" smtClean="0"/>
          </a:p>
        </p:txBody>
      </p:sp>
      <p:sp>
        <p:nvSpPr>
          <p:cNvPr id="45" name="Овал 44"/>
          <p:cNvSpPr/>
          <p:nvPr/>
        </p:nvSpPr>
        <p:spPr>
          <a:xfrm>
            <a:off x="2915816" y="4869160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47" name="Прямая со стрелкой 46"/>
          <p:cNvCxnSpPr>
            <a:stCxn id="45" idx="1"/>
            <a:endCxn id="54" idx="5"/>
          </p:cNvCxnSpPr>
          <p:nvPr/>
        </p:nvCxnSpPr>
        <p:spPr>
          <a:xfrm flipH="1" flipV="1">
            <a:off x="1638953" y="3520289"/>
            <a:ext cx="1329590" cy="1401598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/>
          <p:cNvCxnSpPr>
            <a:stCxn id="49" idx="2"/>
            <a:endCxn id="67" idx="6"/>
          </p:cNvCxnSpPr>
          <p:nvPr/>
        </p:nvCxnSpPr>
        <p:spPr>
          <a:xfrm flipH="1">
            <a:off x="6444208" y="3392996"/>
            <a:ext cx="1071148" cy="216024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Овал 48"/>
          <p:cNvSpPr/>
          <p:nvPr/>
        </p:nvSpPr>
        <p:spPr>
          <a:xfrm>
            <a:off x="7515356" y="321297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550750" y="3212976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ru-RU" baseline="-25000" dirty="0" smtClean="0"/>
          </a:p>
        </p:txBody>
      </p:sp>
      <p:sp>
        <p:nvSpPr>
          <p:cNvPr id="51" name="Овал 50"/>
          <p:cNvSpPr/>
          <p:nvPr/>
        </p:nvSpPr>
        <p:spPr>
          <a:xfrm>
            <a:off x="2843808" y="213285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53" name="Прямая со стрелкой 52"/>
          <p:cNvCxnSpPr>
            <a:stCxn id="51" idx="3"/>
            <a:endCxn id="54" idx="7"/>
          </p:cNvCxnSpPr>
          <p:nvPr/>
        </p:nvCxnSpPr>
        <p:spPr>
          <a:xfrm flipH="1">
            <a:off x="1638953" y="2440169"/>
            <a:ext cx="1257582" cy="825534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Овал 53"/>
          <p:cNvSpPr/>
          <p:nvPr/>
        </p:nvSpPr>
        <p:spPr>
          <a:xfrm>
            <a:off x="1331640" y="321297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331640" y="3203684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endParaRPr lang="ru-RU" baseline="-25000" dirty="0" smtClean="0"/>
          </a:p>
        </p:txBody>
      </p:sp>
      <p:cxnSp>
        <p:nvCxnSpPr>
          <p:cNvPr id="56" name="Прямая со стрелкой 55"/>
          <p:cNvCxnSpPr>
            <a:stCxn id="67" idx="2"/>
            <a:endCxn id="64" idx="6"/>
          </p:cNvCxnSpPr>
          <p:nvPr/>
        </p:nvCxnSpPr>
        <p:spPr>
          <a:xfrm flipH="1">
            <a:off x="3635896" y="3609020"/>
            <a:ext cx="2448272" cy="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 стрелкой 56"/>
          <p:cNvCxnSpPr>
            <a:stCxn id="64" idx="1"/>
            <a:endCxn id="51" idx="5"/>
          </p:cNvCxnSpPr>
          <p:nvPr/>
        </p:nvCxnSpPr>
        <p:spPr>
          <a:xfrm flipH="1" flipV="1">
            <a:off x="3151121" y="2440169"/>
            <a:ext cx="177462" cy="1041558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/>
          <p:nvPr/>
        </p:nvCxnSpPr>
        <p:spPr>
          <a:xfrm flipH="1">
            <a:off x="3212820" y="2245514"/>
            <a:ext cx="1998280" cy="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/>
          <p:cNvCxnSpPr>
            <a:stCxn id="64" idx="2"/>
            <a:endCxn id="54" idx="6"/>
          </p:cNvCxnSpPr>
          <p:nvPr/>
        </p:nvCxnSpPr>
        <p:spPr>
          <a:xfrm flipH="1" flipV="1">
            <a:off x="1691680" y="3392996"/>
            <a:ext cx="1584176" cy="216024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/>
          <p:cNvCxnSpPr>
            <a:stCxn id="49" idx="1"/>
            <a:endCxn id="59" idx="6"/>
          </p:cNvCxnSpPr>
          <p:nvPr/>
        </p:nvCxnSpPr>
        <p:spPr>
          <a:xfrm flipH="1" flipV="1">
            <a:off x="5571140" y="2312876"/>
            <a:ext cx="1996943" cy="952827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Овал 58"/>
          <p:cNvSpPr/>
          <p:nvPr/>
        </p:nvSpPr>
        <p:spPr>
          <a:xfrm>
            <a:off x="5211100" y="213285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2" name="Овал 61"/>
          <p:cNvSpPr/>
          <p:nvPr/>
        </p:nvSpPr>
        <p:spPr>
          <a:xfrm>
            <a:off x="5291124" y="4869160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4" name="Овал 63"/>
          <p:cNvSpPr/>
          <p:nvPr/>
        </p:nvSpPr>
        <p:spPr>
          <a:xfrm>
            <a:off x="3275856" y="3429000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7" name="Овал 66"/>
          <p:cNvSpPr/>
          <p:nvPr/>
        </p:nvSpPr>
        <p:spPr>
          <a:xfrm>
            <a:off x="6084168" y="3429000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80" name="Прямая со стрелкой 79"/>
          <p:cNvCxnSpPr>
            <a:stCxn id="62" idx="2"/>
            <a:endCxn id="45" idx="6"/>
          </p:cNvCxnSpPr>
          <p:nvPr/>
        </p:nvCxnSpPr>
        <p:spPr>
          <a:xfrm flipH="1">
            <a:off x="3275856" y="5049180"/>
            <a:ext cx="2015268" cy="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 стрелкой 83"/>
          <p:cNvCxnSpPr>
            <a:stCxn id="62" idx="1"/>
            <a:endCxn id="64" idx="5"/>
          </p:cNvCxnSpPr>
          <p:nvPr/>
        </p:nvCxnSpPr>
        <p:spPr>
          <a:xfrm flipH="1" flipV="1">
            <a:off x="3583169" y="3736313"/>
            <a:ext cx="1760682" cy="1185574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Прямая со стрелкой 86"/>
          <p:cNvCxnSpPr>
            <a:stCxn id="50" idx="2"/>
            <a:endCxn id="62" idx="7"/>
          </p:cNvCxnSpPr>
          <p:nvPr/>
        </p:nvCxnSpPr>
        <p:spPr>
          <a:xfrm flipH="1">
            <a:off x="5598437" y="3582308"/>
            <a:ext cx="2083118" cy="1339579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3982282" y="205155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02" name="TextBox 101"/>
          <p:cNvSpPr txBox="1"/>
          <p:nvPr/>
        </p:nvSpPr>
        <p:spPr>
          <a:xfrm>
            <a:off x="6286538" y="255561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103" name="TextBox 102"/>
          <p:cNvSpPr txBox="1"/>
          <p:nvPr/>
        </p:nvSpPr>
        <p:spPr>
          <a:xfrm>
            <a:off x="6438938" y="407707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04" name="TextBox 103"/>
          <p:cNvSpPr txBox="1"/>
          <p:nvPr/>
        </p:nvSpPr>
        <p:spPr>
          <a:xfrm>
            <a:off x="4054290" y="485986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105" name="TextBox 104"/>
          <p:cNvSpPr txBox="1"/>
          <p:nvPr/>
        </p:nvSpPr>
        <p:spPr>
          <a:xfrm>
            <a:off x="2110074" y="400506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06" name="TextBox 105"/>
          <p:cNvSpPr txBox="1"/>
          <p:nvPr/>
        </p:nvSpPr>
        <p:spPr>
          <a:xfrm>
            <a:off x="2262474" y="3284984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07" name="TextBox 106"/>
          <p:cNvSpPr txBox="1"/>
          <p:nvPr/>
        </p:nvSpPr>
        <p:spPr>
          <a:xfrm>
            <a:off x="3118186" y="2708920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108" name="TextBox 107"/>
          <p:cNvSpPr txBox="1"/>
          <p:nvPr/>
        </p:nvSpPr>
        <p:spPr>
          <a:xfrm>
            <a:off x="4486338" y="341970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09" name="TextBox 108"/>
          <p:cNvSpPr txBox="1"/>
          <p:nvPr/>
        </p:nvSpPr>
        <p:spPr>
          <a:xfrm>
            <a:off x="6718586" y="328498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cxnSp>
        <p:nvCxnSpPr>
          <p:cNvPr id="111" name="Shape 110"/>
          <p:cNvCxnSpPr>
            <a:stCxn id="59" idx="0"/>
            <a:endCxn id="45" idx="2"/>
          </p:cNvCxnSpPr>
          <p:nvPr/>
        </p:nvCxnSpPr>
        <p:spPr>
          <a:xfrm rot="16200000" flipH="1" flipV="1">
            <a:off x="2695306" y="2353366"/>
            <a:ext cx="2916324" cy="2475304"/>
          </a:xfrm>
          <a:prstGeom prst="curvedConnector4">
            <a:avLst>
              <a:gd name="adj1" fmla="val -7839"/>
              <a:gd name="adj2" fmla="val 20101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1115616" y="220395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cxnSp>
        <p:nvCxnSpPr>
          <p:cNvPr id="114" name="Shape 113"/>
          <p:cNvCxnSpPr>
            <a:stCxn id="59" idx="7"/>
            <a:endCxn id="62" idx="5"/>
          </p:cNvCxnSpPr>
          <p:nvPr/>
        </p:nvCxnSpPr>
        <p:spPr>
          <a:xfrm rot="16200000" flipH="1">
            <a:off x="4062980" y="3641016"/>
            <a:ext cx="2990890" cy="80024"/>
          </a:xfrm>
          <a:prstGeom prst="curvedConnector5">
            <a:avLst>
              <a:gd name="adj1" fmla="val -37738"/>
              <a:gd name="adj2" fmla="val 3772402"/>
              <a:gd name="adj3" fmla="val 107643"/>
            </a:avLst>
          </a:prstGeom>
          <a:ln w="3810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8158746" y="198884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cxnSp>
        <p:nvCxnSpPr>
          <p:cNvPr id="124" name="Shape 123"/>
          <p:cNvCxnSpPr>
            <a:stCxn id="54" idx="3"/>
            <a:endCxn id="49" idx="6"/>
          </p:cNvCxnSpPr>
          <p:nvPr/>
        </p:nvCxnSpPr>
        <p:spPr>
          <a:xfrm rot="5400000" flipH="1" flipV="1">
            <a:off x="4566234" y="211128"/>
            <a:ext cx="127293" cy="6491029"/>
          </a:xfrm>
          <a:prstGeom prst="curvedConnector4">
            <a:avLst>
              <a:gd name="adj1" fmla="val -2185225"/>
              <a:gd name="adj2" fmla="val 114528"/>
            </a:avLst>
          </a:prstGeom>
          <a:ln w="3810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5148064" y="609329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4139952" y="399577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41" name="TextBox 40"/>
          <p:cNvSpPr txBox="1"/>
          <p:nvPr/>
        </p:nvSpPr>
        <p:spPr>
          <a:xfrm>
            <a:off x="2051720" y="2627620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904056" y="2708920"/>
            <a:ext cx="7772400" cy="14401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ru-RU" sz="2000" b="1" dirty="0" smtClean="0"/>
              <a:t>Величиной потока в сети</a:t>
            </a:r>
            <a:r>
              <a:rPr lang="ru-RU" sz="2000" dirty="0" smtClean="0">
                <a:solidFill>
                  <a:srgbClr val="00B050"/>
                </a:solidFill>
              </a:rPr>
              <a:t> </a:t>
            </a:r>
            <a:r>
              <a:rPr lang="ru-RU" sz="2000" dirty="0" smtClean="0"/>
              <a:t>называется число равное сумме весов входящих дуг в вершину </a:t>
            </a:r>
            <a:r>
              <a:rPr lang="ru-RU" sz="2000" b="1" dirty="0" smtClean="0"/>
              <a:t>источник</a:t>
            </a:r>
            <a:r>
              <a:rPr lang="ru-RU" sz="2000" dirty="0" smtClean="0"/>
              <a:t> минус сумма весов выходящих дуг из вершины </a:t>
            </a:r>
            <a:r>
              <a:rPr lang="ru-RU" sz="2000" b="1" dirty="0" smtClean="0"/>
              <a:t>источника</a:t>
            </a:r>
            <a:r>
              <a:rPr lang="en-US" sz="2000" dirty="0" smtClean="0"/>
              <a:t>.</a:t>
            </a:r>
            <a:endParaRPr lang="ru-RU" sz="2000" b="1" dirty="0" smtClean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Определение величины потока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904056" y="2708920"/>
            <a:ext cx="7772400" cy="14401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en-US" sz="3200" b="1" dirty="0" smtClean="0"/>
              <a:t>V(f) = </a:t>
            </a:r>
            <a:r>
              <a:rPr lang="ru-RU" sz="3200" b="1" dirty="0" smtClean="0"/>
              <a:t>Сумма по </a:t>
            </a:r>
            <a:r>
              <a:rPr lang="en-US" sz="3200" b="1" dirty="0" smtClean="0"/>
              <a:t>y f(</a:t>
            </a:r>
            <a:r>
              <a:rPr lang="en-US" sz="3200" b="1" dirty="0" err="1" smtClean="0"/>
              <a:t>s,y</a:t>
            </a:r>
            <a:r>
              <a:rPr lang="en-US" sz="3200" b="1" dirty="0" smtClean="0"/>
              <a:t>) – </a:t>
            </a:r>
            <a:r>
              <a:rPr lang="ru-RU" sz="3200" b="1" dirty="0" smtClean="0"/>
              <a:t>Сумма по </a:t>
            </a:r>
            <a:r>
              <a:rPr lang="en-US" sz="3200" b="1" dirty="0" smtClean="0"/>
              <a:t>y f(</a:t>
            </a:r>
            <a:r>
              <a:rPr lang="en-US" sz="3200" b="1" dirty="0" err="1" smtClean="0"/>
              <a:t>y,s</a:t>
            </a:r>
            <a:r>
              <a:rPr lang="en-US" sz="3200" b="1" dirty="0" smtClean="0"/>
              <a:t>)</a:t>
            </a:r>
            <a:endParaRPr lang="ru-RU" sz="3200" b="1" dirty="0" smtClean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Определение величины потока</a:t>
            </a:r>
            <a:endParaRPr lang="ru-RU" sz="2800" b="1" dirty="0" smtClean="0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899592" y="4221088"/>
            <a:ext cx="7772400" cy="14401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ru-RU" sz="3200" b="1" dirty="0" smtClean="0"/>
              <a:t>-</a:t>
            </a:r>
            <a:r>
              <a:rPr lang="en-US" sz="3200" b="1" dirty="0" smtClean="0"/>
              <a:t>V(f) = </a:t>
            </a:r>
            <a:r>
              <a:rPr lang="ru-RU" sz="3200" b="1" dirty="0" smtClean="0"/>
              <a:t>Сумма по </a:t>
            </a:r>
            <a:r>
              <a:rPr lang="en-US" sz="3200" b="1" dirty="0" smtClean="0"/>
              <a:t>y f(</a:t>
            </a:r>
            <a:r>
              <a:rPr lang="en-US" sz="3200" b="1" dirty="0" err="1" smtClean="0"/>
              <a:t>t,y</a:t>
            </a:r>
            <a:r>
              <a:rPr lang="en-US" sz="3200" b="1" dirty="0" smtClean="0"/>
              <a:t>) – </a:t>
            </a:r>
            <a:r>
              <a:rPr lang="ru-RU" sz="3200" b="1" dirty="0" smtClean="0"/>
              <a:t>Сумма по </a:t>
            </a:r>
            <a:r>
              <a:rPr lang="en-US" sz="3200" b="1" dirty="0" smtClean="0"/>
              <a:t>y f(</a:t>
            </a:r>
            <a:r>
              <a:rPr lang="en-US" sz="3200" b="1" dirty="0" err="1" smtClean="0"/>
              <a:t>y,t</a:t>
            </a:r>
            <a:r>
              <a:rPr lang="en-US" sz="3200" b="1" dirty="0" smtClean="0"/>
              <a:t>)</a:t>
            </a:r>
            <a:endParaRPr lang="ru-RU" sz="32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Овал 44"/>
          <p:cNvSpPr/>
          <p:nvPr/>
        </p:nvSpPr>
        <p:spPr>
          <a:xfrm>
            <a:off x="2915816" y="4869160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47" name="Прямая со стрелкой 46"/>
          <p:cNvCxnSpPr>
            <a:stCxn id="45" idx="1"/>
            <a:endCxn id="54" idx="5"/>
          </p:cNvCxnSpPr>
          <p:nvPr/>
        </p:nvCxnSpPr>
        <p:spPr>
          <a:xfrm flipH="1" flipV="1">
            <a:off x="1638953" y="3520289"/>
            <a:ext cx="1329590" cy="1401598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/>
          <p:cNvCxnSpPr>
            <a:stCxn id="49" idx="2"/>
            <a:endCxn id="67" idx="6"/>
          </p:cNvCxnSpPr>
          <p:nvPr/>
        </p:nvCxnSpPr>
        <p:spPr>
          <a:xfrm flipH="1">
            <a:off x="6444208" y="3392996"/>
            <a:ext cx="1071148" cy="216024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Овал 48"/>
          <p:cNvSpPr/>
          <p:nvPr/>
        </p:nvSpPr>
        <p:spPr>
          <a:xfrm>
            <a:off x="7515356" y="321297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550750" y="3212976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ru-RU" baseline="-25000" dirty="0" smtClean="0"/>
          </a:p>
        </p:txBody>
      </p:sp>
      <p:sp>
        <p:nvSpPr>
          <p:cNvPr id="51" name="Овал 50"/>
          <p:cNvSpPr/>
          <p:nvPr/>
        </p:nvSpPr>
        <p:spPr>
          <a:xfrm>
            <a:off x="2843808" y="213285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53" name="Прямая со стрелкой 52"/>
          <p:cNvCxnSpPr>
            <a:stCxn id="51" idx="3"/>
            <a:endCxn id="54" idx="7"/>
          </p:cNvCxnSpPr>
          <p:nvPr/>
        </p:nvCxnSpPr>
        <p:spPr>
          <a:xfrm flipH="1">
            <a:off x="1638953" y="2440169"/>
            <a:ext cx="1257582" cy="825534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Овал 53"/>
          <p:cNvSpPr/>
          <p:nvPr/>
        </p:nvSpPr>
        <p:spPr>
          <a:xfrm>
            <a:off x="1331640" y="321297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331640" y="3203684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endParaRPr lang="ru-RU" baseline="-25000" dirty="0" smtClean="0"/>
          </a:p>
        </p:txBody>
      </p:sp>
      <p:cxnSp>
        <p:nvCxnSpPr>
          <p:cNvPr id="56" name="Прямая со стрелкой 55"/>
          <p:cNvCxnSpPr>
            <a:stCxn id="67" idx="2"/>
            <a:endCxn id="64" idx="6"/>
          </p:cNvCxnSpPr>
          <p:nvPr/>
        </p:nvCxnSpPr>
        <p:spPr>
          <a:xfrm flipH="1">
            <a:off x="3635896" y="3609020"/>
            <a:ext cx="2448272" cy="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 стрелкой 56"/>
          <p:cNvCxnSpPr>
            <a:stCxn id="64" idx="1"/>
            <a:endCxn id="51" idx="5"/>
          </p:cNvCxnSpPr>
          <p:nvPr/>
        </p:nvCxnSpPr>
        <p:spPr>
          <a:xfrm flipH="1" flipV="1">
            <a:off x="3151121" y="2440169"/>
            <a:ext cx="177462" cy="1041558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/>
          <p:nvPr/>
        </p:nvCxnSpPr>
        <p:spPr>
          <a:xfrm flipH="1">
            <a:off x="3212820" y="2245514"/>
            <a:ext cx="1998280" cy="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/>
          <p:cNvCxnSpPr>
            <a:stCxn id="64" idx="2"/>
            <a:endCxn id="54" idx="6"/>
          </p:cNvCxnSpPr>
          <p:nvPr/>
        </p:nvCxnSpPr>
        <p:spPr>
          <a:xfrm flipH="1" flipV="1">
            <a:off x="1691680" y="3392996"/>
            <a:ext cx="1584176" cy="216024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/>
          <p:cNvCxnSpPr>
            <a:stCxn id="49" idx="1"/>
            <a:endCxn id="59" idx="6"/>
          </p:cNvCxnSpPr>
          <p:nvPr/>
        </p:nvCxnSpPr>
        <p:spPr>
          <a:xfrm flipH="1" flipV="1">
            <a:off x="5571140" y="2312876"/>
            <a:ext cx="1996943" cy="952827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Овал 58"/>
          <p:cNvSpPr/>
          <p:nvPr/>
        </p:nvSpPr>
        <p:spPr>
          <a:xfrm>
            <a:off x="5211100" y="213285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2" name="Овал 61"/>
          <p:cNvSpPr/>
          <p:nvPr/>
        </p:nvSpPr>
        <p:spPr>
          <a:xfrm>
            <a:off x="5291124" y="4869160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4" name="Овал 63"/>
          <p:cNvSpPr/>
          <p:nvPr/>
        </p:nvSpPr>
        <p:spPr>
          <a:xfrm>
            <a:off x="3275856" y="3429000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7" name="Овал 66"/>
          <p:cNvSpPr/>
          <p:nvPr/>
        </p:nvSpPr>
        <p:spPr>
          <a:xfrm>
            <a:off x="6084168" y="3429000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80" name="Прямая со стрелкой 79"/>
          <p:cNvCxnSpPr>
            <a:stCxn id="62" idx="2"/>
            <a:endCxn id="45" idx="6"/>
          </p:cNvCxnSpPr>
          <p:nvPr/>
        </p:nvCxnSpPr>
        <p:spPr>
          <a:xfrm flipH="1">
            <a:off x="3275856" y="5049180"/>
            <a:ext cx="2015268" cy="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 стрелкой 83"/>
          <p:cNvCxnSpPr>
            <a:stCxn id="62" idx="1"/>
            <a:endCxn id="64" idx="5"/>
          </p:cNvCxnSpPr>
          <p:nvPr/>
        </p:nvCxnSpPr>
        <p:spPr>
          <a:xfrm flipH="1" flipV="1">
            <a:off x="3583169" y="3736313"/>
            <a:ext cx="1760682" cy="1185574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Прямая со стрелкой 86"/>
          <p:cNvCxnSpPr>
            <a:stCxn id="50" idx="2"/>
            <a:endCxn id="62" idx="7"/>
          </p:cNvCxnSpPr>
          <p:nvPr/>
        </p:nvCxnSpPr>
        <p:spPr>
          <a:xfrm flipH="1">
            <a:off x="5598437" y="3582308"/>
            <a:ext cx="2083118" cy="1339579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3982282" y="205155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01" name="TextBox 100"/>
          <p:cNvSpPr txBox="1"/>
          <p:nvPr/>
        </p:nvSpPr>
        <p:spPr>
          <a:xfrm>
            <a:off x="2051720" y="2627620"/>
            <a:ext cx="301686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102" name="TextBox 101"/>
          <p:cNvSpPr txBox="1"/>
          <p:nvPr/>
        </p:nvSpPr>
        <p:spPr>
          <a:xfrm>
            <a:off x="6286538" y="255561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103" name="TextBox 102"/>
          <p:cNvSpPr txBox="1"/>
          <p:nvPr/>
        </p:nvSpPr>
        <p:spPr>
          <a:xfrm>
            <a:off x="6438938" y="407707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04" name="TextBox 103"/>
          <p:cNvSpPr txBox="1"/>
          <p:nvPr/>
        </p:nvSpPr>
        <p:spPr>
          <a:xfrm>
            <a:off x="4054290" y="485986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105" name="TextBox 104"/>
          <p:cNvSpPr txBox="1"/>
          <p:nvPr/>
        </p:nvSpPr>
        <p:spPr>
          <a:xfrm>
            <a:off x="2110074" y="4005064"/>
            <a:ext cx="301686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06" name="TextBox 105"/>
          <p:cNvSpPr txBox="1"/>
          <p:nvPr/>
        </p:nvSpPr>
        <p:spPr>
          <a:xfrm>
            <a:off x="2262474" y="3284984"/>
            <a:ext cx="301686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107" name="TextBox 106"/>
          <p:cNvSpPr txBox="1"/>
          <p:nvPr/>
        </p:nvSpPr>
        <p:spPr>
          <a:xfrm>
            <a:off x="3118186" y="270892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08" name="TextBox 107"/>
          <p:cNvSpPr txBox="1"/>
          <p:nvPr/>
        </p:nvSpPr>
        <p:spPr>
          <a:xfrm>
            <a:off x="4486338" y="341970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09" name="TextBox 108"/>
          <p:cNvSpPr txBox="1"/>
          <p:nvPr/>
        </p:nvSpPr>
        <p:spPr>
          <a:xfrm>
            <a:off x="6718586" y="328498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cxnSp>
        <p:nvCxnSpPr>
          <p:cNvPr id="111" name="Shape 110"/>
          <p:cNvCxnSpPr>
            <a:stCxn id="59" idx="0"/>
            <a:endCxn id="45" idx="2"/>
          </p:cNvCxnSpPr>
          <p:nvPr/>
        </p:nvCxnSpPr>
        <p:spPr>
          <a:xfrm rot="16200000" flipH="1" flipV="1">
            <a:off x="2695306" y="2353366"/>
            <a:ext cx="2916324" cy="2475304"/>
          </a:xfrm>
          <a:prstGeom prst="curvedConnector4">
            <a:avLst>
              <a:gd name="adj1" fmla="val -7839"/>
              <a:gd name="adj2" fmla="val 20101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1115616" y="220395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cxnSp>
        <p:nvCxnSpPr>
          <p:cNvPr id="114" name="Shape 113"/>
          <p:cNvCxnSpPr>
            <a:stCxn id="59" idx="7"/>
            <a:endCxn id="62" idx="5"/>
          </p:cNvCxnSpPr>
          <p:nvPr/>
        </p:nvCxnSpPr>
        <p:spPr>
          <a:xfrm rot="16200000" flipH="1">
            <a:off x="4062980" y="3641016"/>
            <a:ext cx="2990890" cy="80024"/>
          </a:xfrm>
          <a:prstGeom prst="curvedConnector5">
            <a:avLst>
              <a:gd name="adj1" fmla="val -37738"/>
              <a:gd name="adj2" fmla="val 3772402"/>
              <a:gd name="adj3" fmla="val 107643"/>
            </a:avLst>
          </a:prstGeom>
          <a:ln w="3810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8158746" y="198884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cxnSp>
        <p:nvCxnSpPr>
          <p:cNvPr id="124" name="Shape 123"/>
          <p:cNvCxnSpPr>
            <a:stCxn id="54" idx="3"/>
            <a:endCxn id="49" idx="6"/>
          </p:cNvCxnSpPr>
          <p:nvPr/>
        </p:nvCxnSpPr>
        <p:spPr>
          <a:xfrm rot="5400000" flipH="1" flipV="1">
            <a:off x="4566234" y="211128"/>
            <a:ext cx="127293" cy="6491029"/>
          </a:xfrm>
          <a:prstGeom prst="curvedConnector4">
            <a:avLst>
              <a:gd name="adj1" fmla="val -2185225"/>
              <a:gd name="adj2" fmla="val 114528"/>
            </a:avLst>
          </a:prstGeom>
          <a:ln w="3810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5148064" y="6093296"/>
            <a:ext cx="301686" cy="369332"/>
          </a:xfrm>
          <a:prstGeom prst="rect">
            <a:avLst/>
          </a:prstGeom>
          <a:solidFill>
            <a:srgbClr val="0070C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4139952" y="399577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42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Пример</a:t>
            </a:r>
            <a:r>
              <a:rPr lang="en-US" sz="2800" dirty="0" smtClean="0"/>
              <a:t> </a:t>
            </a:r>
            <a:r>
              <a:rPr lang="ru-RU" sz="2800" dirty="0" smtClean="0"/>
              <a:t>величины потока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755576" y="2204864"/>
            <a:ext cx="7772400" cy="14401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ru-RU" sz="2000" b="1" dirty="0" smtClean="0"/>
              <a:t>Пропускной способностью сети</a:t>
            </a:r>
            <a:r>
              <a:rPr lang="ru-RU" sz="2000" dirty="0" smtClean="0">
                <a:solidFill>
                  <a:srgbClr val="00B050"/>
                </a:solidFill>
              </a:rPr>
              <a:t> </a:t>
            </a:r>
            <a:r>
              <a:rPr lang="ru-RU" sz="2000" dirty="0" smtClean="0"/>
              <a:t>называется функция из множества дуг во множество целых положительных чисел.</a:t>
            </a:r>
            <a:endParaRPr lang="ru-RU" sz="2000" b="1" dirty="0" smtClean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Определение пропускной способности </a:t>
            </a:r>
            <a:r>
              <a:rPr lang="ru-RU" sz="2800" dirty="0" smtClean="0"/>
              <a:t>сети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Сводимость случая с несколькими вершинами источниками и несколькими вершинами стоками к случаю с одним источником и одним стоком.</a:t>
            </a:r>
            <a:endParaRPr lang="ru-RU" sz="2800" b="1" dirty="0" smtClean="0"/>
          </a:p>
        </p:txBody>
      </p:sp>
      <p:sp>
        <p:nvSpPr>
          <p:cNvPr id="11" name="Овал 10"/>
          <p:cNvSpPr/>
          <p:nvPr/>
        </p:nvSpPr>
        <p:spPr>
          <a:xfrm>
            <a:off x="2834836" y="429309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834836" y="4221088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</a:t>
            </a:r>
            <a:r>
              <a:rPr lang="en-US" baseline="-25000" dirty="0" err="1" smtClean="0"/>
              <a:t>k</a:t>
            </a:r>
            <a:endParaRPr lang="ru-RU" baseline="-25000" dirty="0" smtClean="0"/>
          </a:p>
        </p:txBody>
      </p:sp>
      <p:sp>
        <p:nvSpPr>
          <p:cNvPr id="17" name="Овал 16"/>
          <p:cNvSpPr/>
          <p:nvPr/>
        </p:nvSpPr>
        <p:spPr>
          <a:xfrm>
            <a:off x="2834836" y="3140968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834836" y="3068960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r>
              <a:rPr lang="en-US" baseline="-25000" dirty="0" smtClean="0"/>
              <a:t>2</a:t>
            </a:r>
            <a:endParaRPr lang="ru-RU" baseline="-25000" dirty="0" smtClean="0"/>
          </a:p>
        </p:txBody>
      </p:sp>
      <p:sp>
        <p:nvSpPr>
          <p:cNvPr id="19" name="Овал 18"/>
          <p:cNvSpPr/>
          <p:nvPr/>
        </p:nvSpPr>
        <p:spPr>
          <a:xfrm>
            <a:off x="2834836" y="2420888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834836" y="2348880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r>
              <a:rPr lang="en-US" baseline="-25000" dirty="0" smtClean="0"/>
              <a:t>1</a:t>
            </a:r>
            <a:endParaRPr lang="ru-RU" baseline="-25000" dirty="0" smtClean="0"/>
          </a:p>
        </p:txBody>
      </p:sp>
      <p:sp>
        <p:nvSpPr>
          <p:cNvPr id="27" name="Овал 26"/>
          <p:cNvSpPr/>
          <p:nvPr/>
        </p:nvSpPr>
        <p:spPr>
          <a:xfrm>
            <a:off x="5994216" y="4293096"/>
            <a:ext cx="369012" cy="36901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994216" y="4221088"/>
            <a:ext cx="406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r>
              <a:rPr lang="en-US" baseline="-25000" dirty="0" smtClean="0"/>
              <a:t>m</a:t>
            </a:r>
            <a:endParaRPr lang="ru-RU" baseline="-25000" dirty="0" smtClean="0"/>
          </a:p>
        </p:txBody>
      </p:sp>
      <p:sp>
        <p:nvSpPr>
          <p:cNvPr id="29" name="Овал 28"/>
          <p:cNvSpPr/>
          <p:nvPr/>
        </p:nvSpPr>
        <p:spPr>
          <a:xfrm>
            <a:off x="5994216" y="3140968"/>
            <a:ext cx="369012" cy="36901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994216" y="3068960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r>
              <a:rPr lang="en-US" baseline="-25000" dirty="0" smtClean="0"/>
              <a:t>2</a:t>
            </a:r>
            <a:endParaRPr lang="ru-RU" baseline="-25000" dirty="0" smtClean="0"/>
          </a:p>
        </p:txBody>
      </p:sp>
      <p:sp>
        <p:nvSpPr>
          <p:cNvPr id="31" name="Овал 30"/>
          <p:cNvSpPr/>
          <p:nvPr/>
        </p:nvSpPr>
        <p:spPr>
          <a:xfrm>
            <a:off x="5994216" y="2420888"/>
            <a:ext cx="369012" cy="36901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994216" y="2348880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r>
              <a:rPr lang="en-US" baseline="-25000" dirty="0" smtClean="0"/>
              <a:t>1</a:t>
            </a:r>
            <a:endParaRPr lang="ru-RU" baseline="-25000" dirty="0" smtClean="0"/>
          </a:p>
        </p:txBody>
      </p:sp>
      <p:sp>
        <p:nvSpPr>
          <p:cNvPr id="58" name="Заголовок 1"/>
          <p:cNvSpPr txBox="1">
            <a:spLocks/>
          </p:cNvSpPr>
          <p:nvPr/>
        </p:nvSpPr>
        <p:spPr>
          <a:xfrm>
            <a:off x="4432448" y="3212976"/>
            <a:ext cx="355576" cy="432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2000" b="1" dirty="0" smtClean="0"/>
              <a:t>…</a:t>
            </a:r>
            <a:endParaRPr lang="ru-RU" sz="20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Сводимость случая с несколькими вершинами источниками и несколькими вершинами стоками к случаю с одним источником и одним стоком.</a:t>
            </a:r>
            <a:endParaRPr lang="ru-RU" sz="2800" b="1" dirty="0" smtClean="0"/>
          </a:p>
        </p:txBody>
      </p:sp>
      <p:cxnSp>
        <p:nvCxnSpPr>
          <p:cNvPr id="4" name="Прямая со стрелкой 3"/>
          <p:cNvCxnSpPr>
            <a:stCxn id="29" idx="6"/>
            <a:endCxn id="37" idx="2"/>
          </p:cNvCxnSpPr>
          <p:nvPr/>
        </p:nvCxnSpPr>
        <p:spPr>
          <a:xfrm>
            <a:off x="6363228" y="3325474"/>
            <a:ext cx="585036" cy="67522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Овал 7"/>
          <p:cNvSpPr/>
          <p:nvPr/>
        </p:nvSpPr>
        <p:spPr>
          <a:xfrm>
            <a:off x="1691680" y="3140968"/>
            <a:ext cx="648072" cy="64807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26724" y="3231560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r>
              <a:rPr lang="en-US" baseline="-25000" dirty="0" smtClean="0"/>
              <a:t>0</a:t>
            </a:r>
            <a:endParaRPr lang="ru-RU" baseline="-25000" dirty="0"/>
          </a:p>
        </p:txBody>
      </p:sp>
      <p:cxnSp>
        <p:nvCxnSpPr>
          <p:cNvPr id="10" name="Прямая со стрелкой 9"/>
          <p:cNvCxnSpPr>
            <a:endCxn id="37" idx="3"/>
          </p:cNvCxnSpPr>
          <p:nvPr/>
        </p:nvCxnSpPr>
        <p:spPr>
          <a:xfrm flipV="1">
            <a:off x="6219212" y="3622124"/>
            <a:ext cx="823960" cy="742982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Овал 10"/>
          <p:cNvSpPr/>
          <p:nvPr/>
        </p:nvSpPr>
        <p:spPr>
          <a:xfrm>
            <a:off x="2834836" y="429309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834836" y="4221088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</a:t>
            </a:r>
            <a:r>
              <a:rPr lang="en-US" baseline="-25000" dirty="0" err="1" smtClean="0"/>
              <a:t>k</a:t>
            </a:r>
            <a:endParaRPr lang="ru-RU" baseline="-25000" dirty="0" smtClean="0"/>
          </a:p>
        </p:txBody>
      </p:sp>
      <p:cxnSp>
        <p:nvCxnSpPr>
          <p:cNvPr id="15" name="Прямая со стрелкой 14"/>
          <p:cNvCxnSpPr>
            <a:stCxn id="12" idx="1"/>
            <a:endCxn id="8" idx="5"/>
          </p:cNvCxnSpPr>
          <p:nvPr/>
        </p:nvCxnSpPr>
        <p:spPr>
          <a:xfrm flipH="1" flipV="1">
            <a:off x="2244844" y="3694132"/>
            <a:ext cx="589992" cy="711622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>
            <a:stCxn id="18" idx="1"/>
            <a:endCxn id="8" idx="6"/>
          </p:cNvCxnSpPr>
          <p:nvPr/>
        </p:nvCxnSpPr>
        <p:spPr>
          <a:xfrm flipH="1">
            <a:off x="2339752" y="3253626"/>
            <a:ext cx="495084" cy="211378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Овал 16"/>
          <p:cNvSpPr/>
          <p:nvPr/>
        </p:nvSpPr>
        <p:spPr>
          <a:xfrm>
            <a:off x="2834836" y="3140968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834836" y="3068960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r>
              <a:rPr lang="en-US" baseline="-25000" dirty="0" smtClean="0"/>
              <a:t>2</a:t>
            </a:r>
            <a:endParaRPr lang="ru-RU" baseline="-25000" dirty="0" smtClean="0"/>
          </a:p>
        </p:txBody>
      </p:sp>
      <p:sp>
        <p:nvSpPr>
          <p:cNvPr id="19" name="Овал 18"/>
          <p:cNvSpPr/>
          <p:nvPr/>
        </p:nvSpPr>
        <p:spPr>
          <a:xfrm>
            <a:off x="2834836" y="2420888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834836" y="2348880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r>
              <a:rPr lang="en-US" baseline="-25000" dirty="0" smtClean="0"/>
              <a:t>1</a:t>
            </a:r>
            <a:endParaRPr lang="ru-RU" baseline="-25000" dirty="0" smtClean="0"/>
          </a:p>
        </p:txBody>
      </p:sp>
      <p:cxnSp>
        <p:nvCxnSpPr>
          <p:cNvPr id="22" name="Прямая со стрелкой 21"/>
          <p:cNvCxnSpPr>
            <a:stCxn id="19" idx="3"/>
            <a:endCxn id="8" idx="7"/>
          </p:cNvCxnSpPr>
          <p:nvPr/>
        </p:nvCxnSpPr>
        <p:spPr>
          <a:xfrm flipH="1">
            <a:off x="2244844" y="2728201"/>
            <a:ext cx="642719" cy="507675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Овал 26"/>
          <p:cNvSpPr/>
          <p:nvPr/>
        </p:nvSpPr>
        <p:spPr>
          <a:xfrm>
            <a:off x="5994216" y="4293096"/>
            <a:ext cx="369012" cy="36901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994216" y="4221088"/>
            <a:ext cx="406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r>
              <a:rPr lang="en-US" baseline="-25000" dirty="0" smtClean="0"/>
              <a:t>m</a:t>
            </a:r>
            <a:endParaRPr lang="ru-RU" baseline="-25000" dirty="0" smtClean="0"/>
          </a:p>
        </p:txBody>
      </p:sp>
      <p:sp>
        <p:nvSpPr>
          <p:cNvPr id="29" name="Овал 28"/>
          <p:cNvSpPr/>
          <p:nvPr/>
        </p:nvSpPr>
        <p:spPr>
          <a:xfrm>
            <a:off x="5994216" y="3140968"/>
            <a:ext cx="369012" cy="36901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994216" y="3068960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r>
              <a:rPr lang="en-US" baseline="-25000" dirty="0" smtClean="0"/>
              <a:t>2</a:t>
            </a:r>
            <a:endParaRPr lang="ru-RU" baseline="-25000" dirty="0" smtClean="0"/>
          </a:p>
        </p:txBody>
      </p:sp>
      <p:sp>
        <p:nvSpPr>
          <p:cNvPr id="31" name="Овал 30"/>
          <p:cNvSpPr/>
          <p:nvPr/>
        </p:nvSpPr>
        <p:spPr>
          <a:xfrm>
            <a:off x="5994216" y="2420888"/>
            <a:ext cx="369012" cy="36901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994216" y="2348880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r>
              <a:rPr lang="en-US" baseline="-25000" dirty="0" smtClean="0"/>
              <a:t>1</a:t>
            </a:r>
            <a:endParaRPr lang="ru-RU" baseline="-25000" dirty="0" smtClean="0"/>
          </a:p>
        </p:txBody>
      </p:sp>
      <p:sp>
        <p:nvSpPr>
          <p:cNvPr id="37" name="Овал 36"/>
          <p:cNvSpPr/>
          <p:nvPr/>
        </p:nvSpPr>
        <p:spPr>
          <a:xfrm>
            <a:off x="6948264" y="3068960"/>
            <a:ext cx="648072" cy="64807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076896" y="3212976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r>
              <a:rPr lang="en-US" baseline="-25000" dirty="0" smtClean="0"/>
              <a:t>0</a:t>
            </a:r>
            <a:endParaRPr lang="ru-RU" baseline="-25000" dirty="0"/>
          </a:p>
        </p:txBody>
      </p:sp>
      <p:cxnSp>
        <p:nvCxnSpPr>
          <p:cNvPr id="43" name="Прямая со стрелкой 42"/>
          <p:cNvCxnSpPr>
            <a:stCxn id="32" idx="3"/>
            <a:endCxn id="37" idx="1"/>
          </p:cNvCxnSpPr>
          <p:nvPr/>
        </p:nvCxnSpPr>
        <p:spPr>
          <a:xfrm>
            <a:off x="6369640" y="2533546"/>
            <a:ext cx="673532" cy="630322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Заголовок 1"/>
          <p:cNvSpPr txBox="1">
            <a:spLocks/>
          </p:cNvSpPr>
          <p:nvPr/>
        </p:nvSpPr>
        <p:spPr>
          <a:xfrm>
            <a:off x="4432448" y="3212976"/>
            <a:ext cx="355576" cy="432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2000" b="1" dirty="0" smtClean="0"/>
              <a:t>…</a:t>
            </a:r>
            <a:endParaRPr lang="ru-RU" sz="20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Сводимость случая с неориентированным графом к случаю с </a:t>
            </a:r>
            <a:r>
              <a:rPr lang="ru-RU" sz="2800" dirty="0" err="1" smtClean="0"/>
              <a:t>ориентированым</a:t>
            </a:r>
            <a:r>
              <a:rPr lang="ru-RU" sz="2800" dirty="0" smtClean="0"/>
              <a:t>.</a:t>
            </a:r>
            <a:endParaRPr lang="ru-RU" sz="2800" b="1" dirty="0" smtClean="0"/>
          </a:p>
        </p:txBody>
      </p:sp>
      <p:sp>
        <p:nvSpPr>
          <p:cNvPr id="11" name="Овал 10"/>
          <p:cNvSpPr/>
          <p:nvPr/>
        </p:nvSpPr>
        <p:spPr>
          <a:xfrm>
            <a:off x="2402788" y="429309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402788" y="4221088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</a:t>
            </a:r>
            <a:r>
              <a:rPr lang="en-US" baseline="-25000" dirty="0" err="1" smtClean="0"/>
              <a:t>k</a:t>
            </a:r>
            <a:endParaRPr lang="ru-RU" baseline="-25000" dirty="0" smtClean="0"/>
          </a:p>
        </p:txBody>
      </p:sp>
      <p:cxnSp>
        <p:nvCxnSpPr>
          <p:cNvPr id="15" name="Прямая со стрелкой 14"/>
          <p:cNvCxnSpPr>
            <a:stCxn id="12" idx="1"/>
            <a:endCxn id="26" idx="5"/>
          </p:cNvCxnSpPr>
          <p:nvPr/>
        </p:nvCxnSpPr>
        <p:spPr>
          <a:xfrm flipH="1" flipV="1">
            <a:off x="1566945" y="3592297"/>
            <a:ext cx="835843" cy="81345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>
            <a:stCxn id="18" idx="1"/>
          </p:cNvCxnSpPr>
          <p:nvPr/>
        </p:nvCxnSpPr>
        <p:spPr>
          <a:xfrm flipH="1" flipV="1">
            <a:off x="2699792" y="2708920"/>
            <a:ext cx="567092" cy="61671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Овал 16"/>
          <p:cNvSpPr/>
          <p:nvPr/>
        </p:nvSpPr>
        <p:spPr>
          <a:xfrm>
            <a:off x="3266884" y="321297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266884" y="3140968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r>
              <a:rPr lang="en-US" baseline="-25000" dirty="0" smtClean="0"/>
              <a:t>2</a:t>
            </a:r>
            <a:endParaRPr lang="ru-RU" baseline="-25000" dirty="0" smtClean="0"/>
          </a:p>
        </p:txBody>
      </p:sp>
      <p:sp>
        <p:nvSpPr>
          <p:cNvPr id="19" name="Овал 18"/>
          <p:cNvSpPr/>
          <p:nvPr/>
        </p:nvSpPr>
        <p:spPr>
          <a:xfrm>
            <a:off x="2402788" y="2420888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402788" y="2348880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r>
              <a:rPr lang="en-US" baseline="-25000" dirty="0" smtClean="0"/>
              <a:t>1</a:t>
            </a:r>
            <a:endParaRPr lang="ru-RU" baseline="-25000" dirty="0" smtClean="0"/>
          </a:p>
        </p:txBody>
      </p:sp>
      <p:cxnSp>
        <p:nvCxnSpPr>
          <p:cNvPr id="22" name="Прямая со стрелкой 21"/>
          <p:cNvCxnSpPr>
            <a:stCxn id="19" idx="3"/>
            <a:endCxn id="26" idx="7"/>
          </p:cNvCxnSpPr>
          <p:nvPr/>
        </p:nvCxnSpPr>
        <p:spPr>
          <a:xfrm flipH="1">
            <a:off x="1566945" y="2728201"/>
            <a:ext cx="888570" cy="609510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Овал 25"/>
          <p:cNvSpPr/>
          <p:nvPr/>
        </p:nvSpPr>
        <p:spPr>
          <a:xfrm>
            <a:off x="1259632" y="3284984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259632" y="3212976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r>
              <a:rPr lang="en-US" baseline="-25000" dirty="0" smtClean="0"/>
              <a:t>1</a:t>
            </a:r>
            <a:endParaRPr lang="ru-RU" baseline="-25000" dirty="0" smtClean="0"/>
          </a:p>
        </p:txBody>
      </p:sp>
      <p:cxnSp>
        <p:nvCxnSpPr>
          <p:cNvPr id="40" name="Прямая со стрелкой 39"/>
          <p:cNvCxnSpPr>
            <a:stCxn id="12" idx="3"/>
            <a:endCxn id="17" idx="4"/>
          </p:cNvCxnSpPr>
          <p:nvPr/>
        </p:nvCxnSpPr>
        <p:spPr>
          <a:xfrm flipV="1">
            <a:off x="2763784" y="3573016"/>
            <a:ext cx="683120" cy="83273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Овал 44"/>
          <p:cNvSpPr/>
          <p:nvPr/>
        </p:nvSpPr>
        <p:spPr>
          <a:xfrm>
            <a:off x="6651260" y="429309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651260" y="4221088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</a:t>
            </a:r>
            <a:r>
              <a:rPr lang="en-US" baseline="-25000" dirty="0" err="1" smtClean="0"/>
              <a:t>k</a:t>
            </a:r>
            <a:endParaRPr lang="ru-RU" baseline="-25000" dirty="0" smtClean="0"/>
          </a:p>
        </p:txBody>
      </p:sp>
      <p:cxnSp>
        <p:nvCxnSpPr>
          <p:cNvPr id="47" name="Прямая со стрелкой 46"/>
          <p:cNvCxnSpPr>
            <a:stCxn id="46" idx="1"/>
            <a:endCxn id="54" idx="5"/>
          </p:cNvCxnSpPr>
          <p:nvPr/>
        </p:nvCxnSpPr>
        <p:spPr>
          <a:xfrm flipH="1" flipV="1">
            <a:off x="5815417" y="3592297"/>
            <a:ext cx="835843" cy="813457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/>
          <p:cNvCxnSpPr>
            <a:stCxn id="50" idx="1"/>
          </p:cNvCxnSpPr>
          <p:nvPr/>
        </p:nvCxnSpPr>
        <p:spPr>
          <a:xfrm flipH="1" flipV="1">
            <a:off x="6948264" y="2708920"/>
            <a:ext cx="567092" cy="616714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Овал 48"/>
          <p:cNvSpPr/>
          <p:nvPr/>
        </p:nvSpPr>
        <p:spPr>
          <a:xfrm>
            <a:off x="7515356" y="321297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515356" y="3140968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r>
              <a:rPr lang="en-US" baseline="-25000" dirty="0" smtClean="0"/>
              <a:t>2</a:t>
            </a:r>
            <a:endParaRPr lang="ru-RU" baseline="-25000" dirty="0" smtClean="0"/>
          </a:p>
        </p:txBody>
      </p:sp>
      <p:sp>
        <p:nvSpPr>
          <p:cNvPr id="51" name="Овал 50"/>
          <p:cNvSpPr/>
          <p:nvPr/>
        </p:nvSpPr>
        <p:spPr>
          <a:xfrm>
            <a:off x="6651260" y="2420888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651260" y="2348880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r>
              <a:rPr lang="en-US" baseline="-25000" dirty="0" smtClean="0"/>
              <a:t>1</a:t>
            </a:r>
            <a:endParaRPr lang="ru-RU" baseline="-25000" dirty="0" smtClean="0"/>
          </a:p>
        </p:txBody>
      </p:sp>
      <p:cxnSp>
        <p:nvCxnSpPr>
          <p:cNvPr id="53" name="Прямая со стрелкой 52"/>
          <p:cNvCxnSpPr>
            <a:stCxn id="51" idx="3"/>
            <a:endCxn id="54" idx="7"/>
          </p:cNvCxnSpPr>
          <p:nvPr/>
        </p:nvCxnSpPr>
        <p:spPr>
          <a:xfrm flipH="1">
            <a:off x="5815417" y="2728201"/>
            <a:ext cx="888570" cy="60951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Овал 53"/>
          <p:cNvSpPr/>
          <p:nvPr/>
        </p:nvSpPr>
        <p:spPr>
          <a:xfrm>
            <a:off x="5508104" y="3284984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508104" y="3212976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r>
              <a:rPr lang="en-US" baseline="-25000" dirty="0" smtClean="0"/>
              <a:t>1</a:t>
            </a:r>
            <a:endParaRPr lang="ru-RU" baseline="-25000" dirty="0" smtClean="0"/>
          </a:p>
        </p:txBody>
      </p:sp>
      <p:cxnSp>
        <p:nvCxnSpPr>
          <p:cNvPr id="56" name="Прямая со стрелкой 55"/>
          <p:cNvCxnSpPr/>
          <p:nvPr/>
        </p:nvCxnSpPr>
        <p:spPr>
          <a:xfrm flipV="1">
            <a:off x="6948264" y="3501008"/>
            <a:ext cx="576064" cy="792088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 стрелкой 56"/>
          <p:cNvCxnSpPr>
            <a:stCxn id="55" idx="0"/>
            <a:endCxn id="51" idx="2"/>
          </p:cNvCxnSpPr>
          <p:nvPr/>
        </p:nvCxnSpPr>
        <p:spPr>
          <a:xfrm flipV="1">
            <a:off x="5692610" y="2600908"/>
            <a:ext cx="958650" cy="612068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>
            <a:stCxn id="51" idx="6"/>
            <a:endCxn id="50" idx="0"/>
          </p:cNvCxnSpPr>
          <p:nvPr/>
        </p:nvCxnSpPr>
        <p:spPr>
          <a:xfrm>
            <a:off x="7011300" y="2600908"/>
            <a:ext cx="688562" cy="54006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/>
          <p:cNvCxnSpPr>
            <a:endCxn id="46" idx="0"/>
          </p:cNvCxnSpPr>
          <p:nvPr/>
        </p:nvCxnSpPr>
        <p:spPr>
          <a:xfrm>
            <a:off x="5940152" y="3501008"/>
            <a:ext cx="891606" cy="72008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Прямая со стрелкой 67"/>
          <p:cNvCxnSpPr/>
          <p:nvPr/>
        </p:nvCxnSpPr>
        <p:spPr>
          <a:xfrm flipH="1">
            <a:off x="7092280" y="3573016"/>
            <a:ext cx="648072" cy="792088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 стрелкой 75"/>
          <p:cNvCxnSpPr>
            <a:stCxn id="19" idx="4"/>
            <a:endCxn id="12" idx="0"/>
          </p:cNvCxnSpPr>
          <p:nvPr/>
        </p:nvCxnSpPr>
        <p:spPr>
          <a:xfrm>
            <a:off x="2582808" y="2780928"/>
            <a:ext cx="478" cy="1440160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Прямая со стрелкой 78"/>
          <p:cNvCxnSpPr/>
          <p:nvPr/>
        </p:nvCxnSpPr>
        <p:spPr>
          <a:xfrm flipV="1">
            <a:off x="6876256" y="2852936"/>
            <a:ext cx="44498" cy="1368152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/>
          <p:cNvCxnSpPr/>
          <p:nvPr/>
        </p:nvCxnSpPr>
        <p:spPr>
          <a:xfrm flipH="1">
            <a:off x="6732240" y="2852936"/>
            <a:ext cx="1" cy="1224136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755576" y="2204864"/>
            <a:ext cx="7772400" cy="14401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ru-RU" sz="2000" b="1" dirty="0" smtClean="0"/>
              <a:t>Пропускной способностью сети</a:t>
            </a:r>
            <a:r>
              <a:rPr lang="ru-RU" sz="2000" dirty="0" smtClean="0">
                <a:solidFill>
                  <a:srgbClr val="00B050"/>
                </a:solidFill>
              </a:rPr>
              <a:t> </a:t>
            </a:r>
            <a:r>
              <a:rPr lang="ru-RU" sz="2000" dirty="0" smtClean="0"/>
              <a:t>называется функция из множества дуг во множество целых положительных чисел.</a:t>
            </a:r>
            <a:endParaRPr lang="ru-RU" sz="2000" b="1" dirty="0" smtClean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Определение пропускной способности потока</a:t>
            </a:r>
            <a:endParaRPr lang="ru-RU" sz="2800" b="1" dirty="0" smtClean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755576" y="3356992"/>
            <a:ext cx="7772400" cy="14401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ru-RU" sz="2000" b="1" dirty="0" smtClean="0"/>
              <a:t>Потоком сети</a:t>
            </a:r>
            <a:r>
              <a:rPr lang="ru-RU" sz="2000" dirty="0" smtClean="0">
                <a:solidFill>
                  <a:srgbClr val="00B050"/>
                </a:solidFill>
              </a:rPr>
              <a:t> </a:t>
            </a:r>
            <a:r>
              <a:rPr lang="ru-RU" sz="2000" dirty="0" smtClean="0"/>
              <a:t>называется функция из множества дуг во множество целых положительных чисел.</a:t>
            </a:r>
            <a:endParaRPr lang="ru-RU" sz="20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Прямая со стрелкой 47"/>
          <p:cNvCxnSpPr>
            <a:stCxn id="49" idx="2"/>
            <a:endCxn id="67" idx="6"/>
          </p:cNvCxnSpPr>
          <p:nvPr/>
        </p:nvCxnSpPr>
        <p:spPr>
          <a:xfrm flipH="1">
            <a:off x="6876256" y="3537012"/>
            <a:ext cx="1080120" cy="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Овал 48"/>
          <p:cNvSpPr/>
          <p:nvPr/>
        </p:nvSpPr>
        <p:spPr>
          <a:xfrm>
            <a:off x="7956376" y="335699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991770" y="3356992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ru-RU" baseline="-25000" dirty="0" smtClean="0"/>
          </a:p>
        </p:txBody>
      </p:sp>
      <p:sp>
        <p:nvSpPr>
          <p:cNvPr id="51" name="Овал 50"/>
          <p:cNvSpPr/>
          <p:nvPr/>
        </p:nvSpPr>
        <p:spPr>
          <a:xfrm>
            <a:off x="2123728" y="335699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53" name="Прямая со стрелкой 52"/>
          <p:cNvCxnSpPr>
            <a:stCxn id="51" idx="2"/>
            <a:endCxn id="54" idx="6"/>
          </p:cNvCxnSpPr>
          <p:nvPr/>
        </p:nvCxnSpPr>
        <p:spPr>
          <a:xfrm flipH="1">
            <a:off x="1115616" y="3537012"/>
            <a:ext cx="1008112" cy="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Овал 53"/>
          <p:cNvSpPr/>
          <p:nvPr/>
        </p:nvSpPr>
        <p:spPr>
          <a:xfrm>
            <a:off x="755576" y="335699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55576" y="3347700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endParaRPr lang="ru-RU" baseline="-25000" dirty="0" smtClean="0"/>
          </a:p>
        </p:txBody>
      </p:sp>
      <p:cxnSp>
        <p:nvCxnSpPr>
          <p:cNvPr id="57" name="Прямая со стрелкой 56"/>
          <p:cNvCxnSpPr>
            <a:stCxn id="64" idx="2"/>
            <a:endCxn id="51" idx="6"/>
          </p:cNvCxnSpPr>
          <p:nvPr/>
        </p:nvCxnSpPr>
        <p:spPr>
          <a:xfrm flipH="1">
            <a:off x="2483768" y="3537012"/>
            <a:ext cx="1080120" cy="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>
            <a:stCxn id="64" idx="6"/>
            <a:endCxn id="59" idx="2"/>
          </p:cNvCxnSpPr>
          <p:nvPr/>
        </p:nvCxnSpPr>
        <p:spPr>
          <a:xfrm>
            <a:off x="3923928" y="3537012"/>
            <a:ext cx="1080120" cy="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/>
          <p:cNvCxnSpPr>
            <a:stCxn id="59" idx="6"/>
            <a:endCxn id="67" idx="2"/>
          </p:cNvCxnSpPr>
          <p:nvPr/>
        </p:nvCxnSpPr>
        <p:spPr>
          <a:xfrm>
            <a:off x="5364088" y="3537012"/>
            <a:ext cx="1152128" cy="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Овал 58"/>
          <p:cNvSpPr/>
          <p:nvPr/>
        </p:nvSpPr>
        <p:spPr>
          <a:xfrm>
            <a:off x="5004048" y="335699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4" name="Овал 63"/>
          <p:cNvSpPr/>
          <p:nvPr/>
        </p:nvSpPr>
        <p:spPr>
          <a:xfrm>
            <a:off x="3563888" y="335699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7" name="Овал 66"/>
          <p:cNvSpPr/>
          <p:nvPr/>
        </p:nvSpPr>
        <p:spPr>
          <a:xfrm>
            <a:off x="6516216" y="335699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30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Путь увеличивающий</a:t>
            </a:r>
            <a:r>
              <a:rPr lang="en-US" sz="2800" dirty="0" smtClean="0"/>
              <a:t> </a:t>
            </a:r>
            <a:r>
              <a:rPr lang="ru-RU" sz="2800" dirty="0" smtClean="0"/>
              <a:t>поток</a:t>
            </a:r>
            <a:endParaRPr lang="ru-RU" sz="2800" b="1" dirty="0" smtClean="0"/>
          </a:p>
        </p:txBody>
      </p:sp>
      <p:sp>
        <p:nvSpPr>
          <p:cNvPr id="27" name="Заголовок 1"/>
          <p:cNvSpPr txBox="1">
            <a:spLocks/>
          </p:cNvSpPr>
          <p:nvPr/>
        </p:nvSpPr>
        <p:spPr>
          <a:xfrm>
            <a:off x="683568" y="4623271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Путь увеличивающий</a:t>
            </a:r>
            <a:r>
              <a:rPr lang="en-US" sz="2800" dirty="0" smtClean="0"/>
              <a:t> </a:t>
            </a:r>
            <a:r>
              <a:rPr lang="ru-RU" sz="2800" dirty="0" smtClean="0"/>
              <a:t>поток</a:t>
            </a:r>
            <a:r>
              <a:rPr lang="en-US" sz="2800" dirty="0" smtClean="0"/>
              <a:t> </a:t>
            </a:r>
            <a:r>
              <a:rPr lang="ru-RU" sz="2800" dirty="0" smtClean="0"/>
              <a:t>является цепью (не обязательно является </a:t>
            </a:r>
            <a:r>
              <a:rPr lang="ru-RU" sz="2800" dirty="0" smtClean="0"/>
              <a:t>путем).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2987824" y="116632"/>
            <a:ext cx="432048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</a:pPr>
            <a:r>
              <a:rPr lang="ru-RU" sz="4000" b="1" dirty="0" smtClean="0"/>
              <a:t>3</a:t>
            </a: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4427984" y="116632"/>
            <a:ext cx="360040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</a:pPr>
            <a:r>
              <a:rPr lang="ru-RU" sz="4000" b="1" dirty="0" smtClean="0"/>
              <a:t>1</a:t>
            </a:r>
          </a:p>
        </p:txBody>
      </p:sp>
      <p:sp>
        <p:nvSpPr>
          <p:cNvPr id="7" name="Стрелка вправо 6"/>
          <p:cNvSpPr/>
          <p:nvPr/>
        </p:nvSpPr>
        <p:spPr>
          <a:xfrm>
            <a:off x="3635896" y="476672"/>
            <a:ext cx="57606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755576" y="5229200"/>
            <a:ext cx="7772400" cy="10081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2000" b="1" dirty="0" smtClean="0"/>
              <a:t>Доказательство (конструктивное)</a:t>
            </a:r>
            <a:r>
              <a:rPr lang="ru-RU" sz="2000" dirty="0" smtClean="0"/>
              <a:t>: Множество не пересекающихся простых циклов охватывающих весь граф. После этого они «склеиваются».</a:t>
            </a:r>
            <a:endParaRPr lang="ru-RU" sz="2000" b="1" dirty="0" smtClean="0"/>
          </a:p>
        </p:txBody>
      </p:sp>
      <p:sp>
        <p:nvSpPr>
          <p:cNvPr id="8" name="Прямоугольник 7"/>
          <p:cNvSpPr/>
          <p:nvPr/>
        </p:nvSpPr>
        <p:spPr>
          <a:xfrm>
            <a:off x="179512" y="1126485"/>
            <a:ext cx="36724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Множество ребер разбивается на непересекающиеся простые циклы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5148064" y="1126485"/>
            <a:ext cx="3600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G – </a:t>
            </a:r>
            <a:r>
              <a:rPr lang="ru-RU" dirty="0" err="1" smtClean="0"/>
              <a:t>эйлеров</a:t>
            </a:r>
            <a:r>
              <a:rPr lang="en-US" dirty="0" smtClean="0"/>
              <a:t> </a:t>
            </a:r>
            <a:r>
              <a:rPr lang="ru-RU" dirty="0" smtClean="0"/>
              <a:t>граф (</a:t>
            </a:r>
            <a:r>
              <a:rPr lang="ru-RU" dirty="0" err="1" smtClean="0"/>
              <a:t>граф</a:t>
            </a:r>
            <a:r>
              <a:rPr lang="ru-RU" dirty="0" smtClean="0"/>
              <a:t>, имеющий </a:t>
            </a:r>
            <a:r>
              <a:rPr lang="ru-RU" dirty="0" err="1" smtClean="0"/>
              <a:t>эйлеров</a:t>
            </a:r>
            <a:r>
              <a:rPr lang="ru-RU" dirty="0" smtClean="0"/>
              <a:t> цикл)</a:t>
            </a:r>
          </a:p>
        </p:txBody>
      </p:sp>
      <p:sp>
        <p:nvSpPr>
          <p:cNvPr id="10" name="Стрелка вправо 9"/>
          <p:cNvSpPr/>
          <p:nvPr/>
        </p:nvSpPr>
        <p:spPr>
          <a:xfrm rot="3712409">
            <a:off x="1778704" y="2041749"/>
            <a:ext cx="57606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331912" y="2564904"/>
            <a:ext cx="367240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arenR"/>
            </a:pPr>
            <a:r>
              <a:rPr lang="ru-RU" dirty="0" smtClean="0"/>
              <a:t>Возьмем произвольный цикл.</a:t>
            </a:r>
          </a:p>
          <a:p>
            <a:pPr marL="342900" indent="-342900">
              <a:buAutoNum type="arabicParenR"/>
            </a:pPr>
            <a:r>
              <a:rPr lang="ru-RU" dirty="0" smtClean="0"/>
              <a:t>Найдем среди оставшихся циклов, цикл имеющий общую вершину с уже выбранным </a:t>
            </a:r>
            <a:r>
              <a:rPr lang="ru-RU" dirty="0" smtClean="0">
                <a:solidFill>
                  <a:schemeClr val="bg1">
                    <a:lumMod val="75000"/>
                  </a:schemeClr>
                </a:solidFill>
              </a:rPr>
              <a:t>(такой точно есть, иначе граф был бы не связным)</a:t>
            </a:r>
            <a:r>
              <a:rPr lang="ru-RU" dirty="0" smtClean="0"/>
              <a:t>.</a:t>
            </a:r>
          </a:p>
        </p:txBody>
      </p:sp>
      <p:sp>
        <p:nvSpPr>
          <p:cNvPr id="12" name="Стрелка вправо 11"/>
          <p:cNvSpPr/>
          <p:nvPr/>
        </p:nvSpPr>
        <p:spPr>
          <a:xfrm rot="3712409">
            <a:off x="2180719" y="4562029"/>
            <a:ext cx="57606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Прямая со стрелкой 47"/>
          <p:cNvCxnSpPr>
            <a:stCxn id="49" idx="2"/>
            <a:endCxn id="67" idx="6"/>
          </p:cNvCxnSpPr>
          <p:nvPr/>
        </p:nvCxnSpPr>
        <p:spPr>
          <a:xfrm flipH="1">
            <a:off x="6876256" y="3537012"/>
            <a:ext cx="1080120" cy="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Овал 48"/>
          <p:cNvSpPr/>
          <p:nvPr/>
        </p:nvSpPr>
        <p:spPr>
          <a:xfrm>
            <a:off x="7956376" y="335699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991770" y="3356992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ru-RU" baseline="-25000" dirty="0" smtClean="0"/>
          </a:p>
        </p:txBody>
      </p:sp>
      <p:sp>
        <p:nvSpPr>
          <p:cNvPr id="51" name="Овал 50"/>
          <p:cNvSpPr/>
          <p:nvPr/>
        </p:nvSpPr>
        <p:spPr>
          <a:xfrm>
            <a:off x="2123728" y="335699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53" name="Прямая со стрелкой 52"/>
          <p:cNvCxnSpPr>
            <a:stCxn id="51" idx="2"/>
            <a:endCxn id="54" idx="6"/>
          </p:cNvCxnSpPr>
          <p:nvPr/>
        </p:nvCxnSpPr>
        <p:spPr>
          <a:xfrm flipH="1">
            <a:off x="1115616" y="3537012"/>
            <a:ext cx="1008112" cy="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Овал 53"/>
          <p:cNvSpPr/>
          <p:nvPr/>
        </p:nvSpPr>
        <p:spPr>
          <a:xfrm>
            <a:off x="755576" y="335699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55576" y="3347700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endParaRPr lang="ru-RU" baseline="-25000" dirty="0" smtClean="0"/>
          </a:p>
        </p:txBody>
      </p:sp>
      <p:cxnSp>
        <p:nvCxnSpPr>
          <p:cNvPr id="57" name="Прямая со стрелкой 56"/>
          <p:cNvCxnSpPr>
            <a:stCxn id="64" idx="2"/>
            <a:endCxn id="51" idx="6"/>
          </p:cNvCxnSpPr>
          <p:nvPr/>
        </p:nvCxnSpPr>
        <p:spPr>
          <a:xfrm flipH="1">
            <a:off x="2483768" y="3537012"/>
            <a:ext cx="1080120" cy="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>
            <a:stCxn id="64" idx="6"/>
            <a:endCxn id="59" idx="2"/>
          </p:cNvCxnSpPr>
          <p:nvPr/>
        </p:nvCxnSpPr>
        <p:spPr>
          <a:xfrm>
            <a:off x="3923928" y="3537012"/>
            <a:ext cx="1080120" cy="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/>
          <p:cNvCxnSpPr>
            <a:stCxn id="59" idx="6"/>
            <a:endCxn id="67" idx="2"/>
          </p:cNvCxnSpPr>
          <p:nvPr/>
        </p:nvCxnSpPr>
        <p:spPr>
          <a:xfrm>
            <a:off x="5364088" y="3537012"/>
            <a:ext cx="1152128" cy="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Овал 58"/>
          <p:cNvSpPr/>
          <p:nvPr/>
        </p:nvSpPr>
        <p:spPr>
          <a:xfrm>
            <a:off x="5004048" y="335699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4" name="Овал 63"/>
          <p:cNvSpPr/>
          <p:nvPr/>
        </p:nvSpPr>
        <p:spPr>
          <a:xfrm>
            <a:off x="3563888" y="335699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7" name="Овал 66"/>
          <p:cNvSpPr/>
          <p:nvPr/>
        </p:nvSpPr>
        <p:spPr>
          <a:xfrm>
            <a:off x="6516216" y="335699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30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Путь увеличивающий</a:t>
            </a:r>
            <a:r>
              <a:rPr lang="en-US" sz="2800" dirty="0" smtClean="0"/>
              <a:t> </a:t>
            </a:r>
            <a:r>
              <a:rPr lang="ru-RU" sz="2800" dirty="0" smtClean="0"/>
              <a:t>поток</a:t>
            </a:r>
            <a:endParaRPr lang="ru-RU" sz="2800" b="1" dirty="0" smtClean="0"/>
          </a:p>
        </p:txBody>
      </p:sp>
      <p:sp>
        <p:nvSpPr>
          <p:cNvPr id="41" name="TextBox 40"/>
          <p:cNvSpPr txBox="1"/>
          <p:nvPr/>
        </p:nvSpPr>
        <p:spPr>
          <a:xfrm>
            <a:off x="1317986" y="278092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42" name="TextBox 41"/>
          <p:cNvSpPr txBox="1"/>
          <p:nvPr/>
        </p:nvSpPr>
        <p:spPr>
          <a:xfrm>
            <a:off x="2686138" y="278092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43" name="TextBox 42"/>
          <p:cNvSpPr txBox="1"/>
          <p:nvPr/>
        </p:nvSpPr>
        <p:spPr>
          <a:xfrm>
            <a:off x="4198306" y="278092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5868144" y="278092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7078626" y="278092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121" name="TextBox 120"/>
          <p:cNvSpPr txBox="1"/>
          <p:nvPr/>
        </p:nvSpPr>
        <p:spPr>
          <a:xfrm>
            <a:off x="2987824" y="1484784"/>
            <a:ext cx="266303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ru-RU" b="1" dirty="0" smtClean="0"/>
              <a:t>Пропускная способность</a:t>
            </a:r>
          </a:p>
        </p:txBody>
      </p:sp>
      <p:cxnSp>
        <p:nvCxnSpPr>
          <p:cNvPr id="122" name="Прямая со стрелкой 121"/>
          <p:cNvCxnSpPr>
            <a:stCxn id="41" idx="0"/>
            <a:endCxn id="121" idx="1"/>
          </p:cNvCxnSpPr>
          <p:nvPr/>
        </p:nvCxnSpPr>
        <p:spPr>
          <a:xfrm flipV="1">
            <a:off x="1468829" y="1669450"/>
            <a:ext cx="1518995" cy="1111478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Прямая со стрелкой 125"/>
          <p:cNvCxnSpPr>
            <a:stCxn id="46" idx="0"/>
            <a:endCxn id="121" idx="3"/>
          </p:cNvCxnSpPr>
          <p:nvPr/>
        </p:nvCxnSpPr>
        <p:spPr>
          <a:xfrm flipH="1" flipV="1">
            <a:off x="5650861" y="1669450"/>
            <a:ext cx="1578608" cy="1111478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Прямая со стрелкой 128"/>
          <p:cNvCxnSpPr>
            <a:stCxn id="42" idx="0"/>
            <a:endCxn id="121" idx="2"/>
          </p:cNvCxnSpPr>
          <p:nvPr/>
        </p:nvCxnSpPr>
        <p:spPr>
          <a:xfrm flipV="1">
            <a:off x="2836981" y="1854116"/>
            <a:ext cx="1482362" cy="926812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Прямая со стрелкой 132"/>
          <p:cNvCxnSpPr>
            <a:stCxn id="44" idx="0"/>
            <a:endCxn id="121" idx="2"/>
          </p:cNvCxnSpPr>
          <p:nvPr/>
        </p:nvCxnSpPr>
        <p:spPr>
          <a:xfrm flipH="1" flipV="1">
            <a:off x="4319343" y="1854116"/>
            <a:ext cx="1699644" cy="926812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Прямая со стрелкой 135"/>
          <p:cNvCxnSpPr>
            <a:stCxn id="43" idx="0"/>
            <a:endCxn id="121" idx="2"/>
          </p:cNvCxnSpPr>
          <p:nvPr/>
        </p:nvCxnSpPr>
        <p:spPr>
          <a:xfrm flipH="1" flipV="1">
            <a:off x="4319343" y="1854116"/>
            <a:ext cx="29806" cy="926812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Прямая со стрелкой 47"/>
          <p:cNvCxnSpPr>
            <a:stCxn id="49" idx="2"/>
            <a:endCxn id="67" idx="6"/>
          </p:cNvCxnSpPr>
          <p:nvPr/>
        </p:nvCxnSpPr>
        <p:spPr>
          <a:xfrm flipH="1">
            <a:off x="6876256" y="3537012"/>
            <a:ext cx="1080120" cy="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Овал 48"/>
          <p:cNvSpPr/>
          <p:nvPr/>
        </p:nvSpPr>
        <p:spPr>
          <a:xfrm>
            <a:off x="7956376" y="335699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991770" y="3356992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ru-RU" baseline="-25000" dirty="0" smtClean="0"/>
          </a:p>
        </p:txBody>
      </p:sp>
      <p:sp>
        <p:nvSpPr>
          <p:cNvPr id="51" name="Овал 50"/>
          <p:cNvSpPr/>
          <p:nvPr/>
        </p:nvSpPr>
        <p:spPr>
          <a:xfrm>
            <a:off x="2123728" y="335699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53" name="Прямая со стрелкой 52"/>
          <p:cNvCxnSpPr>
            <a:stCxn id="51" idx="2"/>
            <a:endCxn id="54" idx="6"/>
          </p:cNvCxnSpPr>
          <p:nvPr/>
        </p:nvCxnSpPr>
        <p:spPr>
          <a:xfrm flipH="1">
            <a:off x="1115616" y="3537012"/>
            <a:ext cx="1008112" cy="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Овал 53"/>
          <p:cNvSpPr/>
          <p:nvPr/>
        </p:nvSpPr>
        <p:spPr>
          <a:xfrm>
            <a:off x="755576" y="335699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55576" y="3347700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endParaRPr lang="ru-RU" baseline="-25000" dirty="0" smtClean="0"/>
          </a:p>
        </p:txBody>
      </p:sp>
      <p:cxnSp>
        <p:nvCxnSpPr>
          <p:cNvPr id="57" name="Прямая со стрелкой 56"/>
          <p:cNvCxnSpPr>
            <a:stCxn id="64" idx="2"/>
            <a:endCxn id="51" idx="6"/>
          </p:cNvCxnSpPr>
          <p:nvPr/>
        </p:nvCxnSpPr>
        <p:spPr>
          <a:xfrm flipH="1">
            <a:off x="2483768" y="3537012"/>
            <a:ext cx="1080120" cy="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>
            <a:stCxn id="64" idx="6"/>
            <a:endCxn id="59" idx="2"/>
          </p:cNvCxnSpPr>
          <p:nvPr/>
        </p:nvCxnSpPr>
        <p:spPr>
          <a:xfrm>
            <a:off x="3923928" y="3537012"/>
            <a:ext cx="1080120" cy="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/>
          <p:cNvCxnSpPr>
            <a:stCxn id="59" idx="6"/>
            <a:endCxn id="67" idx="2"/>
          </p:cNvCxnSpPr>
          <p:nvPr/>
        </p:nvCxnSpPr>
        <p:spPr>
          <a:xfrm>
            <a:off x="5364088" y="3537012"/>
            <a:ext cx="1152128" cy="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Овал 58"/>
          <p:cNvSpPr/>
          <p:nvPr/>
        </p:nvSpPr>
        <p:spPr>
          <a:xfrm>
            <a:off x="5004048" y="335699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4" name="Овал 63"/>
          <p:cNvSpPr/>
          <p:nvPr/>
        </p:nvSpPr>
        <p:spPr>
          <a:xfrm>
            <a:off x="3563888" y="335699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7" name="Овал 66"/>
          <p:cNvSpPr/>
          <p:nvPr/>
        </p:nvSpPr>
        <p:spPr>
          <a:xfrm>
            <a:off x="6516216" y="335699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30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Путь увеличивающий</a:t>
            </a:r>
            <a:r>
              <a:rPr lang="en-US" sz="2800" dirty="0" smtClean="0"/>
              <a:t> </a:t>
            </a:r>
            <a:r>
              <a:rPr lang="ru-RU" sz="2800" dirty="0" smtClean="0"/>
              <a:t>поток</a:t>
            </a:r>
            <a:endParaRPr lang="ru-RU" sz="2800" b="1" dirty="0" smtClean="0"/>
          </a:p>
        </p:txBody>
      </p:sp>
      <p:sp>
        <p:nvSpPr>
          <p:cNvPr id="52" name="TextBox 51"/>
          <p:cNvSpPr txBox="1"/>
          <p:nvPr/>
        </p:nvSpPr>
        <p:spPr>
          <a:xfrm>
            <a:off x="1619672" y="2780928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0</a:t>
            </a:r>
            <a:endParaRPr lang="ru-RU" dirty="0"/>
          </a:p>
        </p:txBody>
      </p:sp>
      <p:sp>
        <p:nvSpPr>
          <p:cNvPr id="60" name="TextBox 59"/>
          <p:cNvSpPr txBox="1"/>
          <p:nvPr/>
        </p:nvSpPr>
        <p:spPr>
          <a:xfrm>
            <a:off x="2987824" y="2780928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63" name="TextBox 62"/>
          <p:cNvSpPr txBox="1"/>
          <p:nvPr/>
        </p:nvSpPr>
        <p:spPr>
          <a:xfrm>
            <a:off x="4486338" y="2780928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66" name="TextBox 65"/>
          <p:cNvSpPr txBox="1"/>
          <p:nvPr/>
        </p:nvSpPr>
        <p:spPr>
          <a:xfrm>
            <a:off x="6156176" y="2780928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68" name="TextBox 67"/>
          <p:cNvSpPr txBox="1"/>
          <p:nvPr/>
        </p:nvSpPr>
        <p:spPr>
          <a:xfrm>
            <a:off x="7366658" y="2780928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121" name="TextBox 120"/>
          <p:cNvSpPr txBox="1"/>
          <p:nvPr/>
        </p:nvSpPr>
        <p:spPr>
          <a:xfrm>
            <a:off x="4248457" y="1484784"/>
            <a:ext cx="75559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ru-RU" b="1" dirty="0" smtClean="0"/>
              <a:t>поток</a:t>
            </a:r>
            <a:endParaRPr lang="ru-RU" b="1" dirty="0"/>
          </a:p>
        </p:txBody>
      </p:sp>
      <p:cxnSp>
        <p:nvCxnSpPr>
          <p:cNvPr id="122" name="Прямая со стрелкой 121"/>
          <p:cNvCxnSpPr>
            <a:stCxn id="52" idx="0"/>
            <a:endCxn id="121" idx="1"/>
          </p:cNvCxnSpPr>
          <p:nvPr/>
        </p:nvCxnSpPr>
        <p:spPr>
          <a:xfrm flipV="1">
            <a:off x="1770515" y="1669450"/>
            <a:ext cx="2477942" cy="1111478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Прямая со стрелкой 125"/>
          <p:cNvCxnSpPr>
            <a:stCxn id="68" idx="0"/>
            <a:endCxn id="121" idx="3"/>
          </p:cNvCxnSpPr>
          <p:nvPr/>
        </p:nvCxnSpPr>
        <p:spPr>
          <a:xfrm flipH="1" flipV="1">
            <a:off x="5004048" y="1669450"/>
            <a:ext cx="2513453" cy="1111478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Прямая со стрелкой 128"/>
          <p:cNvCxnSpPr>
            <a:stCxn id="60" idx="0"/>
            <a:endCxn id="121" idx="2"/>
          </p:cNvCxnSpPr>
          <p:nvPr/>
        </p:nvCxnSpPr>
        <p:spPr>
          <a:xfrm flipV="1">
            <a:off x="3138667" y="1854116"/>
            <a:ext cx="1487586" cy="926812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Прямая со стрелкой 132"/>
          <p:cNvCxnSpPr>
            <a:stCxn id="66" idx="0"/>
            <a:endCxn id="121" idx="2"/>
          </p:cNvCxnSpPr>
          <p:nvPr/>
        </p:nvCxnSpPr>
        <p:spPr>
          <a:xfrm flipH="1" flipV="1">
            <a:off x="4626253" y="1854116"/>
            <a:ext cx="1680766" cy="926812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Прямая со стрелкой 135"/>
          <p:cNvCxnSpPr>
            <a:stCxn id="63" idx="0"/>
            <a:endCxn id="121" idx="2"/>
          </p:cNvCxnSpPr>
          <p:nvPr/>
        </p:nvCxnSpPr>
        <p:spPr>
          <a:xfrm flipH="1" flipV="1">
            <a:off x="4626253" y="1854116"/>
            <a:ext cx="10928" cy="926812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Прямая со стрелкой 47"/>
          <p:cNvCxnSpPr>
            <a:stCxn id="49" idx="2"/>
            <a:endCxn id="67" idx="6"/>
          </p:cNvCxnSpPr>
          <p:nvPr/>
        </p:nvCxnSpPr>
        <p:spPr>
          <a:xfrm flipH="1">
            <a:off x="6876256" y="3537012"/>
            <a:ext cx="1080120" cy="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Овал 48"/>
          <p:cNvSpPr/>
          <p:nvPr/>
        </p:nvSpPr>
        <p:spPr>
          <a:xfrm>
            <a:off x="7956376" y="335699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991770" y="3356992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ru-RU" baseline="-25000" dirty="0" smtClean="0"/>
          </a:p>
        </p:txBody>
      </p:sp>
      <p:sp>
        <p:nvSpPr>
          <p:cNvPr id="51" name="Овал 50"/>
          <p:cNvSpPr/>
          <p:nvPr/>
        </p:nvSpPr>
        <p:spPr>
          <a:xfrm>
            <a:off x="2123728" y="335699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53" name="Прямая со стрелкой 52"/>
          <p:cNvCxnSpPr>
            <a:stCxn id="51" idx="2"/>
            <a:endCxn id="54" idx="6"/>
          </p:cNvCxnSpPr>
          <p:nvPr/>
        </p:nvCxnSpPr>
        <p:spPr>
          <a:xfrm flipH="1">
            <a:off x="1115616" y="3537012"/>
            <a:ext cx="1008112" cy="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Овал 53"/>
          <p:cNvSpPr/>
          <p:nvPr/>
        </p:nvSpPr>
        <p:spPr>
          <a:xfrm>
            <a:off x="755576" y="335699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55576" y="3347700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endParaRPr lang="ru-RU" baseline="-25000" dirty="0" smtClean="0"/>
          </a:p>
        </p:txBody>
      </p:sp>
      <p:cxnSp>
        <p:nvCxnSpPr>
          <p:cNvPr id="57" name="Прямая со стрелкой 56"/>
          <p:cNvCxnSpPr>
            <a:stCxn id="64" idx="2"/>
            <a:endCxn id="51" idx="6"/>
          </p:cNvCxnSpPr>
          <p:nvPr/>
        </p:nvCxnSpPr>
        <p:spPr>
          <a:xfrm flipH="1">
            <a:off x="2483768" y="3537012"/>
            <a:ext cx="1080120" cy="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>
            <a:stCxn id="64" idx="6"/>
            <a:endCxn id="59" idx="2"/>
          </p:cNvCxnSpPr>
          <p:nvPr/>
        </p:nvCxnSpPr>
        <p:spPr>
          <a:xfrm>
            <a:off x="3923928" y="3537012"/>
            <a:ext cx="1080120" cy="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/>
          <p:cNvCxnSpPr>
            <a:stCxn id="59" idx="6"/>
            <a:endCxn id="67" idx="2"/>
          </p:cNvCxnSpPr>
          <p:nvPr/>
        </p:nvCxnSpPr>
        <p:spPr>
          <a:xfrm>
            <a:off x="5364088" y="3537012"/>
            <a:ext cx="1152128" cy="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Овал 58"/>
          <p:cNvSpPr/>
          <p:nvPr/>
        </p:nvSpPr>
        <p:spPr>
          <a:xfrm>
            <a:off x="5004048" y="335699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4" name="Овал 63"/>
          <p:cNvSpPr/>
          <p:nvPr/>
        </p:nvSpPr>
        <p:spPr>
          <a:xfrm>
            <a:off x="3563888" y="335699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7" name="Овал 66"/>
          <p:cNvSpPr/>
          <p:nvPr/>
        </p:nvSpPr>
        <p:spPr>
          <a:xfrm>
            <a:off x="6516216" y="335699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30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Путь увеличивающий</a:t>
            </a:r>
            <a:r>
              <a:rPr lang="en-US" sz="2800" dirty="0" smtClean="0"/>
              <a:t> </a:t>
            </a:r>
            <a:r>
              <a:rPr lang="ru-RU" sz="2800" dirty="0" smtClean="0"/>
              <a:t>поток</a:t>
            </a:r>
            <a:endParaRPr lang="ru-RU" sz="2800" b="1" dirty="0" smtClean="0"/>
          </a:p>
        </p:txBody>
      </p:sp>
      <p:sp>
        <p:nvSpPr>
          <p:cNvPr id="41" name="TextBox 40"/>
          <p:cNvSpPr txBox="1"/>
          <p:nvPr/>
        </p:nvSpPr>
        <p:spPr>
          <a:xfrm>
            <a:off x="1317986" y="278092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42" name="TextBox 41"/>
          <p:cNvSpPr txBox="1"/>
          <p:nvPr/>
        </p:nvSpPr>
        <p:spPr>
          <a:xfrm>
            <a:off x="2686138" y="278092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43" name="TextBox 42"/>
          <p:cNvSpPr txBox="1"/>
          <p:nvPr/>
        </p:nvSpPr>
        <p:spPr>
          <a:xfrm>
            <a:off x="4198306" y="278092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5868144" y="278092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7078626" y="278092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52" name="TextBox 51"/>
          <p:cNvSpPr txBox="1"/>
          <p:nvPr/>
        </p:nvSpPr>
        <p:spPr>
          <a:xfrm>
            <a:off x="1619672" y="2780928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0</a:t>
            </a:r>
            <a:endParaRPr lang="ru-RU" dirty="0"/>
          </a:p>
        </p:txBody>
      </p:sp>
      <p:sp>
        <p:nvSpPr>
          <p:cNvPr id="60" name="TextBox 59"/>
          <p:cNvSpPr txBox="1"/>
          <p:nvPr/>
        </p:nvSpPr>
        <p:spPr>
          <a:xfrm>
            <a:off x="2987824" y="2780928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63" name="TextBox 62"/>
          <p:cNvSpPr txBox="1"/>
          <p:nvPr/>
        </p:nvSpPr>
        <p:spPr>
          <a:xfrm>
            <a:off x="4486338" y="2780928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66" name="TextBox 65"/>
          <p:cNvSpPr txBox="1"/>
          <p:nvPr/>
        </p:nvSpPr>
        <p:spPr>
          <a:xfrm>
            <a:off x="6156176" y="2780928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68" name="TextBox 67"/>
          <p:cNvSpPr txBox="1"/>
          <p:nvPr/>
        </p:nvSpPr>
        <p:spPr>
          <a:xfrm>
            <a:off x="7366658" y="2780928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Прямая со стрелкой 47"/>
          <p:cNvCxnSpPr>
            <a:stCxn id="49" idx="2"/>
            <a:endCxn id="67" idx="6"/>
          </p:cNvCxnSpPr>
          <p:nvPr/>
        </p:nvCxnSpPr>
        <p:spPr>
          <a:xfrm flipH="1">
            <a:off x="6876256" y="3537012"/>
            <a:ext cx="1080120" cy="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Овал 48"/>
          <p:cNvSpPr/>
          <p:nvPr/>
        </p:nvSpPr>
        <p:spPr>
          <a:xfrm>
            <a:off x="7956376" y="335699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991770" y="3356992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ru-RU" baseline="-25000" dirty="0" smtClean="0"/>
          </a:p>
        </p:txBody>
      </p:sp>
      <p:sp>
        <p:nvSpPr>
          <p:cNvPr id="51" name="Овал 50"/>
          <p:cNvSpPr/>
          <p:nvPr/>
        </p:nvSpPr>
        <p:spPr>
          <a:xfrm>
            <a:off x="2123728" y="335699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53" name="Прямая со стрелкой 52"/>
          <p:cNvCxnSpPr>
            <a:stCxn id="51" idx="2"/>
            <a:endCxn id="54" idx="6"/>
          </p:cNvCxnSpPr>
          <p:nvPr/>
        </p:nvCxnSpPr>
        <p:spPr>
          <a:xfrm flipH="1">
            <a:off x="1115616" y="3537012"/>
            <a:ext cx="1008112" cy="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Овал 53"/>
          <p:cNvSpPr/>
          <p:nvPr/>
        </p:nvSpPr>
        <p:spPr>
          <a:xfrm>
            <a:off x="755576" y="335699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55576" y="3347700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endParaRPr lang="ru-RU" baseline="-25000" dirty="0" smtClean="0"/>
          </a:p>
        </p:txBody>
      </p:sp>
      <p:cxnSp>
        <p:nvCxnSpPr>
          <p:cNvPr id="57" name="Прямая со стрелкой 56"/>
          <p:cNvCxnSpPr>
            <a:stCxn id="64" idx="2"/>
            <a:endCxn id="51" idx="6"/>
          </p:cNvCxnSpPr>
          <p:nvPr/>
        </p:nvCxnSpPr>
        <p:spPr>
          <a:xfrm flipH="1">
            <a:off x="2483768" y="3537012"/>
            <a:ext cx="1080120" cy="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>
            <a:stCxn id="64" idx="6"/>
            <a:endCxn id="59" idx="2"/>
          </p:cNvCxnSpPr>
          <p:nvPr/>
        </p:nvCxnSpPr>
        <p:spPr>
          <a:xfrm>
            <a:off x="3923928" y="3537012"/>
            <a:ext cx="1080120" cy="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/>
          <p:cNvCxnSpPr>
            <a:stCxn id="59" idx="6"/>
            <a:endCxn id="67" idx="2"/>
          </p:cNvCxnSpPr>
          <p:nvPr/>
        </p:nvCxnSpPr>
        <p:spPr>
          <a:xfrm>
            <a:off x="5364088" y="3537012"/>
            <a:ext cx="1152128" cy="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Овал 58"/>
          <p:cNvSpPr/>
          <p:nvPr/>
        </p:nvSpPr>
        <p:spPr>
          <a:xfrm>
            <a:off x="5004048" y="335699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4" name="Овал 63"/>
          <p:cNvSpPr/>
          <p:nvPr/>
        </p:nvSpPr>
        <p:spPr>
          <a:xfrm>
            <a:off x="3563888" y="335699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7" name="Овал 66"/>
          <p:cNvSpPr/>
          <p:nvPr/>
        </p:nvSpPr>
        <p:spPr>
          <a:xfrm>
            <a:off x="6516216" y="335699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30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Путь увеличивающий</a:t>
            </a:r>
            <a:r>
              <a:rPr lang="en-US" sz="2800" dirty="0" smtClean="0"/>
              <a:t> </a:t>
            </a:r>
            <a:r>
              <a:rPr lang="ru-RU" sz="2800" dirty="0" smtClean="0"/>
              <a:t>поток</a:t>
            </a:r>
            <a:endParaRPr lang="ru-RU" sz="2800" b="1" dirty="0" smtClean="0"/>
          </a:p>
        </p:txBody>
      </p:sp>
      <p:sp>
        <p:nvSpPr>
          <p:cNvPr id="41" name="TextBox 40"/>
          <p:cNvSpPr txBox="1"/>
          <p:nvPr/>
        </p:nvSpPr>
        <p:spPr>
          <a:xfrm>
            <a:off x="1317986" y="278092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42" name="TextBox 41"/>
          <p:cNvSpPr txBox="1"/>
          <p:nvPr/>
        </p:nvSpPr>
        <p:spPr>
          <a:xfrm>
            <a:off x="2686138" y="278092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43" name="TextBox 42"/>
          <p:cNvSpPr txBox="1"/>
          <p:nvPr/>
        </p:nvSpPr>
        <p:spPr>
          <a:xfrm>
            <a:off x="4198306" y="278092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5868144" y="278092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7078626" y="278092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52" name="TextBox 51"/>
          <p:cNvSpPr txBox="1"/>
          <p:nvPr/>
        </p:nvSpPr>
        <p:spPr>
          <a:xfrm>
            <a:off x="1619672" y="2780928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0</a:t>
            </a:r>
            <a:endParaRPr lang="ru-RU" dirty="0"/>
          </a:p>
        </p:txBody>
      </p:sp>
      <p:sp>
        <p:nvSpPr>
          <p:cNvPr id="60" name="TextBox 59"/>
          <p:cNvSpPr txBox="1"/>
          <p:nvPr/>
        </p:nvSpPr>
        <p:spPr>
          <a:xfrm>
            <a:off x="2987824" y="2780928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63" name="TextBox 62"/>
          <p:cNvSpPr txBox="1"/>
          <p:nvPr/>
        </p:nvSpPr>
        <p:spPr>
          <a:xfrm>
            <a:off x="4486338" y="2780928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66" name="TextBox 65"/>
          <p:cNvSpPr txBox="1"/>
          <p:nvPr/>
        </p:nvSpPr>
        <p:spPr>
          <a:xfrm>
            <a:off x="6156176" y="2780928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68" name="TextBox 67"/>
          <p:cNvSpPr txBox="1"/>
          <p:nvPr/>
        </p:nvSpPr>
        <p:spPr>
          <a:xfrm>
            <a:off x="7366658" y="2780928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69" name="TextBox 68"/>
          <p:cNvSpPr txBox="1"/>
          <p:nvPr/>
        </p:nvSpPr>
        <p:spPr>
          <a:xfrm>
            <a:off x="1470386" y="406778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70" name="TextBox 69"/>
          <p:cNvSpPr txBox="1"/>
          <p:nvPr/>
        </p:nvSpPr>
        <p:spPr>
          <a:xfrm>
            <a:off x="2830154" y="407707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71" name="TextBox 70"/>
          <p:cNvSpPr txBox="1"/>
          <p:nvPr/>
        </p:nvSpPr>
        <p:spPr>
          <a:xfrm>
            <a:off x="4414330" y="4077072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72" name="TextBox 71"/>
          <p:cNvSpPr txBox="1"/>
          <p:nvPr/>
        </p:nvSpPr>
        <p:spPr>
          <a:xfrm>
            <a:off x="5782482" y="4077072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cxnSp>
        <p:nvCxnSpPr>
          <p:cNvPr id="74" name="Прямая со стрелкой 73"/>
          <p:cNvCxnSpPr>
            <a:endCxn id="69" idx="0"/>
          </p:cNvCxnSpPr>
          <p:nvPr/>
        </p:nvCxnSpPr>
        <p:spPr>
          <a:xfrm>
            <a:off x="1619672" y="3645024"/>
            <a:ext cx="1557" cy="422756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Прямая со стрелкой 95"/>
          <p:cNvCxnSpPr/>
          <p:nvPr/>
        </p:nvCxnSpPr>
        <p:spPr>
          <a:xfrm>
            <a:off x="2986267" y="3645024"/>
            <a:ext cx="1557" cy="422756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Прямая со стрелкой 96"/>
          <p:cNvCxnSpPr/>
          <p:nvPr/>
        </p:nvCxnSpPr>
        <p:spPr>
          <a:xfrm>
            <a:off x="4570443" y="3645024"/>
            <a:ext cx="1557" cy="422756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Прямая со стрелкой 97"/>
          <p:cNvCxnSpPr/>
          <p:nvPr/>
        </p:nvCxnSpPr>
        <p:spPr>
          <a:xfrm>
            <a:off x="5938595" y="3645024"/>
            <a:ext cx="1557" cy="422756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7164288" y="407707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cxnSp>
        <p:nvCxnSpPr>
          <p:cNvPr id="100" name="Прямая со стрелкой 99"/>
          <p:cNvCxnSpPr/>
          <p:nvPr/>
        </p:nvCxnSpPr>
        <p:spPr>
          <a:xfrm>
            <a:off x="7320401" y="3645024"/>
            <a:ext cx="1557" cy="422756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1258040" y="5075892"/>
            <a:ext cx="721672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3-0=3</a:t>
            </a:r>
            <a:endParaRPr lang="ru-RU" dirty="0"/>
          </a:p>
        </p:txBody>
      </p:sp>
      <p:cxnSp>
        <p:nvCxnSpPr>
          <p:cNvPr id="102" name="Прямая со стрелкой 101"/>
          <p:cNvCxnSpPr/>
          <p:nvPr/>
        </p:nvCxnSpPr>
        <p:spPr>
          <a:xfrm>
            <a:off x="1619672" y="4662428"/>
            <a:ext cx="1557" cy="422756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2626192" y="5066600"/>
            <a:ext cx="721672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5-1=4</a:t>
            </a:r>
            <a:endParaRPr lang="ru-RU" dirty="0"/>
          </a:p>
        </p:txBody>
      </p:sp>
      <p:cxnSp>
        <p:nvCxnSpPr>
          <p:cNvPr id="104" name="Прямая со стрелкой 103"/>
          <p:cNvCxnSpPr/>
          <p:nvPr/>
        </p:nvCxnSpPr>
        <p:spPr>
          <a:xfrm>
            <a:off x="2987824" y="4653136"/>
            <a:ext cx="1557" cy="422756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6948264" y="5066600"/>
            <a:ext cx="721672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3-1=2</a:t>
            </a:r>
            <a:endParaRPr lang="ru-RU" dirty="0"/>
          </a:p>
        </p:txBody>
      </p:sp>
      <p:cxnSp>
        <p:nvCxnSpPr>
          <p:cNvPr id="110" name="Прямая со стрелкой 109"/>
          <p:cNvCxnSpPr/>
          <p:nvPr/>
        </p:nvCxnSpPr>
        <p:spPr>
          <a:xfrm>
            <a:off x="7309896" y="4653136"/>
            <a:ext cx="1557" cy="422756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4488091" y="6021288"/>
            <a:ext cx="166808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ru-RU" b="1" dirty="0" smtClean="0"/>
              <a:t>обратные дуги</a:t>
            </a:r>
            <a:endParaRPr lang="ru-RU" b="1" dirty="0"/>
          </a:p>
        </p:txBody>
      </p:sp>
      <p:cxnSp>
        <p:nvCxnSpPr>
          <p:cNvPr id="113" name="Прямая со стрелкой 112"/>
          <p:cNvCxnSpPr>
            <a:stCxn id="71" idx="2"/>
          </p:cNvCxnSpPr>
          <p:nvPr/>
        </p:nvCxnSpPr>
        <p:spPr>
          <a:xfrm>
            <a:off x="4565173" y="4446404"/>
            <a:ext cx="726907" cy="163760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Прямая со стрелкой 115"/>
          <p:cNvCxnSpPr>
            <a:stCxn id="72" idx="2"/>
          </p:cNvCxnSpPr>
          <p:nvPr/>
        </p:nvCxnSpPr>
        <p:spPr>
          <a:xfrm flipH="1">
            <a:off x="5343116" y="4446404"/>
            <a:ext cx="590209" cy="1646892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Прямая со стрелкой 47"/>
          <p:cNvCxnSpPr>
            <a:stCxn id="49" idx="2"/>
            <a:endCxn id="67" idx="6"/>
          </p:cNvCxnSpPr>
          <p:nvPr/>
        </p:nvCxnSpPr>
        <p:spPr>
          <a:xfrm flipH="1">
            <a:off x="6876256" y="3537012"/>
            <a:ext cx="1080120" cy="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Овал 48"/>
          <p:cNvSpPr/>
          <p:nvPr/>
        </p:nvSpPr>
        <p:spPr>
          <a:xfrm>
            <a:off x="7956376" y="335699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991770" y="3356992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ru-RU" baseline="-25000" dirty="0" smtClean="0"/>
          </a:p>
        </p:txBody>
      </p:sp>
      <p:sp>
        <p:nvSpPr>
          <p:cNvPr id="51" name="Овал 50"/>
          <p:cNvSpPr/>
          <p:nvPr/>
        </p:nvSpPr>
        <p:spPr>
          <a:xfrm>
            <a:off x="2123728" y="335699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53" name="Прямая со стрелкой 52"/>
          <p:cNvCxnSpPr>
            <a:stCxn id="51" idx="2"/>
            <a:endCxn id="54" idx="6"/>
          </p:cNvCxnSpPr>
          <p:nvPr/>
        </p:nvCxnSpPr>
        <p:spPr>
          <a:xfrm flipH="1">
            <a:off x="1115616" y="3537012"/>
            <a:ext cx="1008112" cy="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Овал 53"/>
          <p:cNvSpPr/>
          <p:nvPr/>
        </p:nvSpPr>
        <p:spPr>
          <a:xfrm>
            <a:off x="755576" y="335699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55576" y="3347700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endParaRPr lang="ru-RU" baseline="-25000" dirty="0" smtClean="0"/>
          </a:p>
        </p:txBody>
      </p:sp>
      <p:cxnSp>
        <p:nvCxnSpPr>
          <p:cNvPr id="57" name="Прямая со стрелкой 56"/>
          <p:cNvCxnSpPr>
            <a:stCxn id="64" idx="2"/>
            <a:endCxn id="51" idx="6"/>
          </p:cNvCxnSpPr>
          <p:nvPr/>
        </p:nvCxnSpPr>
        <p:spPr>
          <a:xfrm flipH="1">
            <a:off x="2483768" y="3537012"/>
            <a:ext cx="1080120" cy="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>
            <a:stCxn id="64" idx="6"/>
            <a:endCxn id="59" idx="2"/>
          </p:cNvCxnSpPr>
          <p:nvPr/>
        </p:nvCxnSpPr>
        <p:spPr>
          <a:xfrm>
            <a:off x="3923928" y="3537012"/>
            <a:ext cx="1080120" cy="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/>
          <p:cNvCxnSpPr>
            <a:stCxn id="59" idx="6"/>
            <a:endCxn id="67" idx="2"/>
          </p:cNvCxnSpPr>
          <p:nvPr/>
        </p:nvCxnSpPr>
        <p:spPr>
          <a:xfrm>
            <a:off x="5364088" y="3537012"/>
            <a:ext cx="1152128" cy="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Овал 58"/>
          <p:cNvSpPr/>
          <p:nvPr/>
        </p:nvSpPr>
        <p:spPr>
          <a:xfrm>
            <a:off x="5004048" y="335699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4" name="Овал 63"/>
          <p:cNvSpPr/>
          <p:nvPr/>
        </p:nvSpPr>
        <p:spPr>
          <a:xfrm>
            <a:off x="3563888" y="335699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7" name="Овал 66"/>
          <p:cNvSpPr/>
          <p:nvPr/>
        </p:nvSpPr>
        <p:spPr>
          <a:xfrm>
            <a:off x="6516216" y="335699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30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Путь увеличивающий</a:t>
            </a:r>
            <a:r>
              <a:rPr lang="en-US" sz="2800" dirty="0" smtClean="0"/>
              <a:t> </a:t>
            </a:r>
            <a:r>
              <a:rPr lang="ru-RU" sz="2800" dirty="0" smtClean="0"/>
              <a:t>поток</a:t>
            </a:r>
            <a:endParaRPr lang="ru-RU" sz="2800" b="1" dirty="0" smtClean="0"/>
          </a:p>
        </p:txBody>
      </p:sp>
      <p:sp>
        <p:nvSpPr>
          <p:cNvPr id="41" name="TextBox 40"/>
          <p:cNvSpPr txBox="1"/>
          <p:nvPr/>
        </p:nvSpPr>
        <p:spPr>
          <a:xfrm>
            <a:off x="1317986" y="278092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42" name="TextBox 41"/>
          <p:cNvSpPr txBox="1"/>
          <p:nvPr/>
        </p:nvSpPr>
        <p:spPr>
          <a:xfrm>
            <a:off x="2686138" y="278092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43" name="TextBox 42"/>
          <p:cNvSpPr txBox="1"/>
          <p:nvPr/>
        </p:nvSpPr>
        <p:spPr>
          <a:xfrm>
            <a:off x="4198306" y="278092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5868144" y="278092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7078626" y="278092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52" name="TextBox 51"/>
          <p:cNvSpPr txBox="1"/>
          <p:nvPr/>
        </p:nvSpPr>
        <p:spPr>
          <a:xfrm>
            <a:off x="1619672" y="2780928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0</a:t>
            </a:r>
            <a:endParaRPr lang="ru-RU" dirty="0"/>
          </a:p>
        </p:txBody>
      </p:sp>
      <p:sp>
        <p:nvSpPr>
          <p:cNvPr id="60" name="TextBox 59"/>
          <p:cNvSpPr txBox="1"/>
          <p:nvPr/>
        </p:nvSpPr>
        <p:spPr>
          <a:xfrm>
            <a:off x="2987824" y="2780928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63" name="TextBox 62"/>
          <p:cNvSpPr txBox="1"/>
          <p:nvPr/>
        </p:nvSpPr>
        <p:spPr>
          <a:xfrm>
            <a:off x="4486338" y="2780928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66" name="TextBox 65"/>
          <p:cNvSpPr txBox="1"/>
          <p:nvPr/>
        </p:nvSpPr>
        <p:spPr>
          <a:xfrm>
            <a:off x="6156176" y="2780928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68" name="TextBox 67"/>
          <p:cNvSpPr txBox="1"/>
          <p:nvPr/>
        </p:nvSpPr>
        <p:spPr>
          <a:xfrm>
            <a:off x="7366658" y="2780928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69" name="TextBox 68"/>
          <p:cNvSpPr txBox="1"/>
          <p:nvPr/>
        </p:nvSpPr>
        <p:spPr>
          <a:xfrm>
            <a:off x="1470386" y="406778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70" name="TextBox 69"/>
          <p:cNvSpPr txBox="1"/>
          <p:nvPr/>
        </p:nvSpPr>
        <p:spPr>
          <a:xfrm>
            <a:off x="2830154" y="407707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71" name="TextBox 70"/>
          <p:cNvSpPr txBox="1"/>
          <p:nvPr/>
        </p:nvSpPr>
        <p:spPr>
          <a:xfrm>
            <a:off x="4414330" y="4077072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72" name="TextBox 71"/>
          <p:cNvSpPr txBox="1"/>
          <p:nvPr/>
        </p:nvSpPr>
        <p:spPr>
          <a:xfrm>
            <a:off x="5782482" y="4077072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cxnSp>
        <p:nvCxnSpPr>
          <p:cNvPr id="74" name="Прямая со стрелкой 73"/>
          <p:cNvCxnSpPr>
            <a:endCxn id="69" idx="0"/>
          </p:cNvCxnSpPr>
          <p:nvPr/>
        </p:nvCxnSpPr>
        <p:spPr>
          <a:xfrm>
            <a:off x="1619672" y="3645024"/>
            <a:ext cx="1557" cy="422756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Прямая со стрелкой 95"/>
          <p:cNvCxnSpPr/>
          <p:nvPr/>
        </p:nvCxnSpPr>
        <p:spPr>
          <a:xfrm>
            <a:off x="2986267" y="3645024"/>
            <a:ext cx="1557" cy="422756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Прямая со стрелкой 96"/>
          <p:cNvCxnSpPr/>
          <p:nvPr/>
        </p:nvCxnSpPr>
        <p:spPr>
          <a:xfrm>
            <a:off x="4570443" y="3645024"/>
            <a:ext cx="1557" cy="422756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Прямая со стрелкой 97"/>
          <p:cNvCxnSpPr/>
          <p:nvPr/>
        </p:nvCxnSpPr>
        <p:spPr>
          <a:xfrm>
            <a:off x="5938595" y="3645024"/>
            <a:ext cx="1557" cy="422756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7164288" y="407707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cxnSp>
        <p:nvCxnSpPr>
          <p:cNvPr id="100" name="Прямая со стрелкой 99"/>
          <p:cNvCxnSpPr/>
          <p:nvPr/>
        </p:nvCxnSpPr>
        <p:spPr>
          <a:xfrm>
            <a:off x="7320401" y="3645024"/>
            <a:ext cx="1557" cy="422756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2915816" y="5291916"/>
            <a:ext cx="3126177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 smtClean="0"/>
              <a:t>min(3,4,2,4,2) = 2</a:t>
            </a:r>
            <a:endParaRPr lang="ru-RU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Прямая со стрелкой 47"/>
          <p:cNvCxnSpPr>
            <a:stCxn id="49" idx="2"/>
            <a:endCxn id="67" idx="6"/>
          </p:cNvCxnSpPr>
          <p:nvPr/>
        </p:nvCxnSpPr>
        <p:spPr>
          <a:xfrm flipH="1">
            <a:off x="6876256" y="3537012"/>
            <a:ext cx="1080120" cy="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Овал 48"/>
          <p:cNvSpPr/>
          <p:nvPr/>
        </p:nvSpPr>
        <p:spPr>
          <a:xfrm>
            <a:off x="7956376" y="335699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991770" y="3356992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ru-RU" baseline="-25000" dirty="0" smtClean="0"/>
          </a:p>
        </p:txBody>
      </p:sp>
      <p:sp>
        <p:nvSpPr>
          <p:cNvPr id="51" name="Овал 50"/>
          <p:cNvSpPr/>
          <p:nvPr/>
        </p:nvSpPr>
        <p:spPr>
          <a:xfrm>
            <a:off x="2123728" y="335699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53" name="Прямая со стрелкой 52"/>
          <p:cNvCxnSpPr>
            <a:stCxn id="51" idx="2"/>
            <a:endCxn id="54" idx="6"/>
          </p:cNvCxnSpPr>
          <p:nvPr/>
        </p:nvCxnSpPr>
        <p:spPr>
          <a:xfrm flipH="1">
            <a:off x="1115616" y="3537012"/>
            <a:ext cx="1008112" cy="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Овал 53"/>
          <p:cNvSpPr/>
          <p:nvPr/>
        </p:nvSpPr>
        <p:spPr>
          <a:xfrm>
            <a:off x="755576" y="335699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55576" y="3347700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endParaRPr lang="ru-RU" baseline="-25000" dirty="0" smtClean="0"/>
          </a:p>
        </p:txBody>
      </p:sp>
      <p:cxnSp>
        <p:nvCxnSpPr>
          <p:cNvPr id="57" name="Прямая со стрелкой 56"/>
          <p:cNvCxnSpPr>
            <a:stCxn id="64" idx="2"/>
            <a:endCxn id="51" idx="6"/>
          </p:cNvCxnSpPr>
          <p:nvPr/>
        </p:nvCxnSpPr>
        <p:spPr>
          <a:xfrm flipH="1">
            <a:off x="2483768" y="3537012"/>
            <a:ext cx="1080120" cy="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>
            <a:stCxn id="64" idx="6"/>
            <a:endCxn id="59" idx="2"/>
          </p:cNvCxnSpPr>
          <p:nvPr/>
        </p:nvCxnSpPr>
        <p:spPr>
          <a:xfrm>
            <a:off x="3923928" y="3537012"/>
            <a:ext cx="1080120" cy="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/>
          <p:cNvCxnSpPr>
            <a:stCxn id="59" idx="6"/>
            <a:endCxn id="67" idx="2"/>
          </p:cNvCxnSpPr>
          <p:nvPr/>
        </p:nvCxnSpPr>
        <p:spPr>
          <a:xfrm>
            <a:off x="5364088" y="3537012"/>
            <a:ext cx="1152128" cy="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Овал 58"/>
          <p:cNvSpPr/>
          <p:nvPr/>
        </p:nvSpPr>
        <p:spPr>
          <a:xfrm>
            <a:off x="5004048" y="335699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4" name="Овал 63"/>
          <p:cNvSpPr/>
          <p:nvPr/>
        </p:nvSpPr>
        <p:spPr>
          <a:xfrm>
            <a:off x="3563888" y="335699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7" name="Овал 66"/>
          <p:cNvSpPr/>
          <p:nvPr/>
        </p:nvSpPr>
        <p:spPr>
          <a:xfrm>
            <a:off x="6516216" y="335699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30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Путь увеличивающий</a:t>
            </a:r>
            <a:r>
              <a:rPr lang="en-US" sz="2800" dirty="0" smtClean="0"/>
              <a:t> </a:t>
            </a:r>
            <a:r>
              <a:rPr lang="ru-RU" sz="2800" dirty="0" smtClean="0"/>
              <a:t>поток</a:t>
            </a:r>
            <a:endParaRPr lang="ru-RU" sz="2800" b="1" dirty="0" smtClean="0"/>
          </a:p>
        </p:txBody>
      </p:sp>
      <p:sp>
        <p:nvSpPr>
          <p:cNvPr id="41" name="TextBox 40"/>
          <p:cNvSpPr txBox="1"/>
          <p:nvPr/>
        </p:nvSpPr>
        <p:spPr>
          <a:xfrm>
            <a:off x="1317986" y="278092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42" name="TextBox 41"/>
          <p:cNvSpPr txBox="1"/>
          <p:nvPr/>
        </p:nvSpPr>
        <p:spPr>
          <a:xfrm>
            <a:off x="2686138" y="278092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43" name="TextBox 42"/>
          <p:cNvSpPr txBox="1"/>
          <p:nvPr/>
        </p:nvSpPr>
        <p:spPr>
          <a:xfrm>
            <a:off x="4198306" y="278092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5868144" y="278092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7078626" y="278092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52" name="TextBox 51"/>
          <p:cNvSpPr txBox="1"/>
          <p:nvPr/>
        </p:nvSpPr>
        <p:spPr>
          <a:xfrm>
            <a:off x="1619672" y="2780928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0</a:t>
            </a:r>
            <a:endParaRPr lang="ru-RU" dirty="0"/>
          </a:p>
        </p:txBody>
      </p:sp>
      <p:sp>
        <p:nvSpPr>
          <p:cNvPr id="60" name="TextBox 59"/>
          <p:cNvSpPr txBox="1"/>
          <p:nvPr/>
        </p:nvSpPr>
        <p:spPr>
          <a:xfrm>
            <a:off x="2987824" y="2780928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63" name="TextBox 62"/>
          <p:cNvSpPr txBox="1"/>
          <p:nvPr/>
        </p:nvSpPr>
        <p:spPr>
          <a:xfrm>
            <a:off x="4486338" y="2780928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66" name="TextBox 65"/>
          <p:cNvSpPr txBox="1"/>
          <p:nvPr/>
        </p:nvSpPr>
        <p:spPr>
          <a:xfrm>
            <a:off x="6156176" y="2780928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68" name="TextBox 67"/>
          <p:cNvSpPr txBox="1"/>
          <p:nvPr/>
        </p:nvSpPr>
        <p:spPr>
          <a:xfrm>
            <a:off x="7366658" y="2780928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cxnSp>
        <p:nvCxnSpPr>
          <p:cNvPr id="96" name="Прямая со стрелкой 95"/>
          <p:cNvCxnSpPr>
            <a:stCxn id="52" idx="0"/>
            <a:endCxn id="37" idx="1"/>
          </p:cNvCxnSpPr>
          <p:nvPr/>
        </p:nvCxnSpPr>
        <p:spPr>
          <a:xfrm flipV="1">
            <a:off x="1770515" y="1732166"/>
            <a:ext cx="1793373" cy="1048762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2915816" y="5291916"/>
            <a:ext cx="3126177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 smtClean="0"/>
              <a:t>min(3,4,2,4,2) = 2</a:t>
            </a:r>
            <a:endParaRPr lang="ru-RU" sz="3200" dirty="0"/>
          </a:p>
        </p:txBody>
      </p:sp>
      <p:sp>
        <p:nvSpPr>
          <p:cNvPr id="37" name="TextBox 36"/>
          <p:cNvSpPr txBox="1"/>
          <p:nvPr/>
        </p:nvSpPr>
        <p:spPr>
          <a:xfrm>
            <a:off x="3563888" y="1547500"/>
            <a:ext cx="417102" cy="369332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+2</a:t>
            </a:r>
            <a:endParaRPr lang="ru-RU" dirty="0"/>
          </a:p>
        </p:txBody>
      </p:sp>
      <p:cxnSp>
        <p:nvCxnSpPr>
          <p:cNvPr id="45" name="Прямая со стрелкой 44"/>
          <p:cNvCxnSpPr>
            <a:stCxn id="68" idx="0"/>
            <a:endCxn id="37" idx="3"/>
          </p:cNvCxnSpPr>
          <p:nvPr/>
        </p:nvCxnSpPr>
        <p:spPr>
          <a:xfrm flipH="1" flipV="1">
            <a:off x="3980990" y="1732166"/>
            <a:ext cx="3536511" cy="1048762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 стрелкой 57"/>
          <p:cNvCxnSpPr>
            <a:stCxn id="60" idx="0"/>
            <a:endCxn id="37" idx="2"/>
          </p:cNvCxnSpPr>
          <p:nvPr/>
        </p:nvCxnSpPr>
        <p:spPr>
          <a:xfrm flipV="1">
            <a:off x="3138667" y="1916832"/>
            <a:ext cx="633772" cy="864096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5580112" y="1556792"/>
            <a:ext cx="372218" cy="369332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-2</a:t>
            </a:r>
            <a:endParaRPr lang="ru-RU" dirty="0"/>
          </a:p>
        </p:txBody>
      </p:sp>
      <p:cxnSp>
        <p:nvCxnSpPr>
          <p:cNvPr id="75" name="Прямая со стрелкой 74"/>
          <p:cNvCxnSpPr>
            <a:stCxn id="63" idx="0"/>
            <a:endCxn id="73" idx="2"/>
          </p:cNvCxnSpPr>
          <p:nvPr/>
        </p:nvCxnSpPr>
        <p:spPr>
          <a:xfrm flipV="1">
            <a:off x="4637181" y="1926124"/>
            <a:ext cx="1129040" cy="854804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Прямая со стрелкой 78"/>
          <p:cNvCxnSpPr>
            <a:stCxn id="66" idx="0"/>
            <a:endCxn id="73" idx="2"/>
          </p:cNvCxnSpPr>
          <p:nvPr/>
        </p:nvCxnSpPr>
        <p:spPr>
          <a:xfrm flipH="1" flipV="1">
            <a:off x="5766221" y="1926124"/>
            <a:ext cx="540798" cy="854804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Прямая со стрелкой 47"/>
          <p:cNvCxnSpPr>
            <a:stCxn id="49" idx="2"/>
            <a:endCxn id="67" idx="6"/>
          </p:cNvCxnSpPr>
          <p:nvPr/>
        </p:nvCxnSpPr>
        <p:spPr>
          <a:xfrm flipH="1">
            <a:off x="6876256" y="3537012"/>
            <a:ext cx="1080120" cy="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Овал 48"/>
          <p:cNvSpPr/>
          <p:nvPr/>
        </p:nvSpPr>
        <p:spPr>
          <a:xfrm>
            <a:off x="7956376" y="335699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991770" y="3356992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ru-RU" baseline="-25000" dirty="0" smtClean="0"/>
          </a:p>
        </p:txBody>
      </p:sp>
      <p:sp>
        <p:nvSpPr>
          <p:cNvPr id="51" name="Овал 50"/>
          <p:cNvSpPr/>
          <p:nvPr/>
        </p:nvSpPr>
        <p:spPr>
          <a:xfrm>
            <a:off x="2123728" y="335699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53" name="Прямая со стрелкой 52"/>
          <p:cNvCxnSpPr>
            <a:stCxn id="51" idx="2"/>
            <a:endCxn id="54" idx="6"/>
          </p:cNvCxnSpPr>
          <p:nvPr/>
        </p:nvCxnSpPr>
        <p:spPr>
          <a:xfrm flipH="1">
            <a:off x="1115616" y="3537012"/>
            <a:ext cx="1008112" cy="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Овал 53"/>
          <p:cNvSpPr/>
          <p:nvPr/>
        </p:nvSpPr>
        <p:spPr>
          <a:xfrm>
            <a:off x="755576" y="335699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55576" y="3347700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endParaRPr lang="ru-RU" baseline="-25000" dirty="0" smtClean="0"/>
          </a:p>
        </p:txBody>
      </p:sp>
      <p:cxnSp>
        <p:nvCxnSpPr>
          <p:cNvPr id="57" name="Прямая со стрелкой 56"/>
          <p:cNvCxnSpPr>
            <a:stCxn id="64" idx="2"/>
            <a:endCxn id="51" idx="6"/>
          </p:cNvCxnSpPr>
          <p:nvPr/>
        </p:nvCxnSpPr>
        <p:spPr>
          <a:xfrm flipH="1">
            <a:off x="2483768" y="3537012"/>
            <a:ext cx="1080120" cy="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>
            <a:stCxn id="64" idx="6"/>
            <a:endCxn id="59" idx="2"/>
          </p:cNvCxnSpPr>
          <p:nvPr/>
        </p:nvCxnSpPr>
        <p:spPr>
          <a:xfrm>
            <a:off x="3923928" y="3537012"/>
            <a:ext cx="1080120" cy="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/>
          <p:cNvCxnSpPr>
            <a:stCxn id="59" idx="6"/>
            <a:endCxn id="67" idx="2"/>
          </p:cNvCxnSpPr>
          <p:nvPr/>
        </p:nvCxnSpPr>
        <p:spPr>
          <a:xfrm>
            <a:off x="5364088" y="3537012"/>
            <a:ext cx="1152128" cy="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Овал 58"/>
          <p:cNvSpPr/>
          <p:nvPr/>
        </p:nvSpPr>
        <p:spPr>
          <a:xfrm>
            <a:off x="5004048" y="335699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4" name="Овал 63"/>
          <p:cNvSpPr/>
          <p:nvPr/>
        </p:nvSpPr>
        <p:spPr>
          <a:xfrm>
            <a:off x="3563888" y="335699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7" name="Овал 66"/>
          <p:cNvSpPr/>
          <p:nvPr/>
        </p:nvSpPr>
        <p:spPr>
          <a:xfrm>
            <a:off x="6516216" y="335699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30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Путь увеличивающий</a:t>
            </a:r>
            <a:r>
              <a:rPr lang="en-US" sz="2800" dirty="0" smtClean="0"/>
              <a:t> </a:t>
            </a:r>
            <a:r>
              <a:rPr lang="ru-RU" sz="2800" dirty="0" smtClean="0"/>
              <a:t>поток</a:t>
            </a:r>
            <a:endParaRPr lang="ru-RU" sz="2800" b="1" dirty="0" smtClean="0"/>
          </a:p>
        </p:txBody>
      </p:sp>
      <p:sp>
        <p:nvSpPr>
          <p:cNvPr id="41" name="TextBox 40"/>
          <p:cNvSpPr txBox="1"/>
          <p:nvPr/>
        </p:nvSpPr>
        <p:spPr>
          <a:xfrm>
            <a:off x="1317986" y="278092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42" name="TextBox 41"/>
          <p:cNvSpPr txBox="1"/>
          <p:nvPr/>
        </p:nvSpPr>
        <p:spPr>
          <a:xfrm>
            <a:off x="2686138" y="278092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43" name="TextBox 42"/>
          <p:cNvSpPr txBox="1"/>
          <p:nvPr/>
        </p:nvSpPr>
        <p:spPr>
          <a:xfrm>
            <a:off x="4198306" y="278092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5868144" y="278092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7078626" y="278092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52" name="TextBox 51"/>
          <p:cNvSpPr txBox="1"/>
          <p:nvPr/>
        </p:nvSpPr>
        <p:spPr>
          <a:xfrm>
            <a:off x="1619672" y="2780928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0</a:t>
            </a:r>
            <a:endParaRPr lang="ru-RU" dirty="0"/>
          </a:p>
        </p:txBody>
      </p:sp>
      <p:sp>
        <p:nvSpPr>
          <p:cNvPr id="60" name="TextBox 59"/>
          <p:cNvSpPr txBox="1"/>
          <p:nvPr/>
        </p:nvSpPr>
        <p:spPr>
          <a:xfrm>
            <a:off x="2987824" y="2780928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63" name="TextBox 62"/>
          <p:cNvSpPr txBox="1"/>
          <p:nvPr/>
        </p:nvSpPr>
        <p:spPr>
          <a:xfrm>
            <a:off x="4486338" y="2780928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66" name="TextBox 65"/>
          <p:cNvSpPr txBox="1"/>
          <p:nvPr/>
        </p:nvSpPr>
        <p:spPr>
          <a:xfrm>
            <a:off x="6156176" y="2780928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68" name="TextBox 67"/>
          <p:cNvSpPr txBox="1"/>
          <p:nvPr/>
        </p:nvSpPr>
        <p:spPr>
          <a:xfrm>
            <a:off x="7366658" y="2780928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cxnSp>
        <p:nvCxnSpPr>
          <p:cNvPr id="96" name="Прямая со стрелкой 95"/>
          <p:cNvCxnSpPr>
            <a:stCxn id="52" idx="0"/>
            <a:endCxn id="37" idx="1"/>
          </p:cNvCxnSpPr>
          <p:nvPr/>
        </p:nvCxnSpPr>
        <p:spPr>
          <a:xfrm flipV="1">
            <a:off x="1770515" y="1732166"/>
            <a:ext cx="1793373" cy="1048762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683568" y="4653136"/>
            <a:ext cx="4104456" cy="193899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Стоит отметить, что из данной вершины точно есть выходящая дуга, иначе создание потока невозможно </a:t>
            </a:r>
            <a:r>
              <a:rPr lang="ru-RU" sz="2000" dirty="0" smtClean="0">
                <a:solidFill>
                  <a:schemeClr val="bg1">
                    <a:lumMod val="75000"/>
                  </a:schemeClr>
                </a:solidFill>
              </a:rPr>
              <a:t>(сумма весов входящих дуг равна сумме весов выходящих)</a:t>
            </a:r>
            <a:r>
              <a:rPr lang="ru-RU" sz="2000" dirty="0" smtClean="0"/>
              <a:t>.</a:t>
            </a:r>
            <a:endParaRPr lang="ru-RU" sz="2000" dirty="0"/>
          </a:p>
        </p:txBody>
      </p:sp>
      <p:sp>
        <p:nvSpPr>
          <p:cNvPr id="37" name="TextBox 36"/>
          <p:cNvSpPr txBox="1"/>
          <p:nvPr/>
        </p:nvSpPr>
        <p:spPr>
          <a:xfrm>
            <a:off x="3563888" y="1547500"/>
            <a:ext cx="417102" cy="369332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+2</a:t>
            </a:r>
            <a:endParaRPr lang="ru-RU" dirty="0"/>
          </a:p>
        </p:txBody>
      </p:sp>
      <p:cxnSp>
        <p:nvCxnSpPr>
          <p:cNvPr id="45" name="Прямая со стрелкой 44"/>
          <p:cNvCxnSpPr>
            <a:stCxn id="68" idx="0"/>
            <a:endCxn id="37" idx="3"/>
          </p:cNvCxnSpPr>
          <p:nvPr/>
        </p:nvCxnSpPr>
        <p:spPr>
          <a:xfrm flipH="1" flipV="1">
            <a:off x="3980990" y="1732166"/>
            <a:ext cx="3536511" cy="1048762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 стрелкой 57"/>
          <p:cNvCxnSpPr>
            <a:stCxn id="60" idx="0"/>
            <a:endCxn id="37" idx="2"/>
          </p:cNvCxnSpPr>
          <p:nvPr/>
        </p:nvCxnSpPr>
        <p:spPr>
          <a:xfrm flipV="1">
            <a:off x="3138667" y="1916832"/>
            <a:ext cx="633772" cy="864096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5580112" y="1556792"/>
            <a:ext cx="372218" cy="369332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-2</a:t>
            </a:r>
            <a:endParaRPr lang="ru-RU" dirty="0"/>
          </a:p>
        </p:txBody>
      </p:sp>
      <p:cxnSp>
        <p:nvCxnSpPr>
          <p:cNvPr id="75" name="Прямая со стрелкой 74"/>
          <p:cNvCxnSpPr>
            <a:stCxn id="63" idx="0"/>
            <a:endCxn id="73" idx="2"/>
          </p:cNvCxnSpPr>
          <p:nvPr/>
        </p:nvCxnSpPr>
        <p:spPr>
          <a:xfrm flipV="1">
            <a:off x="4637181" y="1926124"/>
            <a:ext cx="1129040" cy="854804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Прямая со стрелкой 78"/>
          <p:cNvCxnSpPr>
            <a:stCxn id="66" idx="0"/>
            <a:endCxn id="73" idx="2"/>
          </p:cNvCxnSpPr>
          <p:nvPr/>
        </p:nvCxnSpPr>
        <p:spPr>
          <a:xfrm flipH="1" flipV="1">
            <a:off x="5766221" y="1926124"/>
            <a:ext cx="540798" cy="854804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>
            <a:endCxn id="64" idx="4"/>
          </p:cNvCxnSpPr>
          <p:nvPr/>
        </p:nvCxnSpPr>
        <p:spPr>
          <a:xfrm flipH="1" flipV="1">
            <a:off x="3743908" y="3717032"/>
            <a:ext cx="612068" cy="864096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stCxn id="67" idx="4"/>
          </p:cNvCxnSpPr>
          <p:nvPr/>
        </p:nvCxnSpPr>
        <p:spPr>
          <a:xfrm flipH="1">
            <a:off x="6228184" y="3717032"/>
            <a:ext cx="468052" cy="864096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860032" y="4653136"/>
            <a:ext cx="4104456" cy="193899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Стоит отметить, что в данную вершину точно есть входящая дуга, иначе создание потока невозможно </a:t>
            </a:r>
            <a:r>
              <a:rPr lang="ru-RU" sz="2000" dirty="0" smtClean="0">
                <a:solidFill>
                  <a:schemeClr val="bg1">
                    <a:lumMod val="75000"/>
                  </a:schemeClr>
                </a:solidFill>
              </a:rPr>
              <a:t>(сумма весов входящих дуг равна сумме весов выходящих)</a:t>
            </a:r>
            <a:r>
              <a:rPr lang="ru-RU" sz="2000" dirty="0" smtClean="0"/>
              <a:t>.</a:t>
            </a:r>
            <a:endParaRPr lang="ru-RU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Прямая со стрелкой 47"/>
          <p:cNvCxnSpPr>
            <a:stCxn id="49" idx="2"/>
            <a:endCxn id="67" idx="6"/>
          </p:cNvCxnSpPr>
          <p:nvPr/>
        </p:nvCxnSpPr>
        <p:spPr>
          <a:xfrm flipH="1">
            <a:off x="6876256" y="3537012"/>
            <a:ext cx="1080120" cy="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Овал 48"/>
          <p:cNvSpPr/>
          <p:nvPr/>
        </p:nvSpPr>
        <p:spPr>
          <a:xfrm>
            <a:off x="7956376" y="335699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991770" y="3356992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ru-RU" baseline="-25000" dirty="0" smtClean="0"/>
          </a:p>
        </p:txBody>
      </p:sp>
      <p:sp>
        <p:nvSpPr>
          <p:cNvPr id="51" name="Овал 50"/>
          <p:cNvSpPr/>
          <p:nvPr/>
        </p:nvSpPr>
        <p:spPr>
          <a:xfrm>
            <a:off x="2123728" y="335699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53" name="Прямая со стрелкой 52"/>
          <p:cNvCxnSpPr>
            <a:stCxn id="51" idx="2"/>
            <a:endCxn id="54" idx="6"/>
          </p:cNvCxnSpPr>
          <p:nvPr/>
        </p:nvCxnSpPr>
        <p:spPr>
          <a:xfrm flipH="1">
            <a:off x="1115616" y="3537012"/>
            <a:ext cx="1008112" cy="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Овал 53"/>
          <p:cNvSpPr/>
          <p:nvPr/>
        </p:nvSpPr>
        <p:spPr>
          <a:xfrm>
            <a:off x="755576" y="335699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55576" y="3347700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endParaRPr lang="ru-RU" baseline="-25000" dirty="0" smtClean="0"/>
          </a:p>
        </p:txBody>
      </p:sp>
      <p:cxnSp>
        <p:nvCxnSpPr>
          <p:cNvPr id="57" name="Прямая со стрелкой 56"/>
          <p:cNvCxnSpPr>
            <a:stCxn id="64" idx="2"/>
            <a:endCxn id="51" idx="6"/>
          </p:cNvCxnSpPr>
          <p:nvPr/>
        </p:nvCxnSpPr>
        <p:spPr>
          <a:xfrm flipH="1">
            <a:off x="2483768" y="3537012"/>
            <a:ext cx="1080120" cy="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>
            <a:stCxn id="64" idx="6"/>
            <a:endCxn id="59" idx="2"/>
          </p:cNvCxnSpPr>
          <p:nvPr/>
        </p:nvCxnSpPr>
        <p:spPr>
          <a:xfrm>
            <a:off x="3923928" y="3537012"/>
            <a:ext cx="1080120" cy="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/>
          <p:cNvCxnSpPr>
            <a:stCxn id="59" idx="6"/>
            <a:endCxn id="67" idx="2"/>
          </p:cNvCxnSpPr>
          <p:nvPr/>
        </p:nvCxnSpPr>
        <p:spPr>
          <a:xfrm>
            <a:off x="5364088" y="3537012"/>
            <a:ext cx="1152128" cy="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Овал 58"/>
          <p:cNvSpPr/>
          <p:nvPr/>
        </p:nvSpPr>
        <p:spPr>
          <a:xfrm>
            <a:off x="5004048" y="335699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4" name="Овал 63"/>
          <p:cNvSpPr/>
          <p:nvPr/>
        </p:nvSpPr>
        <p:spPr>
          <a:xfrm>
            <a:off x="3563888" y="335699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7" name="Овал 66"/>
          <p:cNvSpPr/>
          <p:nvPr/>
        </p:nvSpPr>
        <p:spPr>
          <a:xfrm>
            <a:off x="6516216" y="335699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30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Путь увеличивающий</a:t>
            </a:r>
            <a:r>
              <a:rPr lang="en-US" sz="2800" dirty="0" smtClean="0"/>
              <a:t> </a:t>
            </a:r>
            <a:r>
              <a:rPr lang="ru-RU" sz="2800" dirty="0" smtClean="0"/>
              <a:t>поток</a:t>
            </a:r>
            <a:endParaRPr lang="ru-RU" sz="2800" b="1" dirty="0" smtClean="0"/>
          </a:p>
        </p:txBody>
      </p:sp>
      <p:sp>
        <p:nvSpPr>
          <p:cNvPr id="41" name="TextBox 40"/>
          <p:cNvSpPr txBox="1"/>
          <p:nvPr/>
        </p:nvSpPr>
        <p:spPr>
          <a:xfrm>
            <a:off x="1317986" y="278092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42" name="TextBox 41"/>
          <p:cNvSpPr txBox="1"/>
          <p:nvPr/>
        </p:nvSpPr>
        <p:spPr>
          <a:xfrm>
            <a:off x="2686138" y="278092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43" name="TextBox 42"/>
          <p:cNvSpPr txBox="1"/>
          <p:nvPr/>
        </p:nvSpPr>
        <p:spPr>
          <a:xfrm>
            <a:off x="4198306" y="278092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5868144" y="278092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7078626" y="278092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52" name="TextBox 51"/>
          <p:cNvSpPr txBox="1"/>
          <p:nvPr/>
        </p:nvSpPr>
        <p:spPr>
          <a:xfrm>
            <a:off x="1619672" y="2780928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0</a:t>
            </a:r>
            <a:endParaRPr lang="ru-RU" dirty="0"/>
          </a:p>
        </p:txBody>
      </p:sp>
      <p:sp>
        <p:nvSpPr>
          <p:cNvPr id="60" name="TextBox 59"/>
          <p:cNvSpPr txBox="1"/>
          <p:nvPr/>
        </p:nvSpPr>
        <p:spPr>
          <a:xfrm>
            <a:off x="2987824" y="2780928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63" name="TextBox 62"/>
          <p:cNvSpPr txBox="1"/>
          <p:nvPr/>
        </p:nvSpPr>
        <p:spPr>
          <a:xfrm>
            <a:off x="4486338" y="2780928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66" name="TextBox 65"/>
          <p:cNvSpPr txBox="1"/>
          <p:nvPr/>
        </p:nvSpPr>
        <p:spPr>
          <a:xfrm>
            <a:off x="6156176" y="2780928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68" name="TextBox 67"/>
          <p:cNvSpPr txBox="1"/>
          <p:nvPr/>
        </p:nvSpPr>
        <p:spPr>
          <a:xfrm>
            <a:off x="7366658" y="2780928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cxnSp>
        <p:nvCxnSpPr>
          <p:cNvPr id="96" name="Прямая со стрелкой 95"/>
          <p:cNvCxnSpPr>
            <a:stCxn id="52" idx="0"/>
            <a:endCxn id="37" idx="1"/>
          </p:cNvCxnSpPr>
          <p:nvPr/>
        </p:nvCxnSpPr>
        <p:spPr>
          <a:xfrm flipV="1">
            <a:off x="1770515" y="1732166"/>
            <a:ext cx="1793373" cy="1048762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2915816" y="5291916"/>
            <a:ext cx="3126177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 smtClean="0"/>
              <a:t>min(3,4,2,4,2) = 2</a:t>
            </a:r>
            <a:endParaRPr lang="ru-RU" sz="3200" dirty="0"/>
          </a:p>
        </p:txBody>
      </p:sp>
      <p:sp>
        <p:nvSpPr>
          <p:cNvPr id="37" name="TextBox 36"/>
          <p:cNvSpPr txBox="1"/>
          <p:nvPr/>
        </p:nvSpPr>
        <p:spPr>
          <a:xfrm>
            <a:off x="3563888" y="1547500"/>
            <a:ext cx="417102" cy="369332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+2</a:t>
            </a:r>
            <a:endParaRPr lang="ru-RU" dirty="0"/>
          </a:p>
        </p:txBody>
      </p:sp>
      <p:cxnSp>
        <p:nvCxnSpPr>
          <p:cNvPr id="45" name="Прямая со стрелкой 44"/>
          <p:cNvCxnSpPr>
            <a:stCxn id="68" idx="0"/>
            <a:endCxn id="37" idx="3"/>
          </p:cNvCxnSpPr>
          <p:nvPr/>
        </p:nvCxnSpPr>
        <p:spPr>
          <a:xfrm flipH="1" flipV="1">
            <a:off x="3980990" y="1732166"/>
            <a:ext cx="3536511" cy="1048762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 стрелкой 57"/>
          <p:cNvCxnSpPr>
            <a:stCxn id="60" idx="0"/>
            <a:endCxn id="37" idx="2"/>
          </p:cNvCxnSpPr>
          <p:nvPr/>
        </p:nvCxnSpPr>
        <p:spPr>
          <a:xfrm flipV="1">
            <a:off x="3138667" y="1916832"/>
            <a:ext cx="633772" cy="864096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5580112" y="1556792"/>
            <a:ext cx="372218" cy="369332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-2</a:t>
            </a:r>
            <a:endParaRPr lang="ru-RU" dirty="0"/>
          </a:p>
        </p:txBody>
      </p:sp>
      <p:cxnSp>
        <p:nvCxnSpPr>
          <p:cNvPr id="75" name="Прямая со стрелкой 74"/>
          <p:cNvCxnSpPr>
            <a:stCxn id="63" idx="0"/>
            <a:endCxn id="73" idx="2"/>
          </p:cNvCxnSpPr>
          <p:nvPr/>
        </p:nvCxnSpPr>
        <p:spPr>
          <a:xfrm flipV="1">
            <a:off x="4637181" y="1926124"/>
            <a:ext cx="1129040" cy="854804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Прямая со стрелкой 78"/>
          <p:cNvCxnSpPr>
            <a:stCxn id="66" idx="0"/>
            <a:endCxn id="73" idx="2"/>
          </p:cNvCxnSpPr>
          <p:nvPr/>
        </p:nvCxnSpPr>
        <p:spPr>
          <a:xfrm flipH="1" flipV="1">
            <a:off x="5766221" y="1926124"/>
            <a:ext cx="540798" cy="854804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Прямая со стрелкой 47"/>
          <p:cNvCxnSpPr>
            <a:stCxn id="49" idx="2"/>
            <a:endCxn id="67" idx="6"/>
          </p:cNvCxnSpPr>
          <p:nvPr/>
        </p:nvCxnSpPr>
        <p:spPr>
          <a:xfrm flipH="1">
            <a:off x="6876256" y="3537012"/>
            <a:ext cx="1080120" cy="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Овал 48"/>
          <p:cNvSpPr/>
          <p:nvPr/>
        </p:nvSpPr>
        <p:spPr>
          <a:xfrm>
            <a:off x="7956376" y="335699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991770" y="3356992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ru-RU" baseline="-25000" dirty="0" smtClean="0"/>
          </a:p>
        </p:txBody>
      </p:sp>
      <p:sp>
        <p:nvSpPr>
          <p:cNvPr id="51" name="Овал 50"/>
          <p:cNvSpPr/>
          <p:nvPr/>
        </p:nvSpPr>
        <p:spPr>
          <a:xfrm>
            <a:off x="2123728" y="335699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53" name="Прямая со стрелкой 52"/>
          <p:cNvCxnSpPr>
            <a:stCxn id="51" idx="2"/>
            <a:endCxn id="54" idx="6"/>
          </p:cNvCxnSpPr>
          <p:nvPr/>
        </p:nvCxnSpPr>
        <p:spPr>
          <a:xfrm flipH="1">
            <a:off x="1115616" y="3537012"/>
            <a:ext cx="1008112" cy="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Овал 53"/>
          <p:cNvSpPr/>
          <p:nvPr/>
        </p:nvSpPr>
        <p:spPr>
          <a:xfrm>
            <a:off x="755576" y="335699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55576" y="3347700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endParaRPr lang="ru-RU" baseline="-25000" dirty="0" smtClean="0"/>
          </a:p>
        </p:txBody>
      </p:sp>
      <p:cxnSp>
        <p:nvCxnSpPr>
          <p:cNvPr id="57" name="Прямая со стрелкой 56"/>
          <p:cNvCxnSpPr>
            <a:stCxn id="64" idx="2"/>
            <a:endCxn id="51" idx="6"/>
          </p:cNvCxnSpPr>
          <p:nvPr/>
        </p:nvCxnSpPr>
        <p:spPr>
          <a:xfrm flipH="1">
            <a:off x="2483768" y="3537012"/>
            <a:ext cx="1080120" cy="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>
            <a:stCxn id="64" idx="6"/>
            <a:endCxn id="59" idx="2"/>
          </p:cNvCxnSpPr>
          <p:nvPr/>
        </p:nvCxnSpPr>
        <p:spPr>
          <a:xfrm>
            <a:off x="3923928" y="3537012"/>
            <a:ext cx="1080120" cy="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/>
          <p:cNvCxnSpPr>
            <a:stCxn id="59" idx="6"/>
            <a:endCxn id="67" idx="2"/>
          </p:cNvCxnSpPr>
          <p:nvPr/>
        </p:nvCxnSpPr>
        <p:spPr>
          <a:xfrm>
            <a:off x="5364088" y="3537012"/>
            <a:ext cx="1152128" cy="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Овал 58"/>
          <p:cNvSpPr/>
          <p:nvPr/>
        </p:nvSpPr>
        <p:spPr>
          <a:xfrm>
            <a:off x="5004048" y="335699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4" name="Овал 63"/>
          <p:cNvSpPr/>
          <p:nvPr/>
        </p:nvSpPr>
        <p:spPr>
          <a:xfrm>
            <a:off x="3563888" y="335699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7" name="Овал 66"/>
          <p:cNvSpPr/>
          <p:nvPr/>
        </p:nvSpPr>
        <p:spPr>
          <a:xfrm>
            <a:off x="6516216" y="335699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30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Путь увеличивающий</a:t>
            </a:r>
            <a:r>
              <a:rPr lang="en-US" sz="2800" dirty="0" smtClean="0"/>
              <a:t> </a:t>
            </a:r>
            <a:r>
              <a:rPr lang="ru-RU" sz="2800" dirty="0" smtClean="0"/>
              <a:t>поток</a:t>
            </a:r>
            <a:endParaRPr lang="ru-RU" sz="2800" b="1" dirty="0" smtClean="0"/>
          </a:p>
        </p:txBody>
      </p:sp>
      <p:sp>
        <p:nvSpPr>
          <p:cNvPr id="41" name="TextBox 40"/>
          <p:cNvSpPr txBox="1"/>
          <p:nvPr/>
        </p:nvSpPr>
        <p:spPr>
          <a:xfrm>
            <a:off x="1317986" y="278092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42" name="TextBox 41"/>
          <p:cNvSpPr txBox="1"/>
          <p:nvPr/>
        </p:nvSpPr>
        <p:spPr>
          <a:xfrm>
            <a:off x="2686138" y="278092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43" name="TextBox 42"/>
          <p:cNvSpPr txBox="1"/>
          <p:nvPr/>
        </p:nvSpPr>
        <p:spPr>
          <a:xfrm>
            <a:off x="4198306" y="278092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5868144" y="278092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7078626" y="278092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52" name="TextBox 51"/>
          <p:cNvSpPr txBox="1"/>
          <p:nvPr/>
        </p:nvSpPr>
        <p:spPr>
          <a:xfrm>
            <a:off x="1619672" y="2780928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60" name="TextBox 59"/>
          <p:cNvSpPr txBox="1"/>
          <p:nvPr/>
        </p:nvSpPr>
        <p:spPr>
          <a:xfrm>
            <a:off x="2987824" y="2780928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63" name="TextBox 62"/>
          <p:cNvSpPr txBox="1"/>
          <p:nvPr/>
        </p:nvSpPr>
        <p:spPr>
          <a:xfrm>
            <a:off x="4486338" y="2780928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ru-RU" dirty="0"/>
          </a:p>
        </p:txBody>
      </p:sp>
      <p:sp>
        <p:nvSpPr>
          <p:cNvPr id="66" name="TextBox 65"/>
          <p:cNvSpPr txBox="1"/>
          <p:nvPr/>
        </p:nvSpPr>
        <p:spPr>
          <a:xfrm>
            <a:off x="6156176" y="2780928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68" name="TextBox 67"/>
          <p:cNvSpPr txBox="1"/>
          <p:nvPr/>
        </p:nvSpPr>
        <p:spPr>
          <a:xfrm>
            <a:off x="7366658" y="2780928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112" name="TextBox 111"/>
          <p:cNvSpPr txBox="1"/>
          <p:nvPr/>
        </p:nvSpPr>
        <p:spPr>
          <a:xfrm>
            <a:off x="1475656" y="5291916"/>
            <a:ext cx="6227731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ru-RU" sz="3200" dirty="0" smtClean="0"/>
              <a:t>Осталось ли полученное потоком?</a:t>
            </a:r>
            <a:endParaRPr lang="ru-RU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Прямая со стрелкой 47"/>
          <p:cNvCxnSpPr>
            <a:stCxn id="49" idx="2"/>
            <a:endCxn id="67" idx="6"/>
          </p:cNvCxnSpPr>
          <p:nvPr/>
        </p:nvCxnSpPr>
        <p:spPr>
          <a:xfrm flipH="1">
            <a:off x="6876256" y="3537012"/>
            <a:ext cx="1080120" cy="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Овал 48"/>
          <p:cNvSpPr/>
          <p:nvPr/>
        </p:nvSpPr>
        <p:spPr>
          <a:xfrm>
            <a:off x="7956376" y="335699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991770" y="3356992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ru-RU" baseline="-25000" dirty="0" smtClean="0"/>
          </a:p>
        </p:txBody>
      </p:sp>
      <p:sp>
        <p:nvSpPr>
          <p:cNvPr id="51" name="Овал 50"/>
          <p:cNvSpPr/>
          <p:nvPr/>
        </p:nvSpPr>
        <p:spPr>
          <a:xfrm>
            <a:off x="2123728" y="335699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53" name="Прямая со стрелкой 52"/>
          <p:cNvCxnSpPr>
            <a:stCxn id="51" idx="2"/>
            <a:endCxn id="54" idx="6"/>
          </p:cNvCxnSpPr>
          <p:nvPr/>
        </p:nvCxnSpPr>
        <p:spPr>
          <a:xfrm flipH="1">
            <a:off x="1115616" y="3537012"/>
            <a:ext cx="1008112" cy="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Овал 53"/>
          <p:cNvSpPr/>
          <p:nvPr/>
        </p:nvSpPr>
        <p:spPr>
          <a:xfrm>
            <a:off x="755576" y="335699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55576" y="3347700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endParaRPr lang="ru-RU" baseline="-25000" dirty="0" smtClean="0"/>
          </a:p>
        </p:txBody>
      </p:sp>
      <p:cxnSp>
        <p:nvCxnSpPr>
          <p:cNvPr id="57" name="Прямая со стрелкой 56"/>
          <p:cNvCxnSpPr>
            <a:stCxn id="64" idx="2"/>
            <a:endCxn id="51" idx="6"/>
          </p:cNvCxnSpPr>
          <p:nvPr/>
        </p:nvCxnSpPr>
        <p:spPr>
          <a:xfrm flipH="1">
            <a:off x="2483768" y="3537012"/>
            <a:ext cx="1080120" cy="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>
            <a:stCxn id="64" idx="6"/>
            <a:endCxn id="59" idx="2"/>
          </p:cNvCxnSpPr>
          <p:nvPr/>
        </p:nvCxnSpPr>
        <p:spPr>
          <a:xfrm>
            <a:off x="3923928" y="3537012"/>
            <a:ext cx="1080120" cy="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/>
          <p:cNvCxnSpPr>
            <a:stCxn id="59" idx="6"/>
            <a:endCxn id="67" idx="2"/>
          </p:cNvCxnSpPr>
          <p:nvPr/>
        </p:nvCxnSpPr>
        <p:spPr>
          <a:xfrm>
            <a:off x="5364088" y="3537012"/>
            <a:ext cx="1152128" cy="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Овал 58"/>
          <p:cNvSpPr/>
          <p:nvPr/>
        </p:nvSpPr>
        <p:spPr>
          <a:xfrm>
            <a:off x="5004048" y="335699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4" name="Овал 63"/>
          <p:cNvSpPr/>
          <p:nvPr/>
        </p:nvSpPr>
        <p:spPr>
          <a:xfrm>
            <a:off x="3563888" y="335699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7" name="Овал 66"/>
          <p:cNvSpPr/>
          <p:nvPr/>
        </p:nvSpPr>
        <p:spPr>
          <a:xfrm>
            <a:off x="6516216" y="335699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30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Путь увеличивающий</a:t>
            </a:r>
            <a:r>
              <a:rPr lang="en-US" sz="2800" dirty="0" smtClean="0"/>
              <a:t> </a:t>
            </a:r>
            <a:r>
              <a:rPr lang="ru-RU" sz="2800" dirty="0" smtClean="0"/>
              <a:t>поток</a:t>
            </a:r>
            <a:endParaRPr lang="ru-RU" sz="2800" b="1" dirty="0" smtClean="0"/>
          </a:p>
        </p:txBody>
      </p:sp>
      <p:sp>
        <p:nvSpPr>
          <p:cNvPr id="41" name="TextBox 40"/>
          <p:cNvSpPr txBox="1"/>
          <p:nvPr/>
        </p:nvSpPr>
        <p:spPr>
          <a:xfrm>
            <a:off x="1317986" y="278092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42" name="TextBox 41"/>
          <p:cNvSpPr txBox="1"/>
          <p:nvPr/>
        </p:nvSpPr>
        <p:spPr>
          <a:xfrm>
            <a:off x="2686138" y="278092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43" name="TextBox 42"/>
          <p:cNvSpPr txBox="1"/>
          <p:nvPr/>
        </p:nvSpPr>
        <p:spPr>
          <a:xfrm>
            <a:off x="4198306" y="278092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5868144" y="278092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7078626" y="278092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52" name="TextBox 51"/>
          <p:cNvSpPr txBox="1"/>
          <p:nvPr/>
        </p:nvSpPr>
        <p:spPr>
          <a:xfrm>
            <a:off x="1619672" y="2780928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60" name="TextBox 59"/>
          <p:cNvSpPr txBox="1"/>
          <p:nvPr/>
        </p:nvSpPr>
        <p:spPr>
          <a:xfrm>
            <a:off x="2987824" y="2780928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63" name="TextBox 62"/>
          <p:cNvSpPr txBox="1"/>
          <p:nvPr/>
        </p:nvSpPr>
        <p:spPr>
          <a:xfrm>
            <a:off x="4486338" y="2780928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ru-RU" dirty="0"/>
          </a:p>
        </p:txBody>
      </p:sp>
      <p:sp>
        <p:nvSpPr>
          <p:cNvPr id="66" name="TextBox 65"/>
          <p:cNvSpPr txBox="1"/>
          <p:nvPr/>
        </p:nvSpPr>
        <p:spPr>
          <a:xfrm>
            <a:off x="6156176" y="2780928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68" name="TextBox 67"/>
          <p:cNvSpPr txBox="1"/>
          <p:nvPr/>
        </p:nvSpPr>
        <p:spPr>
          <a:xfrm>
            <a:off x="7366658" y="2780928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112" name="TextBox 111"/>
          <p:cNvSpPr txBox="1"/>
          <p:nvPr/>
        </p:nvSpPr>
        <p:spPr>
          <a:xfrm>
            <a:off x="1475656" y="5291916"/>
            <a:ext cx="6332183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ru-RU" sz="3200" dirty="0" smtClean="0"/>
              <a:t>Величина потока увеличилась на 2 </a:t>
            </a:r>
            <a:endParaRPr lang="ru-RU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2987824" y="116632"/>
            <a:ext cx="432048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</a:pPr>
            <a:r>
              <a:rPr lang="ru-RU" sz="4000" b="1" dirty="0" smtClean="0"/>
              <a:t>3</a:t>
            </a: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4427984" y="116632"/>
            <a:ext cx="360040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</a:pPr>
            <a:r>
              <a:rPr lang="ru-RU" sz="4000" b="1" dirty="0" smtClean="0"/>
              <a:t>1</a:t>
            </a:r>
          </a:p>
        </p:txBody>
      </p:sp>
      <p:sp>
        <p:nvSpPr>
          <p:cNvPr id="7" name="Стрелка вправо 6"/>
          <p:cNvSpPr/>
          <p:nvPr/>
        </p:nvSpPr>
        <p:spPr>
          <a:xfrm>
            <a:off x="3635896" y="476672"/>
            <a:ext cx="57606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3707904" y="5085184"/>
            <a:ext cx="2232248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r>
              <a:rPr lang="ru-RU" sz="2000" dirty="0" smtClean="0"/>
              <a:t>Получился набор не пересекающихся простых циклов</a:t>
            </a:r>
            <a:endParaRPr lang="ru-RU" sz="2000" b="1" dirty="0" smtClean="0"/>
          </a:p>
        </p:txBody>
      </p:sp>
      <p:sp>
        <p:nvSpPr>
          <p:cNvPr id="8" name="Прямоугольник 7"/>
          <p:cNvSpPr/>
          <p:nvPr/>
        </p:nvSpPr>
        <p:spPr>
          <a:xfrm>
            <a:off x="179512" y="1126485"/>
            <a:ext cx="36724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Множество ребер разбивается на непересекающиеся простые циклы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5148064" y="1126485"/>
            <a:ext cx="3600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G – </a:t>
            </a:r>
            <a:r>
              <a:rPr lang="ru-RU" dirty="0" err="1" smtClean="0"/>
              <a:t>эйлеров</a:t>
            </a:r>
            <a:r>
              <a:rPr lang="en-US" dirty="0" smtClean="0"/>
              <a:t> </a:t>
            </a:r>
            <a:r>
              <a:rPr lang="ru-RU" dirty="0" smtClean="0"/>
              <a:t>граф (</a:t>
            </a:r>
            <a:r>
              <a:rPr lang="ru-RU" dirty="0" err="1" smtClean="0"/>
              <a:t>граф</a:t>
            </a:r>
            <a:r>
              <a:rPr lang="ru-RU" dirty="0" smtClean="0"/>
              <a:t>, имеющий </a:t>
            </a:r>
            <a:r>
              <a:rPr lang="ru-RU" dirty="0" err="1" smtClean="0"/>
              <a:t>эйлеров</a:t>
            </a:r>
            <a:r>
              <a:rPr lang="ru-RU" dirty="0" smtClean="0"/>
              <a:t> цикл)</a:t>
            </a:r>
          </a:p>
        </p:txBody>
      </p:sp>
      <p:sp>
        <p:nvSpPr>
          <p:cNvPr id="10" name="Стрелка вправо 9"/>
          <p:cNvSpPr/>
          <p:nvPr/>
        </p:nvSpPr>
        <p:spPr>
          <a:xfrm rot="3712409">
            <a:off x="1778704" y="2041749"/>
            <a:ext cx="57606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331912" y="2564904"/>
            <a:ext cx="395205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arenR"/>
            </a:pPr>
            <a:r>
              <a:rPr lang="ru-RU" dirty="0" smtClean="0"/>
              <a:t>Возьмем произвольный цикл.</a:t>
            </a:r>
          </a:p>
          <a:p>
            <a:pPr marL="342900" indent="-342900">
              <a:buAutoNum type="arabicParenR"/>
            </a:pPr>
            <a:r>
              <a:rPr lang="ru-RU" dirty="0" smtClean="0"/>
              <a:t>Найдем среди оставшихся циклов, цикл имеющий общую вершину с уже выбранным </a:t>
            </a:r>
            <a:r>
              <a:rPr lang="ru-RU" dirty="0" smtClean="0">
                <a:solidFill>
                  <a:schemeClr val="bg1">
                    <a:lumMod val="75000"/>
                  </a:schemeClr>
                </a:solidFill>
              </a:rPr>
              <a:t>(такой точно есть, иначе граф был бы не связным)</a:t>
            </a:r>
            <a:r>
              <a:rPr lang="ru-RU" dirty="0" smtClean="0"/>
              <a:t>.</a:t>
            </a:r>
          </a:p>
          <a:p>
            <a:pPr marL="342900" indent="-342900">
              <a:buFontTx/>
              <a:buAutoNum type="arabicParenR"/>
            </a:pPr>
            <a:r>
              <a:rPr lang="ru-RU" dirty="0" smtClean="0"/>
              <a:t>«Склеим» этот цикл с тем что есть.</a:t>
            </a:r>
            <a:endParaRPr lang="ru-RU" b="1" dirty="0" smtClean="0"/>
          </a:p>
        </p:txBody>
      </p:sp>
      <p:sp>
        <p:nvSpPr>
          <p:cNvPr id="12" name="Стрелка вправо 11"/>
          <p:cNvSpPr/>
          <p:nvPr/>
        </p:nvSpPr>
        <p:spPr>
          <a:xfrm rot="3712409">
            <a:off x="3506897" y="4562029"/>
            <a:ext cx="57606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трелка вправо 12"/>
          <p:cNvSpPr/>
          <p:nvPr/>
        </p:nvSpPr>
        <p:spPr>
          <a:xfrm rot="18875400">
            <a:off x="5355183" y="4466033"/>
            <a:ext cx="57606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Заголовок 1"/>
          <p:cNvSpPr txBox="1">
            <a:spLocks/>
          </p:cNvSpPr>
          <p:nvPr/>
        </p:nvSpPr>
        <p:spPr>
          <a:xfrm>
            <a:off x="5508104" y="2852936"/>
            <a:ext cx="2232248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r>
              <a:rPr lang="ru-RU" sz="2000" dirty="0" smtClean="0"/>
              <a:t>Будем повторять 2) и 3) пока все циклы не склеятся в один.</a:t>
            </a:r>
            <a:endParaRPr lang="ru-RU" sz="2000" b="1" dirty="0" smtClean="0"/>
          </a:p>
        </p:txBody>
      </p:sp>
      <p:sp>
        <p:nvSpPr>
          <p:cNvPr id="15" name="Стрелка вправо 14"/>
          <p:cNvSpPr/>
          <p:nvPr/>
        </p:nvSpPr>
        <p:spPr>
          <a:xfrm rot="16524336">
            <a:off x="6218834" y="2177754"/>
            <a:ext cx="57606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Прямая со стрелкой 47"/>
          <p:cNvCxnSpPr>
            <a:stCxn id="51" idx="4"/>
            <a:endCxn id="28" idx="0"/>
          </p:cNvCxnSpPr>
          <p:nvPr/>
        </p:nvCxnSpPr>
        <p:spPr>
          <a:xfrm>
            <a:off x="4608004" y="2780928"/>
            <a:ext cx="0" cy="144016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Овал 50"/>
          <p:cNvSpPr/>
          <p:nvPr/>
        </p:nvSpPr>
        <p:spPr>
          <a:xfrm>
            <a:off x="4427984" y="2420888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53" name="Прямая со стрелкой 52"/>
          <p:cNvCxnSpPr>
            <a:stCxn id="51" idx="2"/>
            <a:endCxn id="54" idx="7"/>
          </p:cNvCxnSpPr>
          <p:nvPr/>
        </p:nvCxnSpPr>
        <p:spPr>
          <a:xfrm flipH="1">
            <a:off x="3367145" y="2600908"/>
            <a:ext cx="1060839" cy="808811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Овал 53"/>
          <p:cNvSpPr/>
          <p:nvPr/>
        </p:nvSpPr>
        <p:spPr>
          <a:xfrm>
            <a:off x="3059832" y="335699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059832" y="3347700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endParaRPr lang="ru-RU" baseline="-25000" dirty="0" smtClean="0"/>
          </a:p>
        </p:txBody>
      </p:sp>
      <p:cxnSp>
        <p:nvCxnSpPr>
          <p:cNvPr id="57" name="Прямая со стрелкой 56"/>
          <p:cNvCxnSpPr>
            <a:stCxn id="64" idx="1"/>
            <a:endCxn id="51" idx="6"/>
          </p:cNvCxnSpPr>
          <p:nvPr/>
        </p:nvCxnSpPr>
        <p:spPr>
          <a:xfrm flipH="1" flipV="1">
            <a:off x="4788024" y="2600908"/>
            <a:ext cx="988831" cy="808811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>
            <a:stCxn id="28" idx="2"/>
            <a:endCxn id="54" idx="5"/>
          </p:cNvCxnSpPr>
          <p:nvPr/>
        </p:nvCxnSpPr>
        <p:spPr>
          <a:xfrm flipH="1" flipV="1">
            <a:off x="3367145" y="3664305"/>
            <a:ext cx="1060839" cy="736803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/>
          <p:cNvCxnSpPr>
            <a:stCxn id="64" idx="3"/>
            <a:endCxn id="28" idx="6"/>
          </p:cNvCxnSpPr>
          <p:nvPr/>
        </p:nvCxnSpPr>
        <p:spPr>
          <a:xfrm flipH="1">
            <a:off x="4788024" y="3664305"/>
            <a:ext cx="988831" cy="736803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Овал 63"/>
          <p:cNvSpPr/>
          <p:nvPr/>
        </p:nvSpPr>
        <p:spPr>
          <a:xfrm>
            <a:off x="5724128" y="335699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30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Пример</a:t>
            </a:r>
            <a:endParaRPr lang="ru-RU" sz="2800" b="1" dirty="0" smtClean="0"/>
          </a:p>
        </p:txBody>
      </p:sp>
      <p:sp>
        <p:nvSpPr>
          <p:cNvPr id="41" name="TextBox 40"/>
          <p:cNvSpPr txBox="1"/>
          <p:nvPr/>
        </p:nvSpPr>
        <p:spPr>
          <a:xfrm>
            <a:off x="3478226" y="285293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42" name="TextBox 41"/>
          <p:cNvSpPr txBox="1"/>
          <p:nvPr/>
        </p:nvSpPr>
        <p:spPr>
          <a:xfrm>
            <a:off x="4990394" y="284364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43" name="TextBox 42"/>
          <p:cNvSpPr txBox="1"/>
          <p:nvPr/>
        </p:nvSpPr>
        <p:spPr>
          <a:xfrm>
            <a:off x="3491880" y="378904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5004048" y="378904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4283968" y="335699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52" name="TextBox 51"/>
          <p:cNvSpPr txBox="1"/>
          <p:nvPr/>
        </p:nvSpPr>
        <p:spPr>
          <a:xfrm>
            <a:off x="3779912" y="2852936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0</a:t>
            </a:r>
            <a:endParaRPr lang="ru-RU" dirty="0"/>
          </a:p>
        </p:txBody>
      </p:sp>
      <p:sp>
        <p:nvSpPr>
          <p:cNvPr id="60" name="TextBox 59"/>
          <p:cNvSpPr txBox="1"/>
          <p:nvPr/>
        </p:nvSpPr>
        <p:spPr>
          <a:xfrm>
            <a:off x="5292080" y="2843644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0</a:t>
            </a:r>
            <a:endParaRPr lang="ru-RU" dirty="0"/>
          </a:p>
        </p:txBody>
      </p:sp>
      <p:sp>
        <p:nvSpPr>
          <p:cNvPr id="63" name="TextBox 62"/>
          <p:cNvSpPr txBox="1"/>
          <p:nvPr/>
        </p:nvSpPr>
        <p:spPr>
          <a:xfrm>
            <a:off x="3779912" y="3789040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ru-RU" dirty="0"/>
          </a:p>
        </p:txBody>
      </p:sp>
      <p:sp>
        <p:nvSpPr>
          <p:cNvPr id="66" name="TextBox 65"/>
          <p:cNvSpPr txBox="1"/>
          <p:nvPr/>
        </p:nvSpPr>
        <p:spPr>
          <a:xfrm>
            <a:off x="5292080" y="3789040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0</a:t>
            </a:r>
            <a:endParaRPr lang="ru-RU" dirty="0"/>
          </a:p>
        </p:txBody>
      </p:sp>
      <p:sp>
        <p:nvSpPr>
          <p:cNvPr id="68" name="TextBox 67"/>
          <p:cNvSpPr txBox="1"/>
          <p:nvPr/>
        </p:nvSpPr>
        <p:spPr>
          <a:xfrm>
            <a:off x="4572000" y="3356992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0</a:t>
            </a:r>
            <a:endParaRPr lang="ru-RU" dirty="0"/>
          </a:p>
        </p:txBody>
      </p:sp>
      <p:sp>
        <p:nvSpPr>
          <p:cNvPr id="28" name="Овал 27"/>
          <p:cNvSpPr/>
          <p:nvPr/>
        </p:nvSpPr>
        <p:spPr>
          <a:xfrm>
            <a:off x="4427984" y="4221088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796136" y="3356992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ru-RU" baseline="-25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Прямая со стрелкой 47"/>
          <p:cNvCxnSpPr>
            <a:stCxn id="51" idx="4"/>
            <a:endCxn id="28" idx="0"/>
          </p:cNvCxnSpPr>
          <p:nvPr/>
        </p:nvCxnSpPr>
        <p:spPr>
          <a:xfrm>
            <a:off x="4608004" y="2780928"/>
            <a:ext cx="0" cy="1440160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Овал 50"/>
          <p:cNvSpPr/>
          <p:nvPr/>
        </p:nvSpPr>
        <p:spPr>
          <a:xfrm>
            <a:off x="4427984" y="2420888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53" name="Прямая со стрелкой 52"/>
          <p:cNvCxnSpPr>
            <a:stCxn id="51" idx="2"/>
            <a:endCxn id="54" idx="7"/>
          </p:cNvCxnSpPr>
          <p:nvPr/>
        </p:nvCxnSpPr>
        <p:spPr>
          <a:xfrm flipH="1">
            <a:off x="3367145" y="2600908"/>
            <a:ext cx="1060839" cy="808811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Овал 53"/>
          <p:cNvSpPr/>
          <p:nvPr/>
        </p:nvSpPr>
        <p:spPr>
          <a:xfrm>
            <a:off x="3059832" y="335699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059832" y="3347700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endParaRPr lang="ru-RU" baseline="-25000" dirty="0" smtClean="0"/>
          </a:p>
        </p:txBody>
      </p:sp>
      <p:cxnSp>
        <p:nvCxnSpPr>
          <p:cNvPr id="57" name="Прямая со стрелкой 56"/>
          <p:cNvCxnSpPr>
            <a:stCxn id="64" idx="1"/>
            <a:endCxn id="51" idx="6"/>
          </p:cNvCxnSpPr>
          <p:nvPr/>
        </p:nvCxnSpPr>
        <p:spPr>
          <a:xfrm flipH="1" flipV="1">
            <a:off x="4788024" y="2600908"/>
            <a:ext cx="988831" cy="808811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>
            <a:stCxn id="28" idx="2"/>
            <a:endCxn id="54" idx="5"/>
          </p:cNvCxnSpPr>
          <p:nvPr/>
        </p:nvCxnSpPr>
        <p:spPr>
          <a:xfrm flipH="1" flipV="1">
            <a:off x="3367145" y="3664305"/>
            <a:ext cx="1060839" cy="736803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/>
          <p:cNvCxnSpPr>
            <a:stCxn id="64" idx="3"/>
            <a:endCxn id="28" idx="6"/>
          </p:cNvCxnSpPr>
          <p:nvPr/>
        </p:nvCxnSpPr>
        <p:spPr>
          <a:xfrm flipH="1">
            <a:off x="4788024" y="3664305"/>
            <a:ext cx="988831" cy="736803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Овал 63"/>
          <p:cNvSpPr/>
          <p:nvPr/>
        </p:nvSpPr>
        <p:spPr>
          <a:xfrm>
            <a:off x="5724128" y="335699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30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Пример</a:t>
            </a:r>
            <a:endParaRPr lang="ru-RU" sz="2800" b="1" dirty="0" smtClean="0"/>
          </a:p>
        </p:txBody>
      </p:sp>
      <p:sp>
        <p:nvSpPr>
          <p:cNvPr id="41" name="TextBox 40"/>
          <p:cNvSpPr txBox="1"/>
          <p:nvPr/>
        </p:nvSpPr>
        <p:spPr>
          <a:xfrm>
            <a:off x="3478226" y="285293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42" name="TextBox 41"/>
          <p:cNvSpPr txBox="1"/>
          <p:nvPr/>
        </p:nvSpPr>
        <p:spPr>
          <a:xfrm>
            <a:off x="4990394" y="284364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43" name="TextBox 42"/>
          <p:cNvSpPr txBox="1"/>
          <p:nvPr/>
        </p:nvSpPr>
        <p:spPr>
          <a:xfrm>
            <a:off x="3491880" y="378904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5004048" y="378904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4283968" y="335699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52" name="TextBox 51"/>
          <p:cNvSpPr txBox="1"/>
          <p:nvPr/>
        </p:nvSpPr>
        <p:spPr>
          <a:xfrm>
            <a:off x="3779912" y="2852936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0</a:t>
            </a:r>
            <a:endParaRPr lang="ru-RU" dirty="0"/>
          </a:p>
        </p:txBody>
      </p:sp>
      <p:sp>
        <p:nvSpPr>
          <p:cNvPr id="60" name="TextBox 59"/>
          <p:cNvSpPr txBox="1"/>
          <p:nvPr/>
        </p:nvSpPr>
        <p:spPr>
          <a:xfrm>
            <a:off x="5292080" y="2843644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0</a:t>
            </a:r>
            <a:endParaRPr lang="ru-RU" dirty="0"/>
          </a:p>
        </p:txBody>
      </p:sp>
      <p:sp>
        <p:nvSpPr>
          <p:cNvPr id="63" name="TextBox 62"/>
          <p:cNvSpPr txBox="1"/>
          <p:nvPr/>
        </p:nvSpPr>
        <p:spPr>
          <a:xfrm>
            <a:off x="3779912" y="3789040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ru-RU" dirty="0"/>
          </a:p>
        </p:txBody>
      </p:sp>
      <p:sp>
        <p:nvSpPr>
          <p:cNvPr id="66" name="TextBox 65"/>
          <p:cNvSpPr txBox="1"/>
          <p:nvPr/>
        </p:nvSpPr>
        <p:spPr>
          <a:xfrm>
            <a:off x="5292080" y="3789040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0</a:t>
            </a:r>
            <a:endParaRPr lang="ru-RU" dirty="0"/>
          </a:p>
        </p:txBody>
      </p:sp>
      <p:sp>
        <p:nvSpPr>
          <p:cNvPr id="68" name="TextBox 67"/>
          <p:cNvSpPr txBox="1"/>
          <p:nvPr/>
        </p:nvSpPr>
        <p:spPr>
          <a:xfrm>
            <a:off x="4572000" y="3356992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0</a:t>
            </a:r>
            <a:endParaRPr lang="ru-RU" dirty="0"/>
          </a:p>
        </p:txBody>
      </p:sp>
      <p:sp>
        <p:nvSpPr>
          <p:cNvPr id="28" name="Овал 27"/>
          <p:cNvSpPr/>
          <p:nvPr/>
        </p:nvSpPr>
        <p:spPr>
          <a:xfrm>
            <a:off x="4427984" y="4221088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796136" y="3356992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ru-RU" baseline="-25000" dirty="0" smtClean="0"/>
          </a:p>
        </p:txBody>
      </p:sp>
      <p:sp>
        <p:nvSpPr>
          <p:cNvPr id="25" name="TextBox 24"/>
          <p:cNvSpPr txBox="1"/>
          <p:nvPr/>
        </p:nvSpPr>
        <p:spPr>
          <a:xfrm>
            <a:off x="2411760" y="4725144"/>
            <a:ext cx="827471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1-0 = 1</a:t>
            </a:r>
            <a:endParaRPr lang="ru-RU" dirty="0"/>
          </a:p>
        </p:txBody>
      </p:sp>
      <p:cxnSp>
        <p:nvCxnSpPr>
          <p:cNvPr id="26" name="Прямая со стрелкой 25"/>
          <p:cNvCxnSpPr>
            <a:endCxn id="25" idx="0"/>
          </p:cNvCxnSpPr>
          <p:nvPr/>
        </p:nvCxnSpPr>
        <p:spPr>
          <a:xfrm flipH="1">
            <a:off x="2825496" y="4221088"/>
            <a:ext cx="1386464" cy="504056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364088" y="5013176"/>
            <a:ext cx="827471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dirty="0" smtClean="0"/>
              <a:t>1-0 = 1</a:t>
            </a:r>
            <a:endParaRPr lang="ru-RU" dirty="0"/>
          </a:p>
        </p:txBody>
      </p:sp>
      <p:cxnSp>
        <p:nvCxnSpPr>
          <p:cNvPr id="32" name="Прямая со стрелкой 31"/>
          <p:cNvCxnSpPr>
            <a:endCxn id="31" idx="0"/>
          </p:cNvCxnSpPr>
          <p:nvPr/>
        </p:nvCxnSpPr>
        <p:spPr>
          <a:xfrm>
            <a:off x="4644008" y="3789040"/>
            <a:ext cx="1133816" cy="1224136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372200" y="1916832"/>
            <a:ext cx="827471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dirty="0" smtClean="0"/>
              <a:t>1-0 = 1</a:t>
            </a:r>
            <a:endParaRPr lang="ru-RU" dirty="0"/>
          </a:p>
        </p:txBody>
      </p:sp>
      <p:cxnSp>
        <p:nvCxnSpPr>
          <p:cNvPr id="35" name="Прямая со стрелкой 34"/>
          <p:cNvCxnSpPr>
            <a:endCxn id="34" idx="2"/>
          </p:cNvCxnSpPr>
          <p:nvPr/>
        </p:nvCxnSpPr>
        <p:spPr>
          <a:xfrm flipV="1">
            <a:off x="5004048" y="2286164"/>
            <a:ext cx="1781888" cy="422756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Прямая со стрелкой 47"/>
          <p:cNvCxnSpPr>
            <a:stCxn id="51" idx="4"/>
            <a:endCxn id="28" idx="0"/>
          </p:cNvCxnSpPr>
          <p:nvPr/>
        </p:nvCxnSpPr>
        <p:spPr>
          <a:xfrm>
            <a:off x="4608004" y="2780928"/>
            <a:ext cx="0" cy="144016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Овал 50"/>
          <p:cNvSpPr/>
          <p:nvPr/>
        </p:nvSpPr>
        <p:spPr>
          <a:xfrm>
            <a:off x="4427984" y="2420888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53" name="Прямая со стрелкой 52"/>
          <p:cNvCxnSpPr>
            <a:stCxn id="51" idx="2"/>
            <a:endCxn id="54" idx="7"/>
          </p:cNvCxnSpPr>
          <p:nvPr/>
        </p:nvCxnSpPr>
        <p:spPr>
          <a:xfrm flipH="1">
            <a:off x="3367145" y="2600908"/>
            <a:ext cx="1060839" cy="808811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Овал 53"/>
          <p:cNvSpPr/>
          <p:nvPr/>
        </p:nvSpPr>
        <p:spPr>
          <a:xfrm>
            <a:off x="3059832" y="335699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059832" y="3347700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endParaRPr lang="ru-RU" baseline="-25000" dirty="0" smtClean="0"/>
          </a:p>
        </p:txBody>
      </p:sp>
      <p:cxnSp>
        <p:nvCxnSpPr>
          <p:cNvPr id="57" name="Прямая со стрелкой 56"/>
          <p:cNvCxnSpPr>
            <a:stCxn id="64" idx="1"/>
            <a:endCxn id="51" idx="6"/>
          </p:cNvCxnSpPr>
          <p:nvPr/>
        </p:nvCxnSpPr>
        <p:spPr>
          <a:xfrm flipH="1" flipV="1">
            <a:off x="4788024" y="2600908"/>
            <a:ext cx="988831" cy="808811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>
            <a:stCxn id="28" idx="2"/>
            <a:endCxn id="54" idx="5"/>
          </p:cNvCxnSpPr>
          <p:nvPr/>
        </p:nvCxnSpPr>
        <p:spPr>
          <a:xfrm flipH="1" flipV="1">
            <a:off x="3367145" y="3664305"/>
            <a:ext cx="1060839" cy="736803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/>
          <p:cNvCxnSpPr>
            <a:stCxn id="64" idx="3"/>
            <a:endCxn id="28" idx="6"/>
          </p:cNvCxnSpPr>
          <p:nvPr/>
        </p:nvCxnSpPr>
        <p:spPr>
          <a:xfrm flipH="1">
            <a:off x="4788024" y="3664305"/>
            <a:ext cx="988831" cy="736803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Овал 63"/>
          <p:cNvSpPr/>
          <p:nvPr/>
        </p:nvSpPr>
        <p:spPr>
          <a:xfrm>
            <a:off x="5724128" y="335699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30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Пример</a:t>
            </a:r>
            <a:endParaRPr lang="ru-RU" sz="2800" b="1" dirty="0" smtClean="0"/>
          </a:p>
        </p:txBody>
      </p:sp>
      <p:sp>
        <p:nvSpPr>
          <p:cNvPr id="41" name="TextBox 40"/>
          <p:cNvSpPr txBox="1"/>
          <p:nvPr/>
        </p:nvSpPr>
        <p:spPr>
          <a:xfrm>
            <a:off x="3478226" y="285293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42" name="TextBox 41"/>
          <p:cNvSpPr txBox="1"/>
          <p:nvPr/>
        </p:nvSpPr>
        <p:spPr>
          <a:xfrm>
            <a:off x="4990394" y="284364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43" name="TextBox 42"/>
          <p:cNvSpPr txBox="1"/>
          <p:nvPr/>
        </p:nvSpPr>
        <p:spPr>
          <a:xfrm>
            <a:off x="3491880" y="378904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5004048" y="378904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4283968" y="335699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52" name="TextBox 51"/>
          <p:cNvSpPr txBox="1"/>
          <p:nvPr/>
        </p:nvSpPr>
        <p:spPr>
          <a:xfrm>
            <a:off x="3779912" y="2852936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0</a:t>
            </a:r>
            <a:endParaRPr lang="ru-RU" dirty="0"/>
          </a:p>
        </p:txBody>
      </p:sp>
      <p:sp>
        <p:nvSpPr>
          <p:cNvPr id="60" name="TextBox 59"/>
          <p:cNvSpPr txBox="1"/>
          <p:nvPr/>
        </p:nvSpPr>
        <p:spPr>
          <a:xfrm>
            <a:off x="5292080" y="2843644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63" name="TextBox 62"/>
          <p:cNvSpPr txBox="1"/>
          <p:nvPr/>
        </p:nvSpPr>
        <p:spPr>
          <a:xfrm>
            <a:off x="3779912" y="3789040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66" name="TextBox 65"/>
          <p:cNvSpPr txBox="1"/>
          <p:nvPr/>
        </p:nvSpPr>
        <p:spPr>
          <a:xfrm>
            <a:off x="5292080" y="3789040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0</a:t>
            </a:r>
            <a:endParaRPr lang="ru-RU" dirty="0"/>
          </a:p>
        </p:txBody>
      </p:sp>
      <p:sp>
        <p:nvSpPr>
          <p:cNvPr id="68" name="TextBox 67"/>
          <p:cNvSpPr txBox="1"/>
          <p:nvPr/>
        </p:nvSpPr>
        <p:spPr>
          <a:xfrm>
            <a:off x="4572000" y="3356992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28" name="Овал 27"/>
          <p:cNvSpPr/>
          <p:nvPr/>
        </p:nvSpPr>
        <p:spPr>
          <a:xfrm>
            <a:off x="4427984" y="4221088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796136" y="3356992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ru-RU" baseline="-25000" dirty="0" smtClean="0"/>
          </a:p>
        </p:txBody>
      </p:sp>
      <p:sp>
        <p:nvSpPr>
          <p:cNvPr id="24" name="TextBox 23"/>
          <p:cNvSpPr txBox="1"/>
          <p:nvPr/>
        </p:nvSpPr>
        <p:spPr>
          <a:xfrm>
            <a:off x="2176895" y="5291916"/>
            <a:ext cx="4843377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ru-RU" sz="3200" dirty="0" smtClean="0"/>
              <a:t>Величина потока = 1+0 = 1 </a:t>
            </a:r>
            <a:endParaRPr lang="ru-RU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Прямая со стрелкой 47"/>
          <p:cNvCxnSpPr>
            <a:stCxn id="51" idx="4"/>
            <a:endCxn id="28" idx="0"/>
          </p:cNvCxnSpPr>
          <p:nvPr/>
        </p:nvCxnSpPr>
        <p:spPr>
          <a:xfrm>
            <a:off x="4608004" y="2780928"/>
            <a:ext cx="0" cy="144016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Овал 50"/>
          <p:cNvSpPr/>
          <p:nvPr/>
        </p:nvSpPr>
        <p:spPr>
          <a:xfrm>
            <a:off x="4427984" y="2420888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53" name="Прямая со стрелкой 52"/>
          <p:cNvCxnSpPr>
            <a:stCxn id="51" idx="2"/>
            <a:endCxn id="54" idx="7"/>
          </p:cNvCxnSpPr>
          <p:nvPr/>
        </p:nvCxnSpPr>
        <p:spPr>
          <a:xfrm flipH="1">
            <a:off x="3367145" y="2600908"/>
            <a:ext cx="1060839" cy="808811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Овал 53"/>
          <p:cNvSpPr/>
          <p:nvPr/>
        </p:nvSpPr>
        <p:spPr>
          <a:xfrm>
            <a:off x="3059832" y="335699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059832" y="3347700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endParaRPr lang="ru-RU" baseline="-25000" dirty="0" smtClean="0"/>
          </a:p>
        </p:txBody>
      </p:sp>
      <p:cxnSp>
        <p:nvCxnSpPr>
          <p:cNvPr id="57" name="Прямая со стрелкой 56"/>
          <p:cNvCxnSpPr>
            <a:stCxn id="64" idx="1"/>
            <a:endCxn id="51" idx="6"/>
          </p:cNvCxnSpPr>
          <p:nvPr/>
        </p:nvCxnSpPr>
        <p:spPr>
          <a:xfrm flipH="1" flipV="1">
            <a:off x="4788024" y="2600908"/>
            <a:ext cx="988831" cy="808811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>
            <a:stCxn id="28" idx="2"/>
            <a:endCxn id="54" idx="5"/>
          </p:cNvCxnSpPr>
          <p:nvPr/>
        </p:nvCxnSpPr>
        <p:spPr>
          <a:xfrm flipH="1" flipV="1">
            <a:off x="3367145" y="3664305"/>
            <a:ext cx="1060839" cy="736803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/>
          <p:cNvCxnSpPr>
            <a:stCxn id="64" idx="3"/>
            <a:endCxn id="28" idx="6"/>
          </p:cNvCxnSpPr>
          <p:nvPr/>
        </p:nvCxnSpPr>
        <p:spPr>
          <a:xfrm flipH="1">
            <a:off x="4788024" y="3664305"/>
            <a:ext cx="988831" cy="736803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Овал 63"/>
          <p:cNvSpPr/>
          <p:nvPr/>
        </p:nvSpPr>
        <p:spPr>
          <a:xfrm>
            <a:off x="5724128" y="335699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30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Пример</a:t>
            </a:r>
            <a:endParaRPr lang="ru-RU" sz="2800" b="1" dirty="0" smtClean="0"/>
          </a:p>
        </p:txBody>
      </p:sp>
      <p:sp>
        <p:nvSpPr>
          <p:cNvPr id="41" name="TextBox 40"/>
          <p:cNvSpPr txBox="1"/>
          <p:nvPr/>
        </p:nvSpPr>
        <p:spPr>
          <a:xfrm>
            <a:off x="3478226" y="285293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42" name="TextBox 41"/>
          <p:cNvSpPr txBox="1"/>
          <p:nvPr/>
        </p:nvSpPr>
        <p:spPr>
          <a:xfrm>
            <a:off x="4990394" y="284364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43" name="TextBox 42"/>
          <p:cNvSpPr txBox="1"/>
          <p:nvPr/>
        </p:nvSpPr>
        <p:spPr>
          <a:xfrm>
            <a:off x="3491880" y="378904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5004048" y="378904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4283968" y="335699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52" name="TextBox 51"/>
          <p:cNvSpPr txBox="1"/>
          <p:nvPr/>
        </p:nvSpPr>
        <p:spPr>
          <a:xfrm>
            <a:off x="3779912" y="2852936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0</a:t>
            </a:r>
            <a:endParaRPr lang="ru-RU" dirty="0"/>
          </a:p>
        </p:txBody>
      </p:sp>
      <p:sp>
        <p:nvSpPr>
          <p:cNvPr id="60" name="TextBox 59"/>
          <p:cNvSpPr txBox="1"/>
          <p:nvPr/>
        </p:nvSpPr>
        <p:spPr>
          <a:xfrm>
            <a:off x="5292080" y="2843644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63" name="TextBox 62"/>
          <p:cNvSpPr txBox="1"/>
          <p:nvPr/>
        </p:nvSpPr>
        <p:spPr>
          <a:xfrm>
            <a:off x="3779912" y="3789040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66" name="TextBox 65"/>
          <p:cNvSpPr txBox="1"/>
          <p:nvPr/>
        </p:nvSpPr>
        <p:spPr>
          <a:xfrm>
            <a:off x="5292080" y="3789040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0</a:t>
            </a:r>
            <a:endParaRPr lang="ru-RU" dirty="0"/>
          </a:p>
        </p:txBody>
      </p:sp>
      <p:sp>
        <p:nvSpPr>
          <p:cNvPr id="68" name="TextBox 67"/>
          <p:cNvSpPr txBox="1"/>
          <p:nvPr/>
        </p:nvSpPr>
        <p:spPr>
          <a:xfrm>
            <a:off x="4572000" y="3356992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28" name="Овал 27"/>
          <p:cNvSpPr/>
          <p:nvPr/>
        </p:nvSpPr>
        <p:spPr>
          <a:xfrm>
            <a:off x="4427984" y="4221088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796136" y="3356992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ru-RU" baseline="-25000" dirty="0" smtClean="0"/>
          </a:p>
        </p:txBody>
      </p:sp>
      <p:sp>
        <p:nvSpPr>
          <p:cNvPr id="24" name="TextBox 23"/>
          <p:cNvSpPr txBox="1"/>
          <p:nvPr/>
        </p:nvSpPr>
        <p:spPr>
          <a:xfrm>
            <a:off x="2176895" y="5291916"/>
            <a:ext cx="4843377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ru-RU" sz="3200" dirty="0" smtClean="0"/>
              <a:t>Величина потока = 1+0 = 1 </a:t>
            </a:r>
            <a:endParaRPr lang="ru-RU" sz="3200" dirty="0"/>
          </a:p>
        </p:txBody>
      </p:sp>
      <p:sp>
        <p:nvSpPr>
          <p:cNvPr id="25" name="TextBox 24"/>
          <p:cNvSpPr txBox="1"/>
          <p:nvPr/>
        </p:nvSpPr>
        <p:spPr>
          <a:xfrm>
            <a:off x="2411760" y="4725144"/>
            <a:ext cx="827471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1-1 = 0</a:t>
            </a:r>
            <a:endParaRPr lang="ru-RU" dirty="0"/>
          </a:p>
        </p:txBody>
      </p:sp>
      <p:cxnSp>
        <p:nvCxnSpPr>
          <p:cNvPr id="26" name="Прямая со стрелкой 25"/>
          <p:cNvCxnSpPr>
            <a:endCxn id="25" idx="0"/>
          </p:cNvCxnSpPr>
          <p:nvPr/>
        </p:nvCxnSpPr>
        <p:spPr>
          <a:xfrm flipH="1">
            <a:off x="2825496" y="4221088"/>
            <a:ext cx="1386464" cy="504056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Прямая со стрелкой 47"/>
          <p:cNvCxnSpPr>
            <a:stCxn id="51" idx="4"/>
            <a:endCxn id="28" idx="0"/>
          </p:cNvCxnSpPr>
          <p:nvPr/>
        </p:nvCxnSpPr>
        <p:spPr>
          <a:xfrm>
            <a:off x="4608004" y="2780928"/>
            <a:ext cx="0" cy="1440160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Овал 50"/>
          <p:cNvSpPr/>
          <p:nvPr/>
        </p:nvSpPr>
        <p:spPr>
          <a:xfrm>
            <a:off x="4427984" y="2420888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53" name="Прямая со стрелкой 52"/>
          <p:cNvCxnSpPr>
            <a:stCxn id="51" idx="2"/>
            <a:endCxn id="54" idx="7"/>
          </p:cNvCxnSpPr>
          <p:nvPr/>
        </p:nvCxnSpPr>
        <p:spPr>
          <a:xfrm flipH="1">
            <a:off x="3367145" y="2600908"/>
            <a:ext cx="1060839" cy="808811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Овал 53"/>
          <p:cNvSpPr/>
          <p:nvPr/>
        </p:nvSpPr>
        <p:spPr>
          <a:xfrm>
            <a:off x="3059832" y="335699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059832" y="3347700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endParaRPr lang="ru-RU" baseline="-25000" dirty="0" smtClean="0"/>
          </a:p>
        </p:txBody>
      </p:sp>
      <p:cxnSp>
        <p:nvCxnSpPr>
          <p:cNvPr id="57" name="Прямая со стрелкой 56"/>
          <p:cNvCxnSpPr>
            <a:stCxn id="64" idx="1"/>
            <a:endCxn id="51" idx="6"/>
          </p:cNvCxnSpPr>
          <p:nvPr/>
        </p:nvCxnSpPr>
        <p:spPr>
          <a:xfrm flipH="1" flipV="1">
            <a:off x="4788024" y="2600908"/>
            <a:ext cx="988831" cy="808811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>
            <a:stCxn id="28" idx="2"/>
            <a:endCxn id="54" idx="5"/>
          </p:cNvCxnSpPr>
          <p:nvPr/>
        </p:nvCxnSpPr>
        <p:spPr>
          <a:xfrm flipH="1" flipV="1">
            <a:off x="3367145" y="3664305"/>
            <a:ext cx="1060839" cy="736803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/>
          <p:cNvCxnSpPr>
            <a:stCxn id="64" idx="3"/>
            <a:endCxn id="28" idx="6"/>
          </p:cNvCxnSpPr>
          <p:nvPr/>
        </p:nvCxnSpPr>
        <p:spPr>
          <a:xfrm flipH="1">
            <a:off x="4788024" y="3664305"/>
            <a:ext cx="988831" cy="736803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Овал 63"/>
          <p:cNvSpPr/>
          <p:nvPr/>
        </p:nvSpPr>
        <p:spPr>
          <a:xfrm>
            <a:off x="5724128" y="335699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30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Пример</a:t>
            </a:r>
            <a:endParaRPr lang="ru-RU" sz="2800" b="1" dirty="0" smtClean="0"/>
          </a:p>
        </p:txBody>
      </p:sp>
      <p:sp>
        <p:nvSpPr>
          <p:cNvPr id="41" name="TextBox 40"/>
          <p:cNvSpPr txBox="1"/>
          <p:nvPr/>
        </p:nvSpPr>
        <p:spPr>
          <a:xfrm>
            <a:off x="3478226" y="285293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42" name="TextBox 41"/>
          <p:cNvSpPr txBox="1"/>
          <p:nvPr/>
        </p:nvSpPr>
        <p:spPr>
          <a:xfrm>
            <a:off x="4990394" y="284364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43" name="TextBox 42"/>
          <p:cNvSpPr txBox="1"/>
          <p:nvPr/>
        </p:nvSpPr>
        <p:spPr>
          <a:xfrm>
            <a:off x="3491880" y="378904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5004048" y="378904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4283968" y="335699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52" name="TextBox 51"/>
          <p:cNvSpPr txBox="1"/>
          <p:nvPr/>
        </p:nvSpPr>
        <p:spPr>
          <a:xfrm>
            <a:off x="3779912" y="2852936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0</a:t>
            </a:r>
            <a:endParaRPr lang="ru-RU" dirty="0"/>
          </a:p>
        </p:txBody>
      </p:sp>
      <p:sp>
        <p:nvSpPr>
          <p:cNvPr id="60" name="TextBox 59"/>
          <p:cNvSpPr txBox="1"/>
          <p:nvPr/>
        </p:nvSpPr>
        <p:spPr>
          <a:xfrm>
            <a:off x="5292080" y="2843644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63" name="TextBox 62"/>
          <p:cNvSpPr txBox="1"/>
          <p:nvPr/>
        </p:nvSpPr>
        <p:spPr>
          <a:xfrm>
            <a:off x="3779912" y="3789040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66" name="TextBox 65"/>
          <p:cNvSpPr txBox="1"/>
          <p:nvPr/>
        </p:nvSpPr>
        <p:spPr>
          <a:xfrm>
            <a:off x="5292080" y="3789040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0</a:t>
            </a:r>
            <a:endParaRPr lang="ru-RU" dirty="0"/>
          </a:p>
        </p:txBody>
      </p:sp>
      <p:sp>
        <p:nvSpPr>
          <p:cNvPr id="68" name="TextBox 67"/>
          <p:cNvSpPr txBox="1"/>
          <p:nvPr/>
        </p:nvSpPr>
        <p:spPr>
          <a:xfrm>
            <a:off x="4572000" y="3356992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28" name="Овал 27"/>
          <p:cNvSpPr/>
          <p:nvPr/>
        </p:nvSpPr>
        <p:spPr>
          <a:xfrm>
            <a:off x="4427984" y="4221088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796136" y="3356992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ru-RU" baseline="-25000" dirty="0" smtClean="0"/>
          </a:p>
        </p:txBody>
      </p:sp>
      <p:sp>
        <p:nvSpPr>
          <p:cNvPr id="24" name="TextBox 23"/>
          <p:cNvSpPr txBox="1"/>
          <p:nvPr/>
        </p:nvSpPr>
        <p:spPr>
          <a:xfrm>
            <a:off x="2176895" y="5291916"/>
            <a:ext cx="4843377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ru-RU" sz="3200" dirty="0" smtClean="0"/>
              <a:t>Величина потока = 1+0 = 1 </a:t>
            </a:r>
            <a:endParaRPr lang="ru-RU" sz="3200" dirty="0"/>
          </a:p>
        </p:txBody>
      </p:sp>
      <p:sp>
        <p:nvSpPr>
          <p:cNvPr id="25" name="TextBox 24"/>
          <p:cNvSpPr txBox="1"/>
          <p:nvPr/>
        </p:nvSpPr>
        <p:spPr>
          <a:xfrm>
            <a:off x="2411760" y="4725144"/>
            <a:ext cx="827471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1-1 = 0</a:t>
            </a:r>
            <a:endParaRPr lang="ru-RU" dirty="0"/>
          </a:p>
        </p:txBody>
      </p:sp>
      <p:cxnSp>
        <p:nvCxnSpPr>
          <p:cNvPr id="26" name="Прямая со стрелкой 25"/>
          <p:cNvCxnSpPr>
            <a:endCxn id="25" idx="0"/>
          </p:cNvCxnSpPr>
          <p:nvPr/>
        </p:nvCxnSpPr>
        <p:spPr>
          <a:xfrm flipH="1">
            <a:off x="2825496" y="4221088"/>
            <a:ext cx="1386464" cy="504056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Прямая со стрелкой 47"/>
          <p:cNvCxnSpPr>
            <a:stCxn id="51" idx="4"/>
            <a:endCxn id="28" idx="0"/>
          </p:cNvCxnSpPr>
          <p:nvPr/>
        </p:nvCxnSpPr>
        <p:spPr>
          <a:xfrm>
            <a:off x="4608004" y="2780928"/>
            <a:ext cx="0" cy="144016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Овал 50"/>
          <p:cNvSpPr/>
          <p:nvPr/>
        </p:nvSpPr>
        <p:spPr>
          <a:xfrm>
            <a:off x="4427984" y="2420888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53" name="Прямая со стрелкой 52"/>
          <p:cNvCxnSpPr>
            <a:stCxn id="51" idx="2"/>
            <a:endCxn id="54" idx="7"/>
          </p:cNvCxnSpPr>
          <p:nvPr/>
        </p:nvCxnSpPr>
        <p:spPr>
          <a:xfrm flipH="1">
            <a:off x="3367145" y="2600908"/>
            <a:ext cx="1060839" cy="808811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Овал 53"/>
          <p:cNvSpPr/>
          <p:nvPr/>
        </p:nvSpPr>
        <p:spPr>
          <a:xfrm>
            <a:off x="3059832" y="335699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059832" y="3347700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endParaRPr lang="ru-RU" baseline="-25000" dirty="0" smtClean="0"/>
          </a:p>
        </p:txBody>
      </p:sp>
      <p:cxnSp>
        <p:nvCxnSpPr>
          <p:cNvPr id="57" name="Прямая со стрелкой 56"/>
          <p:cNvCxnSpPr>
            <a:stCxn id="64" idx="1"/>
            <a:endCxn id="51" idx="6"/>
          </p:cNvCxnSpPr>
          <p:nvPr/>
        </p:nvCxnSpPr>
        <p:spPr>
          <a:xfrm flipH="1" flipV="1">
            <a:off x="4788024" y="2600908"/>
            <a:ext cx="988831" cy="808811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>
            <a:stCxn id="28" idx="2"/>
            <a:endCxn id="54" idx="5"/>
          </p:cNvCxnSpPr>
          <p:nvPr/>
        </p:nvCxnSpPr>
        <p:spPr>
          <a:xfrm flipH="1" flipV="1">
            <a:off x="3367145" y="3664305"/>
            <a:ext cx="1060839" cy="736803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/>
          <p:cNvCxnSpPr>
            <a:stCxn id="64" idx="3"/>
            <a:endCxn id="28" idx="6"/>
          </p:cNvCxnSpPr>
          <p:nvPr/>
        </p:nvCxnSpPr>
        <p:spPr>
          <a:xfrm flipH="1">
            <a:off x="4788024" y="3664305"/>
            <a:ext cx="988831" cy="736803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Овал 63"/>
          <p:cNvSpPr/>
          <p:nvPr/>
        </p:nvSpPr>
        <p:spPr>
          <a:xfrm>
            <a:off x="5724128" y="335699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30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Пример</a:t>
            </a:r>
            <a:endParaRPr lang="ru-RU" sz="2800" b="1" dirty="0" smtClean="0"/>
          </a:p>
        </p:txBody>
      </p:sp>
      <p:sp>
        <p:nvSpPr>
          <p:cNvPr id="41" name="TextBox 40"/>
          <p:cNvSpPr txBox="1"/>
          <p:nvPr/>
        </p:nvSpPr>
        <p:spPr>
          <a:xfrm>
            <a:off x="3478226" y="285293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42" name="TextBox 41"/>
          <p:cNvSpPr txBox="1"/>
          <p:nvPr/>
        </p:nvSpPr>
        <p:spPr>
          <a:xfrm>
            <a:off x="4990394" y="284364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43" name="TextBox 42"/>
          <p:cNvSpPr txBox="1"/>
          <p:nvPr/>
        </p:nvSpPr>
        <p:spPr>
          <a:xfrm>
            <a:off x="3491880" y="378904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5004048" y="378904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4283968" y="335699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52" name="TextBox 51"/>
          <p:cNvSpPr txBox="1"/>
          <p:nvPr/>
        </p:nvSpPr>
        <p:spPr>
          <a:xfrm>
            <a:off x="3779912" y="2852936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0</a:t>
            </a:r>
            <a:endParaRPr lang="ru-RU" dirty="0"/>
          </a:p>
        </p:txBody>
      </p:sp>
      <p:sp>
        <p:nvSpPr>
          <p:cNvPr id="60" name="TextBox 59"/>
          <p:cNvSpPr txBox="1"/>
          <p:nvPr/>
        </p:nvSpPr>
        <p:spPr>
          <a:xfrm>
            <a:off x="5292080" y="2843644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63" name="TextBox 62"/>
          <p:cNvSpPr txBox="1"/>
          <p:nvPr/>
        </p:nvSpPr>
        <p:spPr>
          <a:xfrm>
            <a:off x="3779912" y="3789040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66" name="TextBox 65"/>
          <p:cNvSpPr txBox="1"/>
          <p:nvPr/>
        </p:nvSpPr>
        <p:spPr>
          <a:xfrm>
            <a:off x="5292080" y="3789040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0</a:t>
            </a:r>
            <a:endParaRPr lang="ru-RU" dirty="0"/>
          </a:p>
        </p:txBody>
      </p:sp>
      <p:sp>
        <p:nvSpPr>
          <p:cNvPr id="68" name="TextBox 67"/>
          <p:cNvSpPr txBox="1"/>
          <p:nvPr/>
        </p:nvSpPr>
        <p:spPr>
          <a:xfrm>
            <a:off x="4572000" y="3356992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28" name="Овал 27"/>
          <p:cNvSpPr/>
          <p:nvPr/>
        </p:nvSpPr>
        <p:spPr>
          <a:xfrm>
            <a:off x="4427984" y="4221088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796136" y="3356992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ru-RU" baseline="-25000" dirty="0" smtClean="0"/>
          </a:p>
        </p:txBody>
      </p:sp>
      <p:sp>
        <p:nvSpPr>
          <p:cNvPr id="24" name="TextBox 23"/>
          <p:cNvSpPr txBox="1"/>
          <p:nvPr/>
        </p:nvSpPr>
        <p:spPr>
          <a:xfrm>
            <a:off x="2176895" y="5291916"/>
            <a:ext cx="4843377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ru-RU" sz="3200" dirty="0" smtClean="0"/>
              <a:t>Величина потока = 1+0 = 1 </a:t>
            </a:r>
            <a:endParaRPr lang="ru-RU" sz="3200" dirty="0"/>
          </a:p>
        </p:txBody>
      </p:sp>
      <p:sp>
        <p:nvSpPr>
          <p:cNvPr id="25" name="TextBox 24"/>
          <p:cNvSpPr txBox="1"/>
          <p:nvPr/>
        </p:nvSpPr>
        <p:spPr>
          <a:xfrm>
            <a:off x="1205936" y="2276872"/>
            <a:ext cx="827471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dirty="0" smtClean="0"/>
              <a:t>1-0 = 1</a:t>
            </a:r>
            <a:endParaRPr lang="ru-RU" dirty="0"/>
          </a:p>
        </p:txBody>
      </p:sp>
      <p:cxnSp>
        <p:nvCxnSpPr>
          <p:cNvPr id="26" name="Прямая со стрелкой 25"/>
          <p:cNvCxnSpPr>
            <a:endCxn id="25" idx="2"/>
          </p:cNvCxnSpPr>
          <p:nvPr/>
        </p:nvCxnSpPr>
        <p:spPr>
          <a:xfrm flipH="1" flipV="1">
            <a:off x="1619672" y="2646204"/>
            <a:ext cx="1872208" cy="63878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300192" y="1916832"/>
            <a:ext cx="827471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dirty="0" smtClean="0"/>
              <a:t>1-1 = 0</a:t>
            </a:r>
            <a:endParaRPr lang="ru-RU" dirty="0"/>
          </a:p>
        </p:txBody>
      </p:sp>
      <p:cxnSp>
        <p:nvCxnSpPr>
          <p:cNvPr id="31" name="Прямая со стрелкой 30"/>
          <p:cNvCxnSpPr>
            <a:endCxn id="30" idx="2"/>
          </p:cNvCxnSpPr>
          <p:nvPr/>
        </p:nvCxnSpPr>
        <p:spPr>
          <a:xfrm flipV="1">
            <a:off x="5004048" y="2286164"/>
            <a:ext cx="1709880" cy="350748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Прямая со стрелкой 47"/>
          <p:cNvCxnSpPr>
            <a:stCxn id="51" idx="4"/>
            <a:endCxn id="28" idx="0"/>
          </p:cNvCxnSpPr>
          <p:nvPr/>
        </p:nvCxnSpPr>
        <p:spPr>
          <a:xfrm>
            <a:off x="4608004" y="2780928"/>
            <a:ext cx="0" cy="1440160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Овал 50"/>
          <p:cNvSpPr/>
          <p:nvPr/>
        </p:nvSpPr>
        <p:spPr>
          <a:xfrm>
            <a:off x="4427984" y="2420888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53" name="Прямая со стрелкой 52"/>
          <p:cNvCxnSpPr>
            <a:stCxn id="51" idx="2"/>
            <a:endCxn id="54" idx="7"/>
          </p:cNvCxnSpPr>
          <p:nvPr/>
        </p:nvCxnSpPr>
        <p:spPr>
          <a:xfrm flipH="1">
            <a:off x="3367145" y="2600908"/>
            <a:ext cx="1060839" cy="808811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Овал 53"/>
          <p:cNvSpPr/>
          <p:nvPr/>
        </p:nvSpPr>
        <p:spPr>
          <a:xfrm>
            <a:off x="3059832" y="335699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059832" y="3347700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endParaRPr lang="ru-RU" baseline="-25000" dirty="0" smtClean="0"/>
          </a:p>
        </p:txBody>
      </p:sp>
      <p:cxnSp>
        <p:nvCxnSpPr>
          <p:cNvPr id="57" name="Прямая со стрелкой 56"/>
          <p:cNvCxnSpPr>
            <a:stCxn id="64" idx="1"/>
            <a:endCxn id="51" idx="6"/>
          </p:cNvCxnSpPr>
          <p:nvPr/>
        </p:nvCxnSpPr>
        <p:spPr>
          <a:xfrm flipH="1" flipV="1">
            <a:off x="4788024" y="2600908"/>
            <a:ext cx="988831" cy="808811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>
            <a:stCxn id="28" idx="2"/>
            <a:endCxn id="54" idx="5"/>
          </p:cNvCxnSpPr>
          <p:nvPr/>
        </p:nvCxnSpPr>
        <p:spPr>
          <a:xfrm flipH="1" flipV="1">
            <a:off x="3367145" y="3664305"/>
            <a:ext cx="1060839" cy="736803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/>
          <p:cNvCxnSpPr>
            <a:stCxn id="64" idx="3"/>
            <a:endCxn id="28" idx="6"/>
          </p:cNvCxnSpPr>
          <p:nvPr/>
        </p:nvCxnSpPr>
        <p:spPr>
          <a:xfrm flipH="1">
            <a:off x="4788024" y="3664305"/>
            <a:ext cx="988831" cy="736803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Овал 63"/>
          <p:cNvSpPr/>
          <p:nvPr/>
        </p:nvSpPr>
        <p:spPr>
          <a:xfrm>
            <a:off x="5724128" y="335699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30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Пример</a:t>
            </a:r>
            <a:endParaRPr lang="ru-RU" sz="2800" b="1" dirty="0" smtClean="0"/>
          </a:p>
        </p:txBody>
      </p:sp>
      <p:sp>
        <p:nvSpPr>
          <p:cNvPr id="41" name="TextBox 40"/>
          <p:cNvSpPr txBox="1"/>
          <p:nvPr/>
        </p:nvSpPr>
        <p:spPr>
          <a:xfrm>
            <a:off x="3478226" y="285293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42" name="TextBox 41"/>
          <p:cNvSpPr txBox="1"/>
          <p:nvPr/>
        </p:nvSpPr>
        <p:spPr>
          <a:xfrm>
            <a:off x="4990394" y="284364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43" name="TextBox 42"/>
          <p:cNvSpPr txBox="1"/>
          <p:nvPr/>
        </p:nvSpPr>
        <p:spPr>
          <a:xfrm>
            <a:off x="3491880" y="378904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5004048" y="378904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4283968" y="335699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52" name="TextBox 51"/>
          <p:cNvSpPr txBox="1"/>
          <p:nvPr/>
        </p:nvSpPr>
        <p:spPr>
          <a:xfrm>
            <a:off x="3779912" y="2852936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0</a:t>
            </a:r>
            <a:endParaRPr lang="ru-RU" dirty="0"/>
          </a:p>
        </p:txBody>
      </p:sp>
      <p:sp>
        <p:nvSpPr>
          <p:cNvPr id="60" name="TextBox 59"/>
          <p:cNvSpPr txBox="1"/>
          <p:nvPr/>
        </p:nvSpPr>
        <p:spPr>
          <a:xfrm>
            <a:off x="5292080" y="2843644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63" name="TextBox 62"/>
          <p:cNvSpPr txBox="1"/>
          <p:nvPr/>
        </p:nvSpPr>
        <p:spPr>
          <a:xfrm>
            <a:off x="3779912" y="3789040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66" name="TextBox 65"/>
          <p:cNvSpPr txBox="1"/>
          <p:nvPr/>
        </p:nvSpPr>
        <p:spPr>
          <a:xfrm>
            <a:off x="5292080" y="3789040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0</a:t>
            </a:r>
            <a:endParaRPr lang="ru-RU" dirty="0"/>
          </a:p>
        </p:txBody>
      </p:sp>
      <p:sp>
        <p:nvSpPr>
          <p:cNvPr id="68" name="TextBox 67"/>
          <p:cNvSpPr txBox="1"/>
          <p:nvPr/>
        </p:nvSpPr>
        <p:spPr>
          <a:xfrm>
            <a:off x="4572000" y="3356992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28" name="Овал 27"/>
          <p:cNvSpPr/>
          <p:nvPr/>
        </p:nvSpPr>
        <p:spPr>
          <a:xfrm>
            <a:off x="4427984" y="4221088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796136" y="3356992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ru-RU" baseline="-25000" dirty="0" smtClean="0"/>
          </a:p>
        </p:txBody>
      </p:sp>
      <p:sp>
        <p:nvSpPr>
          <p:cNvPr id="24" name="TextBox 23"/>
          <p:cNvSpPr txBox="1"/>
          <p:nvPr/>
        </p:nvSpPr>
        <p:spPr>
          <a:xfrm>
            <a:off x="2176895" y="5291916"/>
            <a:ext cx="4309770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ru-RU" sz="3200" dirty="0" smtClean="0"/>
              <a:t>Увеличение потока </a:t>
            </a:r>
            <a:r>
              <a:rPr lang="ru-RU" sz="3200" dirty="0" smtClean="0"/>
              <a:t>= </a:t>
            </a:r>
            <a:r>
              <a:rPr lang="ru-RU" sz="3200" dirty="0" smtClean="0"/>
              <a:t>1 </a:t>
            </a:r>
            <a:endParaRPr lang="ru-RU" sz="3200" dirty="0"/>
          </a:p>
        </p:txBody>
      </p:sp>
      <p:sp>
        <p:nvSpPr>
          <p:cNvPr id="25" name="TextBox 24"/>
          <p:cNvSpPr txBox="1"/>
          <p:nvPr/>
        </p:nvSpPr>
        <p:spPr>
          <a:xfrm>
            <a:off x="1205936" y="2276872"/>
            <a:ext cx="827471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dirty="0" smtClean="0"/>
              <a:t>1-0 = 1</a:t>
            </a:r>
            <a:endParaRPr lang="ru-RU" dirty="0"/>
          </a:p>
        </p:txBody>
      </p:sp>
      <p:cxnSp>
        <p:nvCxnSpPr>
          <p:cNvPr id="26" name="Прямая со стрелкой 25"/>
          <p:cNvCxnSpPr>
            <a:endCxn id="25" idx="2"/>
          </p:cNvCxnSpPr>
          <p:nvPr/>
        </p:nvCxnSpPr>
        <p:spPr>
          <a:xfrm flipH="1" flipV="1">
            <a:off x="1619672" y="2646204"/>
            <a:ext cx="1872208" cy="63878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876256" y="3923764"/>
            <a:ext cx="827471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dirty="0" smtClean="0"/>
              <a:t>1-0 = 1</a:t>
            </a:r>
            <a:endParaRPr lang="ru-RU" dirty="0"/>
          </a:p>
        </p:txBody>
      </p:sp>
      <p:cxnSp>
        <p:nvCxnSpPr>
          <p:cNvPr id="31" name="Прямая со стрелкой 30"/>
          <p:cNvCxnSpPr>
            <a:endCxn id="30" idx="1"/>
          </p:cNvCxnSpPr>
          <p:nvPr/>
        </p:nvCxnSpPr>
        <p:spPr>
          <a:xfrm>
            <a:off x="5724128" y="3861048"/>
            <a:ext cx="1152128" cy="247382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364088" y="4571836"/>
            <a:ext cx="827471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dirty="0" smtClean="0"/>
              <a:t>1 = 1</a:t>
            </a:r>
            <a:endParaRPr lang="ru-RU" dirty="0"/>
          </a:p>
        </p:txBody>
      </p:sp>
      <p:cxnSp>
        <p:nvCxnSpPr>
          <p:cNvPr id="34" name="Прямая со стрелкой 33"/>
          <p:cNvCxnSpPr>
            <a:stCxn id="68" idx="2"/>
            <a:endCxn id="33" idx="1"/>
          </p:cNvCxnSpPr>
          <p:nvPr/>
        </p:nvCxnSpPr>
        <p:spPr>
          <a:xfrm>
            <a:off x="4722843" y="3726324"/>
            <a:ext cx="641245" cy="1030178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Прямая со стрелкой 47"/>
          <p:cNvCxnSpPr>
            <a:stCxn id="51" idx="4"/>
            <a:endCxn id="28" idx="0"/>
          </p:cNvCxnSpPr>
          <p:nvPr/>
        </p:nvCxnSpPr>
        <p:spPr>
          <a:xfrm>
            <a:off x="4608004" y="2780928"/>
            <a:ext cx="0" cy="1440160"/>
          </a:xfrm>
          <a:prstGeom prst="straightConnector1">
            <a:avLst/>
          </a:prstGeom>
          <a:ln w="38100">
            <a:solidFill>
              <a:schemeClr val="accent3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Овал 50"/>
          <p:cNvSpPr/>
          <p:nvPr/>
        </p:nvSpPr>
        <p:spPr>
          <a:xfrm>
            <a:off x="4427984" y="2420888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53" name="Прямая со стрелкой 52"/>
          <p:cNvCxnSpPr>
            <a:stCxn id="51" idx="2"/>
            <a:endCxn id="54" idx="7"/>
          </p:cNvCxnSpPr>
          <p:nvPr/>
        </p:nvCxnSpPr>
        <p:spPr>
          <a:xfrm flipH="1">
            <a:off x="3367145" y="2600908"/>
            <a:ext cx="1060839" cy="808811"/>
          </a:xfrm>
          <a:prstGeom prst="straightConnector1">
            <a:avLst/>
          </a:prstGeom>
          <a:ln w="38100">
            <a:solidFill>
              <a:schemeClr val="accent3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Овал 53"/>
          <p:cNvSpPr/>
          <p:nvPr/>
        </p:nvSpPr>
        <p:spPr>
          <a:xfrm>
            <a:off x="3059832" y="335699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059832" y="3347700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endParaRPr lang="ru-RU" baseline="-25000" dirty="0" smtClean="0"/>
          </a:p>
        </p:txBody>
      </p:sp>
      <p:cxnSp>
        <p:nvCxnSpPr>
          <p:cNvPr id="57" name="Прямая со стрелкой 56"/>
          <p:cNvCxnSpPr>
            <a:stCxn id="64" idx="1"/>
            <a:endCxn id="51" idx="6"/>
          </p:cNvCxnSpPr>
          <p:nvPr/>
        </p:nvCxnSpPr>
        <p:spPr>
          <a:xfrm flipH="1" flipV="1">
            <a:off x="4788024" y="2600908"/>
            <a:ext cx="988831" cy="808811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>
            <a:stCxn id="28" idx="2"/>
            <a:endCxn id="54" idx="5"/>
          </p:cNvCxnSpPr>
          <p:nvPr/>
        </p:nvCxnSpPr>
        <p:spPr>
          <a:xfrm flipH="1" flipV="1">
            <a:off x="3367145" y="3664305"/>
            <a:ext cx="1060839" cy="736803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/>
          <p:cNvCxnSpPr>
            <a:stCxn id="64" idx="3"/>
            <a:endCxn id="28" idx="6"/>
          </p:cNvCxnSpPr>
          <p:nvPr/>
        </p:nvCxnSpPr>
        <p:spPr>
          <a:xfrm flipH="1">
            <a:off x="4788024" y="3664305"/>
            <a:ext cx="988831" cy="736803"/>
          </a:xfrm>
          <a:prstGeom prst="straightConnector1">
            <a:avLst/>
          </a:prstGeom>
          <a:ln w="38100">
            <a:solidFill>
              <a:schemeClr val="accent3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Овал 63"/>
          <p:cNvSpPr/>
          <p:nvPr/>
        </p:nvSpPr>
        <p:spPr>
          <a:xfrm>
            <a:off x="5724128" y="335699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30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Пример</a:t>
            </a:r>
            <a:endParaRPr lang="ru-RU" sz="2800" b="1" dirty="0" smtClean="0"/>
          </a:p>
        </p:txBody>
      </p:sp>
      <p:sp>
        <p:nvSpPr>
          <p:cNvPr id="41" name="TextBox 40"/>
          <p:cNvSpPr txBox="1"/>
          <p:nvPr/>
        </p:nvSpPr>
        <p:spPr>
          <a:xfrm>
            <a:off x="3478226" y="285293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42" name="TextBox 41"/>
          <p:cNvSpPr txBox="1"/>
          <p:nvPr/>
        </p:nvSpPr>
        <p:spPr>
          <a:xfrm>
            <a:off x="4990394" y="284364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43" name="TextBox 42"/>
          <p:cNvSpPr txBox="1"/>
          <p:nvPr/>
        </p:nvSpPr>
        <p:spPr>
          <a:xfrm>
            <a:off x="3491880" y="378904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5004048" y="378904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4283968" y="335699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52" name="TextBox 51"/>
          <p:cNvSpPr txBox="1"/>
          <p:nvPr/>
        </p:nvSpPr>
        <p:spPr>
          <a:xfrm>
            <a:off x="3779912" y="2852936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0</a:t>
            </a:r>
            <a:endParaRPr lang="ru-RU" dirty="0"/>
          </a:p>
        </p:txBody>
      </p:sp>
      <p:sp>
        <p:nvSpPr>
          <p:cNvPr id="60" name="TextBox 59"/>
          <p:cNvSpPr txBox="1"/>
          <p:nvPr/>
        </p:nvSpPr>
        <p:spPr>
          <a:xfrm>
            <a:off x="5292080" y="2843644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63" name="TextBox 62"/>
          <p:cNvSpPr txBox="1"/>
          <p:nvPr/>
        </p:nvSpPr>
        <p:spPr>
          <a:xfrm>
            <a:off x="3779912" y="3789040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66" name="TextBox 65"/>
          <p:cNvSpPr txBox="1"/>
          <p:nvPr/>
        </p:nvSpPr>
        <p:spPr>
          <a:xfrm>
            <a:off x="5292080" y="3789040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0</a:t>
            </a:r>
            <a:endParaRPr lang="ru-RU" dirty="0"/>
          </a:p>
        </p:txBody>
      </p:sp>
      <p:sp>
        <p:nvSpPr>
          <p:cNvPr id="68" name="TextBox 67"/>
          <p:cNvSpPr txBox="1"/>
          <p:nvPr/>
        </p:nvSpPr>
        <p:spPr>
          <a:xfrm>
            <a:off x="4572000" y="3356992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28" name="Овал 27"/>
          <p:cNvSpPr/>
          <p:nvPr/>
        </p:nvSpPr>
        <p:spPr>
          <a:xfrm>
            <a:off x="4427984" y="4221088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796136" y="3356992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ru-RU" baseline="-25000" dirty="0" smtClean="0"/>
          </a:p>
        </p:txBody>
      </p:sp>
      <p:sp>
        <p:nvSpPr>
          <p:cNvPr id="24" name="TextBox 23"/>
          <p:cNvSpPr txBox="1"/>
          <p:nvPr/>
        </p:nvSpPr>
        <p:spPr>
          <a:xfrm>
            <a:off x="1042372" y="5291916"/>
            <a:ext cx="7202036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ru-RU" sz="3200" dirty="0" smtClean="0"/>
              <a:t>Найден путь увеличивающий поток на 1</a:t>
            </a:r>
            <a:endParaRPr lang="ru-RU" sz="3200" dirty="0"/>
          </a:p>
        </p:txBody>
      </p:sp>
      <p:sp>
        <p:nvSpPr>
          <p:cNvPr id="26" name="TextBox 25"/>
          <p:cNvSpPr txBox="1"/>
          <p:nvPr/>
        </p:nvSpPr>
        <p:spPr>
          <a:xfrm>
            <a:off x="6228184" y="1844824"/>
            <a:ext cx="301686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cxnSp>
        <p:nvCxnSpPr>
          <p:cNvPr id="27" name="Прямая со стрелкой 26"/>
          <p:cNvCxnSpPr>
            <a:endCxn id="26" idx="1"/>
          </p:cNvCxnSpPr>
          <p:nvPr/>
        </p:nvCxnSpPr>
        <p:spPr>
          <a:xfrm flipV="1">
            <a:off x="4139952" y="2029490"/>
            <a:ext cx="2088232" cy="823446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/>
          <p:nvPr/>
        </p:nvCxnSpPr>
        <p:spPr>
          <a:xfrm flipV="1">
            <a:off x="4716016" y="2204864"/>
            <a:ext cx="1512168" cy="1008112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>
            <a:endCxn id="26" idx="2"/>
          </p:cNvCxnSpPr>
          <p:nvPr/>
        </p:nvCxnSpPr>
        <p:spPr>
          <a:xfrm flipV="1">
            <a:off x="5508104" y="2214156"/>
            <a:ext cx="870923" cy="1502876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Прямая со стрелкой 47"/>
          <p:cNvCxnSpPr>
            <a:stCxn id="51" idx="4"/>
            <a:endCxn id="28" idx="0"/>
          </p:cNvCxnSpPr>
          <p:nvPr/>
        </p:nvCxnSpPr>
        <p:spPr>
          <a:xfrm>
            <a:off x="4608004" y="2780928"/>
            <a:ext cx="0" cy="1440160"/>
          </a:xfrm>
          <a:prstGeom prst="straightConnector1">
            <a:avLst/>
          </a:prstGeom>
          <a:ln w="38100">
            <a:solidFill>
              <a:schemeClr val="accent3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Овал 50"/>
          <p:cNvSpPr/>
          <p:nvPr/>
        </p:nvSpPr>
        <p:spPr>
          <a:xfrm>
            <a:off x="4427984" y="2420888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53" name="Прямая со стрелкой 52"/>
          <p:cNvCxnSpPr>
            <a:stCxn id="51" idx="2"/>
            <a:endCxn id="54" idx="7"/>
          </p:cNvCxnSpPr>
          <p:nvPr/>
        </p:nvCxnSpPr>
        <p:spPr>
          <a:xfrm flipH="1">
            <a:off x="3367145" y="2600908"/>
            <a:ext cx="1060839" cy="808811"/>
          </a:xfrm>
          <a:prstGeom prst="straightConnector1">
            <a:avLst/>
          </a:prstGeom>
          <a:ln w="38100">
            <a:solidFill>
              <a:schemeClr val="accent3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Овал 53"/>
          <p:cNvSpPr/>
          <p:nvPr/>
        </p:nvSpPr>
        <p:spPr>
          <a:xfrm>
            <a:off x="3059832" y="335699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059832" y="3347700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endParaRPr lang="ru-RU" baseline="-25000" dirty="0" smtClean="0"/>
          </a:p>
        </p:txBody>
      </p:sp>
      <p:cxnSp>
        <p:nvCxnSpPr>
          <p:cNvPr id="57" name="Прямая со стрелкой 56"/>
          <p:cNvCxnSpPr>
            <a:stCxn id="64" idx="1"/>
            <a:endCxn id="51" idx="6"/>
          </p:cNvCxnSpPr>
          <p:nvPr/>
        </p:nvCxnSpPr>
        <p:spPr>
          <a:xfrm flipH="1" flipV="1">
            <a:off x="4788024" y="2600908"/>
            <a:ext cx="988831" cy="808811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>
            <a:stCxn id="28" idx="2"/>
            <a:endCxn id="54" idx="5"/>
          </p:cNvCxnSpPr>
          <p:nvPr/>
        </p:nvCxnSpPr>
        <p:spPr>
          <a:xfrm flipH="1" flipV="1">
            <a:off x="3367145" y="3664305"/>
            <a:ext cx="1060839" cy="736803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/>
          <p:cNvCxnSpPr>
            <a:stCxn id="64" idx="3"/>
            <a:endCxn id="28" idx="6"/>
          </p:cNvCxnSpPr>
          <p:nvPr/>
        </p:nvCxnSpPr>
        <p:spPr>
          <a:xfrm flipH="1">
            <a:off x="4788024" y="3664305"/>
            <a:ext cx="988831" cy="736803"/>
          </a:xfrm>
          <a:prstGeom prst="straightConnector1">
            <a:avLst/>
          </a:prstGeom>
          <a:ln w="38100">
            <a:solidFill>
              <a:schemeClr val="accent3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Овал 63"/>
          <p:cNvSpPr/>
          <p:nvPr/>
        </p:nvSpPr>
        <p:spPr>
          <a:xfrm>
            <a:off x="5724128" y="335699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30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Пример</a:t>
            </a:r>
            <a:endParaRPr lang="ru-RU" sz="2800" b="1" dirty="0" smtClean="0"/>
          </a:p>
        </p:txBody>
      </p:sp>
      <p:sp>
        <p:nvSpPr>
          <p:cNvPr id="41" name="TextBox 40"/>
          <p:cNvSpPr txBox="1"/>
          <p:nvPr/>
        </p:nvSpPr>
        <p:spPr>
          <a:xfrm>
            <a:off x="3478226" y="285293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42" name="TextBox 41"/>
          <p:cNvSpPr txBox="1"/>
          <p:nvPr/>
        </p:nvSpPr>
        <p:spPr>
          <a:xfrm>
            <a:off x="4990394" y="284364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43" name="TextBox 42"/>
          <p:cNvSpPr txBox="1"/>
          <p:nvPr/>
        </p:nvSpPr>
        <p:spPr>
          <a:xfrm>
            <a:off x="3491880" y="378904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5004048" y="378904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4283968" y="335699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52" name="TextBox 51"/>
          <p:cNvSpPr txBox="1"/>
          <p:nvPr/>
        </p:nvSpPr>
        <p:spPr>
          <a:xfrm>
            <a:off x="3779912" y="2852936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0</a:t>
            </a:r>
            <a:endParaRPr lang="ru-RU" dirty="0"/>
          </a:p>
        </p:txBody>
      </p:sp>
      <p:sp>
        <p:nvSpPr>
          <p:cNvPr id="60" name="TextBox 59"/>
          <p:cNvSpPr txBox="1"/>
          <p:nvPr/>
        </p:nvSpPr>
        <p:spPr>
          <a:xfrm>
            <a:off x="5292080" y="2843644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63" name="TextBox 62"/>
          <p:cNvSpPr txBox="1"/>
          <p:nvPr/>
        </p:nvSpPr>
        <p:spPr>
          <a:xfrm>
            <a:off x="3779912" y="3789040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66" name="TextBox 65"/>
          <p:cNvSpPr txBox="1"/>
          <p:nvPr/>
        </p:nvSpPr>
        <p:spPr>
          <a:xfrm>
            <a:off x="5292080" y="3789040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0</a:t>
            </a:r>
            <a:endParaRPr lang="ru-RU" dirty="0"/>
          </a:p>
        </p:txBody>
      </p:sp>
      <p:sp>
        <p:nvSpPr>
          <p:cNvPr id="68" name="TextBox 67"/>
          <p:cNvSpPr txBox="1"/>
          <p:nvPr/>
        </p:nvSpPr>
        <p:spPr>
          <a:xfrm>
            <a:off x="4572000" y="3356992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28" name="Овал 27"/>
          <p:cNvSpPr/>
          <p:nvPr/>
        </p:nvSpPr>
        <p:spPr>
          <a:xfrm>
            <a:off x="4427984" y="4221088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796136" y="3356992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ru-RU" baseline="-25000" dirty="0" smtClean="0"/>
          </a:p>
        </p:txBody>
      </p:sp>
      <p:sp>
        <p:nvSpPr>
          <p:cNvPr id="24" name="TextBox 23"/>
          <p:cNvSpPr txBox="1"/>
          <p:nvPr/>
        </p:nvSpPr>
        <p:spPr>
          <a:xfrm>
            <a:off x="1042372" y="5291916"/>
            <a:ext cx="7202036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ru-RU" sz="3200" dirty="0" smtClean="0"/>
              <a:t>Найден путь увеличивающий поток на 1</a:t>
            </a:r>
            <a:endParaRPr lang="ru-RU" sz="3200" dirty="0"/>
          </a:p>
        </p:txBody>
      </p:sp>
      <p:sp>
        <p:nvSpPr>
          <p:cNvPr id="26" name="TextBox 25"/>
          <p:cNvSpPr txBox="1"/>
          <p:nvPr/>
        </p:nvSpPr>
        <p:spPr>
          <a:xfrm>
            <a:off x="6228184" y="1844824"/>
            <a:ext cx="417102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+1</a:t>
            </a:r>
            <a:endParaRPr lang="ru-RU" dirty="0"/>
          </a:p>
        </p:txBody>
      </p:sp>
      <p:cxnSp>
        <p:nvCxnSpPr>
          <p:cNvPr id="27" name="Прямая со стрелкой 26"/>
          <p:cNvCxnSpPr>
            <a:endCxn id="26" idx="1"/>
          </p:cNvCxnSpPr>
          <p:nvPr/>
        </p:nvCxnSpPr>
        <p:spPr>
          <a:xfrm flipV="1">
            <a:off x="4139952" y="2029490"/>
            <a:ext cx="2088232" cy="823446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>
            <a:endCxn id="29" idx="1"/>
          </p:cNvCxnSpPr>
          <p:nvPr/>
        </p:nvCxnSpPr>
        <p:spPr>
          <a:xfrm>
            <a:off x="4716016" y="3212976"/>
            <a:ext cx="1512168" cy="1543526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>
            <a:endCxn id="26" idx="2"/>
          </p:cNvCxnSpPr>
          <p:nvPr/>
        </p:nvCxnSpPr>
        <p:spPr>
          <a:xfrm flipV="1">
            <a:off x="5508104" y="2214156"/>
            <a:ext cx="928631" cy="1502876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228184" y="4571836"/>
            <a:ext cx="372218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-1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Прямая со стрелкой 47"/>
          <p:cNvCxnSpPr>
            <a:stCxn id="51" idx="4"/>
            <a:endCxn id="28" idx="0"/>
          </p:cNvCxnSpPr>
          <p:nvPr/>
        </p:nvCxnSpPr>
        <p:spPr>
          <a:xfrm>
            <a:off x="4608004" y="2780928"/>
            <a:ext cx="0" cy="144016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Овал 50"/>
          <p:cNvSpPr/>
          <p:nvPr/>
        </p:nvSpPr>
        <p:spPr>
          <a:xfrm>
            <a:off x="4427984" y="2420888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53" name="Прямая со стрелкой 52"/>
          <p:cNvCxnSpPr>
            <a:stCxn id="51" idx="2"/>
            <a:endCxn id="54" idx="7"/>
          </p:cNvCxnSpPr>
          <p:nvPr/>
        </p:nvCxnSpPr>
        <p:spPr>
          <a:xfrm flipH="1">
            <a:off x="3367145" y="2600908"/>
            <a:ext cx="1060839" cy="808811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Овал 53"/>
          <p:cNvSpPr/>
          <p:nvPr/>
        </p:nvSpPr>
        <p:spPr>
          <a:xfrm>
            <a:off x="3059832" y="335699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059832" y="3347700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endParaRPr lang="ru-RU" baseline="-25000" dirty="0" smtClean="0"/>
          </a:p>
        </p:txBody>
      </p:sp>
      <p:cxnSp>
        <p:nvCxnSpPr>
          <p:cNvPr id="57" name="Прямая со стрелкой 56"/>
          <p:cNvCxnSpPr>
            <a:stCxn id="64" idx="1"/>
            <a:endCxn id="51" idx="6"/>
          </p:cNvCxnSpPr>
          <p:nvPr/>
        </p:nvCxnSpPr>
        <p:spPr>
          <a:xfrm flipH="1" flipV="1">
            <a:off x="4788024" y="2600908"/>
            <a:ext cx="988831" cy="808811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>
            <a:stCxn id="28" idx="2"/>
            <a:endCxn id="54" idx="5"/>
          </p:cNvCxnSpPr>
          <p:nvPr/>
        </p:nvCxnSpPr>
        <p:spPr>
          <a:xfrm flipH="1" flipV="1">
            <a:off x="3367145" y="3664305"/>
            <a:ext cx="1060839" cy="736803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/>
          <p:cNvCxnSpPr>
            <a:stCxn id="64" idx="3"/>
            <a:endCxn id="28" idx="6"/>
          </p:cNvCxnSpPr>
          <p:nvPr/>
        </p:nvCxnSpPr>
        <p:spPr>
          <a:xfrm flipH="1">
            <a:off x="4788024" y="3664305"/>
            <a:ext cx="988831" cy="736803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Овал 63"/>
          <p:cNvSpPr/>
          <p:nvPr/>
        </p:nvSpPr>
        <p:spPr>
          <a:xfrm>
            <a:off x="5724128" y="335699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30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Пример</a:t>
            </a:r>
            <a:endParaRPr lang="ru-RU" sz="2800" b="1" dirty="0" smtClean="0"/>
          </a:p>
        </p:txBody>
      </p:sp>
      <p:sp>
        <p:nvSpPr>
          <p:cNvPr id="41" name="TextBox 40"/>
          <p:cNvSpPr txBox="1"/>
          <p:nvPr/>
        </p:nvSpPr>
        <p:spPr>
          <a:xfrm>
            <a:off x="3478226" y="285293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42" name="TextBox 41"/>
          <p:cNvSpPr txBox="1"/>
          <p:nvPr/>
        </p:nvSpPr>
        <p:spPr>
          <a:xfrm>
            <a:off x="4990394" y="284364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43" name="TextBox 42"/>
          <p:cNvSpPr txBox="1"/>
          <p:nvPr/>
        </p:nvSpPr>
        <p:spPr>
          <a:xfrm>
            <a:off x="3491880" y="378904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5004048" y="378904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4283968" y="335699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52" name="TextBox 51"/>
          <p:cNvSpPr txBox="1"/>
          <p:nvPr/>
        </p:nvSpPr>
        <p:spPr>
          <a:xfrm>
            <a:off x="3779912" y="2852936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60" name="TextBox 59"/>
          <p:cNvSpPr txBox="1"/>
          <p:nvPr/>
        </p:nvSpPr>
        <p:spPr>
          <a:xfrm>
            <a:off x="5292080" y="2843644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63" name="TextBox 62"/>
          <p:cNvSpPr txBox="1"/>
          <p:nvPr/>
        </p:nvSpPr>
        <p:spPr>
          <a:xfrm>
            <a:off x="3779912" y="3789040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66" name="TextBox 65"/>
          <p:cNvSpPr txBox="1"/>
          <p:nvPr/>
        </p:nvSpPr>
        <p:spPr>
          <a:xfrm>
            <a:off x="5292080" y="3789040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68" name="TextBox 67"/>
          <p:cNvSpPr txBox="1"/>
          <p:nvPr/>
        </p:nvSpPr>
        <p:spPr>
          <a:xfrm>
            <a:off x="4572000" y="3356992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0</a:t>
            </a:r>
            <a:endParaRPr lang="ru-RU" dirty="0"/>
          </a:p>
        </p:txBody>
      </p:sp>
      <p:sp>
        <p:nvSpPr>
          <p:cNvPr id="28" name="Овал 27"/>
          <p:cNvSpPr/>
          <p:nvPr/>
        </p:nvSpPr>
        <p:spPr>
          <a:xfrm>
            <a:off x="4427984" y="4221088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796136" y="3356992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ru-RU" baseline="-25000" dirty="0" smtClean="0"/>
          </a:p>
        </p:txBody>
      </p:sp>
      <p:sp>
        <p:nvSpPr>
          <p:cNvPr id="30" name="TextBox 29"/>
          <p:cNvSpPr txBox="1"/>
          <p:nvPr/>
        </p:nvSpPr>
        <p:spPr>
          <a:xfrm>
            <a:off x="2176895" y="5291916"/>
            <a:ext cx="4843377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ru-RU" sz="3200" dirty="0" smtClean="0"/>
              <a:t>Величина потока = 1+1 = 2 </a:t>
            </a:r>
            <a:endParaRPr lang="ru-RU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838200" y="1268761"/>
            <a:ext cx="7772400" cy="13681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2000" b="1" dirty="0" smtClean="0"/>
              <a:t>Теорема</a:t>
            </a:r>
            <a:r>
              <a:rPr lang="ru-RU" sz="2000" dirty="0" smtClean="0"/>
              <a:t>: </a:t>
            </a:r>
            <a:r>
              <a:rPr lang="ru-RU" sz="2000" dirty="0" err="1" smtClean="0"/>
              <a:t>Эйлеров</a:t>
            </a:r>
            <a:r>
              <a:rPr lang="ru-RU" sz="2000" dirty="0" smtClean="0"/>
              <a:t> путь существует тогда и только тогда, когда количество вершин с нечётными степенями равно двум или нулю </a:t>
            </a:r>
            <a:r>
              <a:rPr lang="ru-RU" sz="2000" dirty="0" smtClean="0">
                <a:solidFill>
                  <a:schemeClr val="bg1">
                    <a:lumMod val="75000"/>
                  </a:schemeClr>
                </a:solidFill>
              </a:rPr>
              <a:t>(в случае существования </a:t>
            </a:r>
            <a:r>
              <a:rPr lang="ru-RU" sz="2000" dirty="0" err="1" smtClean="0">
                <a:solidFill>
                  <a:schemeClr val="bg1">
                    <a:lumMod val="75000"/>
                  </a:schemeClr>
                </a:solidFill>
              </a:rPr>
              <a:t>эйлерова</a:t>
            </a:r>
            <a:r>
              <a:rPr lang="ru-RU" sz="2000" dirty="0" smtClean="0">
                <a:solidFill>
                  <a:schemeClr val="bg1">
                    <a:lumMod val="75000"/>
                  </a:schemeClr>
                </a:solidFill>
              </a:rPr>
              <a:t> цикла)</a:t>
            </a:r>
            <a:r>
              <a:rPr lang="ru-RU" sz="2000" dirty="0" smtClean="0"/>
              <a:t>.</a:t>
            </a:r>
            <a:endParaRPr lang="ru-RU" sz="2000" b="1" dirty="0" smtClean="0"/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685800" y="476672"/>
            <a:ext cx="7772400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  <a:buFont typeface="+mj-lt"/>
              <a:buAutoNum type="arabicPeriod" startAt="2"/>
            </a:pPr>
            <a:r>
              <a:rPr lang="ru-RU" sz="2800" dirty="0" err="1" smtClean="0"/>
              <a:t>Эйлеров</a:t>
            </a:r>
            <a:r>
              <a:rPr lang="ru-RU" sz="2800" dirty="0" smtClean="0"/>
              <a:t> путь.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Определение разреза</a:t>
            </a:r>
            <a:endParaRPr lang="ru-RU" sz="2800" b="1" dirty="0" smtClean="0"/>
          </a:p>
        </p:txBody>
      </p:sp>
      <p:sp>
        <p:nvSpPr>
          <p:cNvPr id="25" name="Прямоугольник 24"/>
          <p:cNvSpPr/>
          <p:nvPr/>
        </p:nvSpPr>
        <p:spPr>
          <a:xfrm>
            <a:off x="611560" y="3105835"/>
            <a:ext cx="806489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 smtClean="0">
                <a:solidFill>
                  <a:srgbClr val="FF0000"/>
                </a:solidFill>
              </a:rPr>
              <a:t>Разрез - это</a:t>
            </a:r>
            <a:endParaRPr lang="ru-RU" sz="2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Теорема</a:t>
            </a:r>
            <a:endParaRPr lang="ru-RU" sz="2800" b="1" dirty="0" smtClean="0"/>
          </a:p>
        </p:txBody>
      </p:sp>
      <p:sp>
        <p:nvSpPr>
          <p:cNvPr id="25" name="Прямоугольник 24"/>
          <p:cNvSpPr/>
          <p:nvPr/>
        </p:nvSpPr>
        <p:spPr>
          <a:xfrm>
            <a:off x="611560" y="3105835"/>
            <a:ext cx="806489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 smtClean="0"/>
              <a:t>Максимальный поток   =   минимальному разрезу</a:t>
            </a:r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err="1" smtClean="0"/>
              <a:t>Паросочетания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Определение</a:t>
            </a:r>
            <a:endParaRPr lang="ru-RU" sz="2800" b="1" dirty="0" smtClean="0"/>
          </a:p>
        </p:txBody>
      </p:sp>
      <p:sp>
        <p:nvSpPr>
          <p:cNvPr id="25" name="Прямоугольник 24"/>
          <p:cNvSpPr/>
          <p:nvPr/>
        </p:nvSpPr>
        <p:spPr>
          <a:xfrm>
            <a:off x="611560" y="3105835"/>
            <a:ext cx="806489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 err="1" smtClean="0">
                <a:solidFill>
                  <a:srgbClr val="FF0000"/>
                </a:solidFill>
              </a:rPr>
              <a:t>Паросочетание</a:t>
            </a:r>
            <a:r>
              <a:rPr lang="ru-RU" sz="2800" dirty="0" smtClean="0">
                <a:solidFill>
                  <a:srgbClr val="FF0000"/>
                </a:solidFill>
              </a:rPr>
              <a:t> – это 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Задача о назначениях</a:t>
            </a:r>
            <a:br>
              <a:rPr lang="ru-RU" dirty="0" smtClean="0"/>
            </a:br>
            <a:r>
              <a:rPr lang="ru-RU" dirty="0" smtClean="0"/>
              <a:t>(венгерский алгоритм)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Постановка задачи о назначениях</a:t>
            </a:r>
            <a:endParaRPr lang="ru-RU" sz="2800" b="1" dirty="0" smtClean="0"/>
          </a:p>
        </p:txBody>
      </p:sp>
      <p:cxnSp>
        <p:nvCxnSpPr>
          <p:cNvPr id="4" name="Прямая со стрелкой 3"/>
          <p:cNvCxnSpPr>
            <a:stCxn id="50" idx="0"/>
            <a:endCxn id="19" idx="6"/>
          </p:cNvCxnSpPr>
          <p:nvPr/>
        </p:nvCxnSpPr>
        <p:spPr>
          <a:xfrm flipH="1">
            <a:off x="6741212" y="3316796"/>
            <a:ext cx="1123992" cy="8678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 стрелкой 6"/>
          <p:cNvCxnSpPr>
            <a:stCxn id="50" idx="0"/>
            <a:endCxn id="17" idx="6"/>
          </p:cNvCxnSpPr>
          <p:nvPr/>
        </p:nvCxnSpPr>
        <p:spPr>
          <a:xfrm flipH="1">
            <a:off x="6741212" y="3316796"/>
            <a:ext cx="1123992" cy="1160806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Овал 7"/>
          <p:cNvSpPr/>
          <p:nvPr/>
        </p:nvSpPr>
        <p:spPr>
          <a:xfrm>
            <a:off x="2267744" y="429309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67744" y="4283804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</a:t>
            </a:r>
            <a:r>
              <a:rPr lang="en-US" baseline="-25000" dirty="0" smtClean="0"/>
              <a:t>k</a:t>
            </a:r>
            <a:endParaRPr lang="ru-RU" baseline="-25000" dirty="0" smtClean="0"/>
          </a:p>
        </p:txBody>
      </p:sp>
      <p:cxnSp>
        <p:nvCxnSpPr>
          <p:cNvPr id="10" name="Прямая со стрелкой 9"/>
          <p:cNvCxnSpPr>
            <a:stCxn id="8" idx="2"/>
            <a:endCxn id="44" idx="2"/>
          </p:cNvCxnSpPr>
          <p:nvPr/>
        </p:nvCxnSpPr>
        <p:spPr>
          <a:xfrm flipH="1" flipV="1">
            <a:off x="990764" y="3316797"/>
            <a:ext cx="1276980" cy="1156319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>
            <a:stCxn id="12" idx="2"/>
            <a:endCxn id="44" idx="2"/>
          </p:cNvCxnSpPr>
          <p:nvPr/>
        </p:nvCxnSpPr>
        <p:spPr>
          <a:xfrm flipH="1" flipV="1">
            <a:off x="990764" y="3316797"/>
            <a:ext cx="1276980" cy="4191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Овал 11"/>
          <p:cNvSpPr/>
          <p:nvPr/>
        </p:nvSpPr>
        <p:spPr>
          <a:xfrm>
            <a:off x="2267744" y="3140968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67744" y="3131676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</a:t>
            </a:r>
            <a:r>
              <a:rPr lang="en-US" baseline="-25000" dirty="0" smtClean="0"/>
              <a:t>2</a:t>
            </a:r>
            <a:endParaRPr lang="ru-RU" baseline="-25000" dirty="0" smtClean="0"/>
          </a:p>
        </p:txBody>
      </p:sp>
      <p:sp>
        <p:nvSpPr>
          <p:cNvPr id="14" name="Овал 13"/>
          <p:cNvSpPr/>
          <p:nvPr/>
        </p:nvSpPr>
        <p:spPr>
          <a:xfrm>
            <a:off x="2267744" y="2420888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267744" y="2411596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</a:t>
            </a:r>
            <a:r>
              <a:rPr lang="en-US" baseline="-25000" dirty="0" smtClean="0"/>
              <a:t>1</a:t>
            </a:r>
            <a:endParaRPr lang="ru-RU" baseline="-25000" dirty="0" smtClean="0"/>
          </a:p>
        </p:txBody>
      </p:sp>
      <p:cxnSp>
        <p:nvCxnSpPr>
          <p:cNvPr id="16" name="Прямая со стрелкой 15"/>
          <p:cNvCxnSpPr>
            <a:stCxn id="14" idx="2"/>
            <a:endCxn id="44" idx="2"/>
          </p:cNvCxnSpPr>
          <p:nvPr/>
        </p:nvCxnSpPr>
        <p:spPr>
          <a:xfrm flipH="1">
            <a:off x="990764" y="2600908"/>
            <a:ext cx="1276980" cy="715889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Овал 16"/>
          <p:cNvSpPr/>
          <p:nvPr/>
        </p:nvSpPr>
        <p:spPr>
          <a:xfrm>
            <a:off x="6372200" y="4293096"/>
            <a:ext cx="369012" cy="36901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372200" y="4293096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</a:t>
            </a:r>
            <a:r>
              <a:rPr lang="en-US" baseline="-25000" dirty="0" smtClean="0"/>
              <a:t>k</a:t>
            </a:r>
            <a:endParaRPr lang="ru-RU" baseline="-25000" dirty="0" smtClean="0"/>
          </a:p>
        </p:txBody>
      </p:sp>
      <p:sp>
        <p:nvSpPr>
          <p:cNvPr id="19" name="Овал 18"/>
          <p:cNvSpPr/>
          <p:nvPr/>
        </p:nvSpPr>
        <p:spPr>
          <a:xfrm>
            <a:off x="6372200" y="3140968"/>
            <a:ext cx="369012" cy="36901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372200" y="313167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</a:t>
            </a:r>
            <a:r>
              <a:rPr lang="en-US" baseline="-25000" dirty="0" smtClean="0"/>
              <a:t>2</a:t>
            </a:r>
            <a:endParaRPr lang="ru-RU" baseline="-25000" dirty="0" smtClean="0"/>
          </a:p>
        </p:txBody>
      </p:sp>
      <p:sp>
        <p:nvSpPr>
          <p:cNvPr id="21" name="Овал 20"/>
          <p:cNvSpPr/>
          <p:nvPr/>
        </p:nvSpPr>
        <p:spPr>
          <a:xfrm>
            <a:off x="6372200" y="2420888"/>
            <a:ext cx="369012" cy="36901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372200" y="241159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</a:t>
            </a:r>
            <a:r>
              <a:rPr lang="en-US" baseline="-25000" dirty="0" smtClean="0"/>
              <a:t>1</a:t>
            </a:r>
            <a:endParaRPr lang="ru-RU" baseline="-25000" dirty="0" smtClean="0"/>
          </a:p>
        </p:txBody>
      </p:sp>
      <p:cxnSp>
        <p:nvCxnSpPr>
          <p:cNvPr id="26" name="Прямая со стрелкой 25"/>
          <p:cNvCxnSpPr>
            <a:stCxn id="50" idx="0"/>
            <a:endCxn id="21" idx="6"/>
          </p:cNvCxnSpPr>
          <p:nvPr/>
        </p:nvCxnSpPr>
        <p:spPr>
          <a:xfrm flipH="1" flipV="1">
            <a:off x="6741212" y="2605394"/>
            <a:ext cx="1123992" cy="711402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Заголовок 1"/>
          <p:cNvSpPr txBox="1">
            <a:spLocks/>
          </p:cNvSpPr>
          <p:nvPr/>
        </p:nvSpPr>
        <p:spPr>
          <a:xfrm>
            <a:off x="2267744" y="3645024"/>
            <a:ext cx="355576" cy="432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2000" b="1" dirty="0" smtClean="0"/>
              <a:t>…</a:t>
            </a:r>
            <a:endParaRPr lang="ru-RU" sz="2000" b="1" dirty="0" smtClean="0"/>
          </a:p>
        </p:txBody>
      </p:sp>
      <p:sp>
        <p:nvSpPr>
          <p:cNvPr id="44" name="Прямоугольник 43"/>
          <p:cNvSpPr/>
          <p:nvPr/>
        </p:nvSpPr>
        <p:spPr>
          <a:xfrm rot="16200000">
            <a:off x="-598802" y="3055187"/>
            <a:ext cx="26559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 smtClean="0">
                <a:solidFill>
                  <a:srgbClr val="0070C0"/>
                </a:solidFill>
              </a:rPr>
              <a:t>Работники</a:t>
            </a:r>
            <a:endParaRPr lang="ru-RU" sz="2800" b="1" dirty="0">
              <a:solidFill>
                <a:srgbClr val="0070C0"/>
              </a:solidFill>
            </a:endParaRPr>
          </a:p>
        </p:txBody>
      </p:sp>
      <p:sp>
        <p:nvSpPr>
          <p:cNvPr id="50" name="Прямоугольник 49"/>
          <p:cNvSpPr/>
          <p:nvPr/>
        </p:nvSpPr>
        <p:spPr>
          <a:xfrm rot="16200000">
            <a:off x="6798858" y="3055186"/>
            <a:ext cx="26559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 smtClean="0">
                <a:solidFill>
                  <a:srgbClr val="00B050"/>
                </a:solidFill>
              </a:rPr>
              <a:t>Задачи</a:t>
            </a:r>
            <a:endParaRPr lang="ru-RU" sz="2800" b="1" dirty="0">
              <a:solidFill>
                <a:srgbClr val="00B050"/>
              </a:solidFill>
            </a:endParaRPr>
          </a:p>
        </p:txBody>
      </p:sp>
      <p:sp>
        <p:nvSpPr>
          <p:cNvPr id="58" name="Заголовок 1"/>
          <p:cNvSpPr txBox="1">
            <a:spLocks/>
          </p:cNvSpPr>
          <p:nvPr/>
        </p:nvSpPr>
        <p:spPr>
          <a:xfrm>
            <a:off x="6376664" y="3645024"/>
            <a:ext cx="355576" cy="432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2000" b="1" dirty="0" smtClean="0"/>
              <a:t>…</a:t>
            </a:r>
            <a:endParaRPr lang="ru-RU" sz="2000" b="1" dirty="0" smtClean="0"/>
          </a:p>
        </p:txBody>
      </p:sp>
      <p:sp>
        <p:nvSpPr>
          <p:cNvPr id="59" name="Заголовок 1"/>
          <p:cNvSpPr txBox="1">
            <a:spLocks/>
          </p:cNvSpPr>
          <p:nvPr/>
        </p:nvSpPr>
        <p:spPr>
          <a:xfrm>
            <a:off x="467544" y="5127327"/>
            <a:ext cx="828092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ru-RU" sz="2800" dirty="0" smtClean="0"/>
              <a:t>Имеется </a:t>
            </a:r>
            <a:r>
              <a:rPr lang="en-US" sz="2800" dirty="0" smtClean="0"/>
              <a:t>k </a:t>
            </a:r>
            <a:r>
              <a:rPr lang="ru-RU" sz="2800" b="1" dirty="0" smtClean="0">
                <a:solidFill>
                  <a:srgbClr val="0070C0"/>
                </a:solidFill>
              </a:rPr>
              <a:t>работников </a:t>
            </a:r>
            <a:r>
              <a:rPr lang="ru-RU" sz="2800" dirty="0" smtClean="0"/>
              <a:t>и </a:t>
            </a:r>
            <a:r>
              <a:rPr lang="en-US" sz="2800" dirty="0" smtClean="0"/>
              <a:t>k </a:t>
            </a:r>
            <a:r>
              <a:rPr lang="ru-RU" sz="2800" b="1" dirty="0" smtClean="0">
                <a:solidFill>
                  <a:srgbClr val="00B050"/>
                </a:solidFill>
              </a:rPr>
              <a:t>задач</a:t>
            </a:r>
            <a:r>
              <a:rPr lang="ru-RU" sz="2800" dirty="0" smtClean="0"/>
              <a:t>.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Постановка задачи о назначениях</a:t>
            </a:r>
            <a:endParaRPr lang="ru-RU" sz="2800" b="1" dirty="0" smtClean="0"/>
          </a:p>
        </p:txBody>
      </p:sp>
      <p:sp>
        <p:nvSpPr>
          <p:cNvPr id="8" name="Овал 7"/>
          <p:cNvSpPr/>
          <p:nvPr/>
        </p:nvSpPr>
        <p:spPr>
          <a:xfrm>
            <a:off x="2267744" y="429309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67744" y="4283804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</a:t>
            </a:r>
            <a:r>
              <a:rPr lang="en-US" baseline="-25000" dirty="0" smtClean="0"/>
              <a:t>k</a:t>
            </a:r>
            <a:endParaRPr lang="ru-RU" baseline="-25000" dirty="0" smtClean="0"/>
          </a:p>
        </p:txBody>
      </p:sp>
      <p:sp>
        <p:nvSpPr>
          <p:cNvPr id="12" name="Овал 11"/>
          <p:cNvSpPr/>
          <p:nvPr/>
        </p:nvSpPr>
        <p:spPr>
          <a:xfrm>
            <a:off x="2267744" y="3140968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67744" y="3131676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</a:t>
            </a:r>
            <a:r>
              <a:rPr lang="en-US" baseline="-25000" dirty="0" smtClean="0"/>
              <a:t>2</a:t>
            </a:r>
            <a:endParaRPr lang="ru-RU" baseline="-25000" dirty="0" smtClean="0"/>
          </a:p>
        </p:txBody>
      </p:sp>
      <p:sp>
        <p:nvSpPr>
          <p:cNvPr id="14" name="Овал 13"/>
          <p:cNvSpPr/>
          <p:nvPr/>
        </p:nvSpPr>
        <p:spPr>
          <a:xfrm>
            <a:off x="2267744" y="2420888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267744" y="2411596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</a:t>
            </a:r>
            <a:r>
              <a:rPr lang="en-US" baseline="-25000" dirty="0" smtClean="0"/>
              <a:t>1</a:t>
            </a:r>
            <a:endParaRPr lang="ru-RU" baseline="-25000" dirty="0" smtClean="0"/>
          </a:p>
        </p:txBody>
      </p:sp>
      <p:sp>
        <p:nvSpPr>
          <p:cNvPr id="17" name="Овал 16"/>
          <p:cNvSpPr/>
          <p:nvPr/>
        </p:nvSpPr>
        <p:spPr>
          <a:xfrm>
            <a:off x="6372200" y="4293096"/>
            <a:ext cx="369012" cy="36901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372200" y="4293096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</a:t>
            </a:r>
            <a:r>
              <a:rPr lang="en-US" baseline="-25000" dirty="0" smtClean="0"/>
              <a:t>k</a:t>
            </a:r>
            <a:endParaRPr lang="ru-RU" baseline="-25000" dirty="0" smtClean="0"/>
          </a:p>
        </p:txBody>
      </p:sp>
      <p:sp>
        <p:nvSpPr>
          <p:cNvPr id="19" name="Овал 18"/>
          <p:cNvSpPr/>
          <p:nvPr/>
        </p:nvSpPr>
        <p:spPr>
          <a:xfrm>
            <a:off x="6372200" y="3140968"/>
            <a:ext cx="369012" cy="36901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372200" y="313167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</a:t>
            </a:r>
            <a:r>
              <a:rPr lang="en-US" baseline="-25000" dirty="0" smtClean="0"/>
              <a:t>2</a:t>
            </a:r>
            <a:endParaRPr lang="ru-RU" baseline="-25000" dirty="0" smtClean="0"/>
          </a:p>
        </p:txBody>
      </p:sp>
      <p:sp>
        <p:nvSpPr>
          <p:cNvPr id="21" name="Овал 20"/>
          <p:cNvSpPr/>
          <p:nvPr/>
        </p:nvSpPr>
        <p:spPr>
          <a:xfrm>
            <a:off x="6372200" y="2420888"/>
            <a:ext cx="369012" cy="36901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372200" y="241159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</a:t>
            </a:r>
            <a:r>
              <a:rPr lang="en-US" baseline="-25000" dirty="0" smtClean="0"/>
              <a:t>1</a:t>
            </a:r>
            <a:endParaRPr lang="ru-RU" baseline="-25000" dirty="0" smtClean="0"/>
          </a:p>
        </p:txBody>
      </p:sp>
      <p:sp>
        <p:nvSpPr>
          <p:cNvPr id="27" name="Заголовок 1"/>
          <p:cNvSpPr txBox="1">
            <a:spLocks/>
          </p:cNvSpPr>
          <p:nvPr/>
        </p:nvSpPr>
        <p:spPr>
          <a:xfrm>
            <a:off x="2267744" y="3645024"/>
            <a:ext cx="355576" cy="432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2000" b="1" dirty="0" smtClean="0"/>
              <a:t>…</a:t>
            </a:r>
            <a:endParaRPr lang="ru-RU" sz="2000" b="1" dirty="0" smtClean="0"/>
          </a:p>
        </p:txBody>
      </p:sp>
      <p:sp>
        <p:nvSpPr>
          <p:cNvPr id="44" name="Прямоугольник 43"/>
          <p:cNvSpPr/>
          <p:nvPr/>
        </p:nvSpPr>
        <p:spPr>
          <a:xfrm rot="16200000">
            <a:off x="-598802" y="3055187"/>
            <a:ext cx="26559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 smtClean="0">
                <a:solidFill>
                  <a:srgbClr val="0070C0"/>
                </a:solidFill>
              </a:rPr>
              <a:t>Работники</a:t>
            </a:r>
            <a:endParaRPr lang="ru-RU" sz="2800" b="1" dirty="0">
              <a:solidFill>
                <a:srgbClr val="0070C0"/>
              </a:solidFill>
            </a:endParaRPr>
          </a:p>
        </p:txBody>
      </p:sp>
      <p:sp>
        <p:nvSpPr>
          <p:cNvPr id="50" name="Прямоугольник 49"/>
          <p:cNvSpPr/>
          <p:nvPr/>
        </p:nvSpPr>
        <p:spPr>
          <a:xfrm rot="16200000">
            <a:off x="6798858" y="3055186"/>
            <a:ext cx="26559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 smtClean="0">
                <a:solidFill>
                  <a:srgbClr val="00B050"/>
                </a:solidFill>
              </a:rPr>
              <a:t>Задачи</a:t>
            </a:r>
            <a:endParaRPr lang="ru-RU" sz="2800" b="1" dirty="0">
              <a:solidFill>
                <a:srgbClr val="00B050"/>
              </a:solidFill>
            </a:endParaRPr>
          </a:p>
        </p:txBody>
      </p:sp>
      <p:sp>
        <p:nvSpPr>
          <p:cNvPr id="58" name="Заголовок 1"/>
          <p:cNvSpPr txBox="1">
            <a:spLocks/>
          </p:cNvSpPr>
          <p:nvPr/>
        </p:nvSpPr>
        <p:spPr>
          <a:xfrm>
            <a:off x="6376664" y="3645024"/>
            <a:ext cx="355576" cy="432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2000" b="1" dirty="0" smtClean="0"/>
              <a:t>…</a:t>
            </a:r>
            <a:endParaRPr lang="ru-RU" sz="2000" b="1" dirty="0" smtClean="0"/>
          </a:p>
        </p:txBody>
      </p:sp>
      <p:sp>
        <p:nvSpPr>
          <p:cNvPr id="59" name="Заголовок 1"/>
          <p:cNvSpPr txBox="1">
            <a:spLocks/>
          </p:cNvSpPr>
          <p:nvPr/>
        </p:nvSpPr>
        <p:spPr>
          <a:xfrm>
            <a:off x="467544" y="5127327"/>
            <a:ext cx="828092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ru-RU" sz="2800" dirty="0" smtClean="0"/>
              <a:t>Нужно </a:t>
            </a:r>
            <a:r>
              <a:rPr lang="ru-RU" sz="2800" b="1" dirty="0" smtClean="0"/>
              <a:t>распределить </a:t>
            </a:r>
            <a:r>
              <a:rPr lang="en-US" sz="2800" dirty="0" smtClean="0"/>
              <a:t>k </a:t>
            </a:r>
            <a:r>
              <a:rPr lang="ru-RU" sz="2800" b="1" dirty="0" smtClean="0">
                <a:solidFill>
                  <a:srgbClr val="00B050"/>
                </a:solidFill>
              </a:rPr>
              <a:t>задач</a:t>
            </a:r>
            <a:r>
              <a:rPr lang="ru-RU" sz="2800" dirty="0" smtClean="0"/>
              <a:t> между </a:t>
            </a:r>
            <a:r>
              <a:rPr lang="en-US" sz="2800" dirty="0" smtClean="0"/>
              <a:t>k </a:t>
            </a:r>
            <a:r>
              <a:rPr lang="ru-RU" sz="2800" b="1" dirty="0" smtClean="0">
                <a:solidFill>
                  <a:srgbClr val="0070C0"/>
                </a:solidFill>
              </a:rPr>
              <a:t>работниками</a:t>
            </a:r>
            <a:r>
              <a:rPr lang="ru-RU" sz="2800" dirty="0" smtClean="0"/>
              <a:t>, </a:t>
            </a:r>
            <a:r>
              <a:rPr lang="ru-RU" sz="2800" dirty="0" err="1" smtClean="0"/>
              <a:t>минимизируя</a:t>
            </a:r>
            <a:r>
              <a:rPr lang="ru-RU" sz="2800" dirty="0" smtClean="0"/>
              <a:t> расходы н</a:t>
            </a:r>
            <a:r>
              <a:rPr lang="ru-RU" sz="2800" dirty="0" smtClean="0"/>
              <a:t>а выполнение задач.</a:t>
            </a:r>
          </a:p>
        </p:txBody>
      </p:sp>
      <p:cxnSp>
        <p:nvCxnSpPr>
          <p:cNvPr id="28" name="Прямая со стрелкой 27"/>
          <p:cNvCxnSpPr>
            <a:stCxn id="20" idx="1"/>
            <a:endCxn id="15" idx="3"/>
          </p:cNvCxnSpPr>
          <p:nvPr/>
        </p:nvCxnSpPr>
        <p:spPr>
          <a:xfrm flipH="1" flipV="1">
            <a:off x="2649580" y="2596262"/>
            <a:ext cx="3722620" cy="720080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>
            <a:stCxn id="58" idx="1"/>
            <a:endCxn id="13" idx="3"/>
          </p:cNvCxnSpPr>
          <p:nvPr/>
        </p:nvCxnSpPr>
        <p:spPr>
          <a:xfrm flipH="1" flipV="1">
            <a:off x="2649580" y="3316342"/>
            <a:ext cx="3727084" cy="544706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>
            <a:stCxn id="22" idx="1"/>
            <a:endCxn id="9" idx="3"/>
          </p:cNvCxnSpPr>
          <p:nvPr/>
        </p:nvCxnSpPr>
        <p:spPr>
          <a:xfrm flipH="1">
            <a:off x="2641564" y="2596262"/>
            <a:ext cx="3730636" cy="1872208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stCxn id="18" idx="1"/>
            <a:endCxn id="27" idx="3"/>
          </p:cNvCxnSpPr>
          <p:nvPr/>
        </p:nvCxnSpPr>
        <p:spPr>
          <a:xfrm flipH="1" flipV="1">
            <a:off x="2623320" y="3861048"/>
            <a:ext cx="3748880" cy="616714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Вариации задачи</a:t>
            </a:r>
            <a:endParaRPr lang="ru-RU" sz="2800" b="1" dirty="0" smtClean="0"/>
          </a:p>
        </p:txBody>
      </p:sp>
      <p:sp>
        <p:nvSpPr>
          <p:cNvPr id="25" name="Прямоугольник 24"/>
          <p:cNvSpPr/>
          <p:nvPr/>
        </p:nvSpPr>
        <p:spPr>
          <a:xfrm>
            <a:off x="611560" y="2132856"/>
            <a:ext cx="806489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/>
              <a:t>1</a:t>
            </a:r>
            <a:r>
              <a:rPr lang="ru-RU" sz="2800" dirty="0" smtClean="0"/>
              <a:t>) Количество работников   </a:t>
            </a:r>
            <a:r>
              <a:rPr lang="ru-RU" sz="2800" dirty="0" smtClean="0"/>
              <a:t>≠ </a:t>
            </a:r>
            <a:r>
              <a:rPr lang="ru-RU" sz="2800" dirty="0" smtClean="0"/>
              <a:t>  количество задач</a:t>
            </a:r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Вариации задачи</a:t>
            </a:r>
            <a:endParaRPr lang="ru-RU" sz="2800" b="1" dirty="0" smtClean="0"/>
          </a:p>
        </p:txBody>
      </p:sp>
      <p:sp>
        <p:nvSpPr>
          <p:cNvPr id="25" name="Прямоугольник 24"/>
          <p:cNvSpPr/>
          <p:nvPr/>
        </p:nvSpPr>
        <p:spPr>
          <a:xfrm>
            <a:off x="611560" y="2132856"/>
            <a:ext cx="806489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>
                <a:solidFill>
                  <a:schemeClr val="bg1">
                    <a:lumMod val="75000"/>
                  </a:schemeClr>
                </a:solidFill>
              </a:rPr>
              <a:t>1</a:t>
            </a:r>
            <a:r>
              <a:rPr lang="ru-RU" sz="2800" dirty="0" smtClean="0">
                <a:solidFill>
                  <a:schemeClr val="bg1">
                    <a:lumMod val="75000"/>
                  </a:schemeClr>
                </a:solidFill>
              </a:rPr>
              <a:t>) Количество работников   </a:t>
            </a:r>
            <a:r>
              <a:rPr lang="ru-RU" sz="2800" dirty="0" smtClean="0">
                <a:solidFill>
                  <a:schemeClr val="bg1">
                    <a:lumMod val="75000"/>
                  </a:schemeClr>
                </a:solidFill>
              </a:rPr>
              <a:t>≠ </a:t>
            </a:r>
            <a:r>
              <a:rPr lang="ru-RU" sz="2800" dirty="0" smtClean="0">
                <a:solidFill>
                  <a:schemeClr val="bg1">
                    <a:lumMod val="75000"/>
                  </a:schemeClr>
                </a:solidFill>
              </a:rPr>
              <a:t>  количество задач</a:t>
            </a:r>
            <a:endParaRPr lang="ru-RU" sz="2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611560" y="2833772"/>
            <a:ext cx="806489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/>
              <a:t>2) Одной задаче может быть назначено более одного работника.</a:t>
            </a:r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Вариации задачи</a:t>
            </a:r>
            <a:endParaRPr lang="ru-RU" sz="2800" b="1" dirty="0" smtClean="0"/>
          </a:p>
        </p:txBody>
      </p:sp>
      <p:sp>
        <p:nvSpPr>
          <p:cNvPr id="25" name="Прямоугольник 24"/>
          <p:cNvSpPr/>
          <p:nvPr/>
        </p:nvSpPr>
        <p:spPr>
          <a:xfrm>
            <a:off x="611560" y="2132856"/>
            <a:ext cx="806489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>
                <a:solidFill>
                  <a:schemeClr val="bg1">
                    <a:lumMod val="75000"/>
                  </a:schemeClr>
                </a:solidFill>
              </a:rPr>
              <a:t>1</a:t>
            </a:r>
            <a:r>
              <a:rPr lang="ru-RU" sz="2800" dirty="0" smtClean="0">
                <a:solidFill>
                  <a:schemeClr val="bg1">
                    <a:lumMod val="75000"/>
                  </a:schemeClr>
                </a:solidFill>
              </a:rPr>
              <a:t>) Количество работников   </a:t>
            </a:r>
            <a:r>
              <a:rPr lang="ru-RU" sz="2800" dirty="0" smtClean="0">
                <a:solidFill>
                  <a:schemeClr val="bg1">
                    <a:lumMod val="75000"/>
                  </a:schemeClr>
                </a:solidFill>
              </a:rPr>
              <a:t>≠ </a:t>
            </a:r>
            <a:r>
              <a:rPr lang="ru-RU" sz="2800" dirty="0" smtClean="0">
                <a:solidFill>
                  <a:schemeClr val="bg1">
                    <a:lumMod val="75000"/>
                  </a:schemeClr>
                </a:solidFill>
              </a:rPr>
              <a:t>  количество задач</a:t>
            </a:r>
            <a:endParaRPr lang="ru-RU" sz="2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611560" y="2833772"/>
            <a:ext cx="806489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>
                <a:solidFill>
                  <a:schemeClr val="bg1">
                    <a:lumMod val="75000"/>
                  </a:schemeClr>
                </a:solidFill>
              </a:rPr>
              <a:t>2) Одной задаче может быть назначено более одного работника.</a:t>
            </a:r>
            <a:endParaRPr lang="ru-RU" sz="2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611560" y="3915053"/>
            <a:ext cx="806489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/>
              <a:t>3</a:t>
            </a:r>
            <a:r>
              <a:rPr lang="ru-RU" sz="2800" dirty="0" smtClean="0"/>
              <a:t>) Одному работнику может быть назначено более одной задачи.</a:t>
            </a:r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838200" y="1268761"/>
            <a:ext cx="7772400" cy="13681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2000" b="1" dirty="0" smtClean="0">
                <a:solidFill>
                  <a:schemeClr val="bg1">
                    <a:lumMod val="75000"/>
                  </a:schemeClr>
                </a:solidFill>
              </a:rPr>
              <a:t>Теорема</a:t>
            </a:r>
            <a:r>
              <a:rPr lang="ru-RU" sz="2000" dirty="0" smtClean="0">
                <a:solidFill>
                  <a:schemeClr val="bg1">
                    <a:lumMod val="75000"/>
                  </a:schemeClr>
                </a:solidFill>
              </a:rPr>
              <a:t>: </a:t>
            </a:r>
            <a:r>
              <a:rPr lang="ru-RU" sz="2000" dirty="0" err="1" smtClean="0">
                <a:solidFill>
                  <a:schemeClr val="bg1">
                    <a:lumMod val="75000"/>
                  </a:schemeClr>
                </a:solidFill>
              </a:rPr>
              <a:t>Эйлеров</a:t>
            </a:r>
            <a:r>
              <a:rPr lang="ru-RU" sz="2000" dirty="0" smtClean="0">
                <a:solidFill>
                  <a:schemeClr val="bg1">
                    <a:lumMod val="75000"/>
                  </a:schemeClr>
                </a:solidFill>
              </a:rPr>
              <a:t> путь существует тогда и только тогда, когда количество вершин с нечётными степенями равно двум или нулю (в случае существования </a:t>
            </a:r>
            <a:r>
              <a:rPr lang="ru-RU" sz="2000" dirty="0" err="1" smtClean="0">
                <a:solidFill>
                  <a:schemeClr val="bg1">
                    <a:lumMod val="75000"/>
                  </a:schemeClr>
                </a:solidFill>
              </a:rPr>
              <a:t>эйлерова</a:t>
            </a:r>
            <a:r>
              <a:rPr lang="ru-RU" sz="2000" dirty="0" smtClean="0">
                <a:solidFill>
                  <a:schemeClr val="bg1">
                    <a:lumMod val="75000"/>
                  </a:schemeClr>
                </a:solidFill>
              </a:rPr>
              <a:t> цикла).</a:t>
            </a:r>
            <a:endParaRPr lang="ru-RU" sz="2000" b="1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685800" y="476672"/>
            <a:ext cx="7772400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  <a:buFont typeface="+mj-lt"/>
              <a:buAutoNum type="arabicPeriod" startAt="2"/>
            </a:pPr>
            <a:r>
              <a:rPr lang="ru-RU" sz="2800" dirty="0" err="1" smtClean="0"/>
              <a:t>Эйлеров</a:t>
            </a:r>
            <a:r>
              <a:rPr lang="ru-RU" sz="2800" dirty="0" smtClean="0"/>
              <a:t> путь.</a:t>
            </a: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827584" y="2924944"/>
            <a:ext cx="7772400" cy="30243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r>
              <a:rPr lang="ru-RU" sz="2000" b="1" dirty="0" smtClean="0"/>
              <a:t>Доказательство</a:t>
            </a:r>
            <a:r>
              <a:rPr lang="ru-RU" sz="2000" dirty="0" smtClean="0"/>
              <a:t>: </a:t>
            </a:r>
          </a:p>
          <a:p>
            <a:pPr lvl="0">
              <a:buFont typeface="Arial" pitchFamily="34" charset="0"/>
              <a:buChar char="•"/>
            </a:pPr>
            <a:r>
              <a:rPr lang="ru-RU" sz="2000" dirty="0" smtClean="0"/>
              <a:t>Если есть (две) вершины нечетной степени, то их нужно соединить временным ребром.</a:t>
            </a:r>
          </a:p>
          <a:p>
            <a:pPr lvl="0">
              <a:buFont typeface="Arial" pitchFamily="34" charset="0"/>
              <a:buChar char="•"/>
            </a:pPr>
            <a:endParaRPr lang="ru-RU" sz="2000" dirty="0" smtClean="0"/>
          </a:p>
          <a:p>
            <a:pPr lvl="0">
              <a:buFont typeface="Arial" pitchFamily="34" charset="0"/>
              <a:buChar char="•"/>
            </a:pPr>
            <a:r>
              <a:rPr lang="ru-RU" sz="2000" dirty="0" smtClean="0"/>
              <a:t>Находится множество не пересекающихся простых циклов охватывающих весь граф. После этого они «склеиваются».</a:t>
            </a:r>
          </a:p>
          <a:p>
            <a:pPr lvl="0">
              <a:buFont typeface="Arial" pitchFamily="34" charset="0"/>
              <a:buChar char="•"/>
            </a:pPr>
            <a:endParaRPr lang="ru-RU" sz="2000" dirty="0" smtClean="0"/>
          </a:p>
          <a:p>
            <a:pPr lvl="0">
              <a:buFont typeface="Arial" pitchFamily="34" charset="0"/>
              <a:buChar char="•"/>
            </a:pPr>
            <a:r>
              <a:rPr lang="ru-RU" sz="2000" dirty="0" smtClean="0"/>
              <a:t>В полученном </a:t>
            </a:r>
            <a:r>
              <a:rPr lang="ru-RU" sz="2000" dirty="0" err="1" smtClean="0"/>
              <a:t>эйлеровом</a:t>
            </a:r>
            <a:r>
              <a:rPr lang="ru-RU" sz="2000" dirty="0" smtClean="0"/>
              <a:t> цикле удаляется временное ребро, после чего остается </a:t>
            </a:r>
            <a:r>
              <a:rPr lang="ru-RU" sz="2000" dirty="0" err="1" smtClean="0"/>
              <a:t>эйлеров</a:t>
            </a:r>
            <a:r>
              <a:rPr lang="ru-RU" sz="2000" dirty="0" smtClean="0"/>
              <a:t> путь начинающийся в одной из удаленных вершин, а заканчивающийся в другой.</a:t>
            </a:r>
          </a:p>
          <a:p>
            <a:endParaRPr lang="ru-RU" sz="20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Алгоритм </a:t>
            </a:r>
            <a:r>
              <a:rPr lang="ru-RU" dirty="0" err="1" smtClean="0"/>
              <a:t>Кристофидиса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9857</TotalTime>
  <Words>2233</Words>
  <Application>Microsoft Office PowerPoint</Application>
  <PresentationFormat>Экран (4:3)</PresentationFormat>
  <Paragraphs>937</Paragraphs>
  <Slides>90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90</vt:i4>
      </vt:variant>
    </vt:vector>
  </HeadingPairs>
  <TitlesOfParts>
    <vt:vector size="91" baseType="lpstr">
      <vt:lpstr>Тема Office</vt:lpstr>
      <vt:lpstr>Алгоритмы на графах</vt:lpstr>
      <vt:lpstr>Эйлеров граф, путь, цикл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Разбиение на слои</vt:lpstr>
      <vt:lpstr>Слайд 13</vt:lpstr>
      <vt:lpstr>Слайд 14</vt:lpstr>
      <vt:lpstr>Слайд 15</vt:lpstr>
      <vt:lpstr>Остовные деревья</vt:lpstr>
      <vt:lpstr>Алгоритм Краскала</vt:lpstr>
      <vt:lpstr>Слайд 18</vt:lpstr>
      <vt:lpstr>Слайд 19</vt:lpstr>
      <vt:lpstr>Слайд 20</vt:lpstr>
      <vt:lpstr>Слайд 21</vt:lpstr>
      <vt:lpstr>Слайд 22</vt:lpstr>
      <vt:lpstr>Слайд 23</vt:lpstr>
      <vt:lpstr>Слайд 24</vt:lpstr>
      <vt:lpstr>Слайд 25</vt:lpstr>
      <vt:lpstr>Слайд 26</vt:lpstr>
      <vt:lpstr>Алгоритм Прима</vt:lpstr>
      <vt:lpstr>Слайд 28</vt:lpstr>
      <vt:lpstr>Слайд 29</vt:lpstr>
      <vt:lpstr>Слайд 30</vt:lpstr>
      <vt:lpstr>Слайд 31</vt:lpstr>
      <vt:lpstr>Слайд 32</vt:lpstr>
      <vt:lpstr>Слайд 33</vt:lpstr>
      <vt:lpstr>Слайд 34</vt:lpstr>
      <vt:lpstr>Слайд 35</vt:lpstr>
      <vt:lpstr>Слайд 36</vt:lpstr>
      <vt:lpstr>Потоки в сетях</vt:lpstr>
      <vt:lpstr>Слайд 38</vt:lpstr>
      <vt:lpstr>Слайд 39</vt:lpstr>
      <vt:lpstr>Слайд 40</vt:lpstr>
      <vt:lpstr>Слайд 41</vt:lpstr>
      <vt:lpstr>Слайд 42</vt:lpstr>
      <vt:lpstr>Слайд 43</vt:lpstr>
      <vt:lpstr>Слайд 44</vt:lpstr>
      <vt:lpstr>Слайд 45</vt:lpstr>
      <vt:lpstr>Слайд 46</vt:lpstr>
      <vt:lpstr>Слайд 47</vt:lpstr>
      <vt:lpstr>Слайд 48</vt:lpstr>
      <vt:lpstr>Слайд 49</vt:lpstr>
      <vt:lpstr>Слайд 50</vt:lpstr>
      <vt:lpstr>Слайд 51</vt:lpstr>
      <vt:lpstr>Слайд 52</vt:lpstr>
      <vt:lpstr>Слайд 53</vt:lpstr>
      <vt:lpstr>Слайд 54</vt:lpstr>
      <vt:lpstr>Слайд 55</vt:lpstr>
      <vt:lpstr>Слайд 56</vt:lpstr>
      <vt:lpstr>Слайд 57</vt:lpstr>
      <vt:lpstr>Слайд 58</vt:lpstr>
      <vt:lpstr>Слайд 59</vt:lpstr>
      <vt:lpstr>Слайд 60</vt:lpstr>
      <vt:lpstr>Слайд 61</vt:lpstr>
      <vt:lpstr>Слайд 62</vt:lpstr>
      <vt:lpstr>Слайд 63</vt:lpstr>
      <vt:lpstr>Слайд 64</vt:lpstr>
      <vt:lpstr>Слайд 65</vt:lpstr>
      <vt:lpstr>Слайд 66</vt:lpstr>
      <vt:lpstr>Слайд 67</vt:lpstr>
      <vt:lpstr>Слайд 68</vt:lpstr>
      <vt:lpstr>Слайд 69</vt:lpstr>
      <vt:lpstr>Слайд 70</vt:lpstr>
      <vt:lpstr>Слайд 71</vt:lpstr>
      <vt:lpstr>Слайд 72</vt:lpstr>
      <vt:lpstr>Слайд 73</vt:lpstr>
      <vt:lpstr>Слайд 74</vt:lpstr>
      <vt:lpstr>Слайд 75</vt:lpstr>
      <vt:lpstr>Слайд 76</vt:lpstr>
      <vt:lpstr>Слайд 77</vt:lpstr>
      <vt:lpstr>Слайд 78</vt:lpstr>
      <vt:lpstr>Слайд 79</vt:lpstr>
      <vt:lpstr>Слайд 80</vt:lpstr>
      <vt:lpstr>Слайд 81</vt:lpstr>
      <vt:lpstr>Паросочетания</vt:lpstr>
      <vt:lpstr>Слайд 83</vt:lpstr>
      <vt:lpstr>Задача о назначениях (венгерский алгоритм)</vt:lpstr>
      <vt:lpstr>Слайд 85</vt:lpstr>
      <vt:lpstr>Слайд 86</vt:lpstr>
      <vt:lpstr>Слайд 87</vt:lpstr>
      <vt:lpstr>Слайд 88</vt:lpstr>
      <vt:lpstr>Слайд 89</vt:lpstr>
      <vt:lpstr>Алгоритм Кристофидиса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Алгоритмы на графах</dc:title>
  <dc:creator>Мамочка и папочка</dc:creator>
  <cp:lastModifiedBy>Bird</cp:lastModifiedBy>
  <cp:revision>334</cp:revision>
  <dcterms:created xsi:type="dcterms:W3CDTF">2020-02-18T13:52:34Z</dcterms:created>
  <dcterms:modified xsi:type="dcterms:W3CDTF">2020-04-05T20:06:08Z</dcterms:modified>
</cp:coreProperties>
</file>