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97" r:id="rId14"/>
    <p:sldId id="303" r:id="rId15"/>
    <p:sldId id="304" r:id="rId16"/>
    <p:sldId id="301" r:id="rId17"/>
    <p:sldId id="300" r:id="rId18"/>
    <p:sldId id="279" r:id="rId19"/>
    <p:sldId id="280" r:id="rId20"/>
    <p:sldId id="281" r:id="rId21"/>
    <p:sldId id="282" r:id="rId22"/>
    <p:sldId id="289" r:id="rId23"/>
    <p:sldId id="283" r:id="rId24"/>
    <p:sldId id="284" r:id="rId25"/>
    <p:sldId id="285" r:id="rId26"/>
    <p:sldId id="291" r:id="rId27"/>
    <p:sldId id="292" r:id="rId28"/>
    <p:sldId id="286" r:id="rId29"/>
    <p:sldId id="293" r:id="rId30"/>
    <p:sldId id="294" r:id="rId31"/>
    <p:sldId id="295" r:id="rId32"/>
    <p:sldId id="296" r:id="rId33"/>
    <p:sldId id="287" r:id="rId34"/>
    <p:sldId id="298" r:id="rId35"/>
    <p:sldId id="306" r:id="rId36"/>
    <p:sldId id="305" r:id="rId37"/>
    <p:sldId id="309" r:id="rId38"/>
    <p:sldId id="308" r:id="rId39"/>
    <p:sldId id="310" r:id="rId40"/>
    <p:sldId id="311" r:id="rId41"/>
    <p:sldId id="313" r:id="rId42"/>
    <p:sldId id="312" r:id="rId43"/>
    <p:sldId id="307" r:id="rId44"/>
    <p:sldId id="288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11760" y="47971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∅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6264696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d[u]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 smtClean="0"/>
              <a:t>BFS_Visit</a:t>
            </a:r>
            <a:r>
              <a:rPr lang="ru-RU" sz="1600" dirty="0" smtClean="0"/>
              <a:t> (</a:t>
            </a:r>
            <a:r>
              <a:rPr lang="en-US" sz="1600" dirty="0" smtClean="0"/>
              <a:t>G</a:t>
            </a:r>
            <a:r>
              <a:rPr lang="ru-RU" sz="1600" dirty="0" smtClean="0"/>
              <a:t>, </a:t>
            </a:r>
            <a:r>
              <a:rPr lang="en-US" sz="1600" dirty="0" smtClean="0"/>
              <a:t>s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color[s]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d[s] ⟵ 0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π[s] ⟵ NIL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Q ⟵ ∅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очередь(</a:t>
            </a:r>
            <a:r>
              <a:rPr lang="en-US" sz="1600" dirty="0" smtClean="0"/>
              <a:t>Q, s)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while</a:t>
            </a:r>
            <a:r>
              <a:rPr lang="en-US" sz="1600" dirty="0" smtClean="0"/>
              <a:t> Q ≠ ∅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u ⟵ </a:t>
            </a:r>
            <a:r>
              <a:rPr lang="ru-RU" sz="1600" dirty="0" smtClean="0"/>
              <a:t>из очереди(</a:t>
            </a:r>
            <a:r>
              <a:rPr lang="en-US" sz="1600" dirty="0" smtClean="0"/>
              <a:t>Q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ru-RU" sz="1600" dirty="0" smtClean="0"/>
              <a:t>(для) каждой </a:t>
            </a:r>
            <a:r>
              <a:rPr lang="en-US" sz="1600" dirty="0" smtClean="0"/>
              <a:t>v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ru-RU" sz="1600" dirty="0" smtClean="0"/>
              <a:t>[</a:t>
            </a:r>
            <a:r>
              <a:rPr lang="en-US" sz="1600" dirty="0" smtClean="0"/>
              <a:t>u</a:t>
            </a:r>
            <a:r>
              <a:rPr lang="ru-RU" sz="1600" dirty="0" smtClean="0"/>
              <a:t>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than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color[v]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d[v] ⟵ d[u]+1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ru-RU" sz="1600" dirty="0" smtClean="0"/>
              <a:t>В очередь(</a:t>
            </a:r>
            <a:r>
              <a:rPr lang="en-US" sz="1600" dirty="0" smtClean="0"/>
              <a:t>Q, 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color[u] ⟵ BLACK</a:t>
            </a:r>
            <a:endParaRPr lang="ru-RU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</a:t>
            </a:r>
            <a:r>
              <a:rPr lang="ru-RU" dirty="0" smtClean="0"/>
              <a:t> при решении которых можно использовать алгоритм основанный </a:t>
            </a:r>
            <a:r>
              <a:rPr lang="ru-RU" b="1" dirty="0" smtClean="0"/>
              <a:t>на обходе в ширину</a:t>
            </a:r>
            <a:endParaRPr lang="ru-RU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графа на связность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25761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32242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25761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33384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33790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39144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34824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51386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35637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38424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50666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2330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31943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29783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32664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49225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36264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204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470114" y="26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2978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846378" y="4634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822042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926468" y="333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718586" y="477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499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3554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2906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312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2258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flipH="1">
            <a:off x="1879177" y="50244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281398" y="47785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1633326" y="54266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267744" y="4490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619672" y="513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547664" y="5354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7744" y="470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6" name="Прямая со стрелкой 65"/>
          <p:cNvCxnSpPr>
            <a:stCxn id="67" idx="5"/>
          </p:cNvCxnSpPr>
          <p:nvPr/>
        </p:nvCxnSpPr>
        <p:spPr>
          <a:xfrm>
            <a:off x="3456526" y="5591191"/>
            <a:ext cx="1043466" cy="636829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3210675" y="53453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513646" y="61560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197021" y="505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4499992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427984" y="6084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1840" y="5273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2562603" y="4994592"/>
            <a:ext cx="641245" cy="432048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Определение компонент связности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ширину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Для каждого обхода сохраняется первый найденный цикл.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Наименьший из этих циклов и будет кротчайшим.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Нахождение кротчайшего цикла в </a:t>
            </a:r>
            <a:r>
              <a:rPr lang="ru-RU" sz="2800" dirty="0" err="1" smtClean="0"/>
              <a:t>невзвешенном</a:t>
            </a:r>
            <a:r>
              <a:rPr lang="ru-RU" sz="2800" dirty="0" smtClean="0"/>
              <a:t> орграфе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ширину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1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411760" y="479715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2411760" y="10527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779912" y="12687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u</a:t>
            </a:r>
            <a:r>
              <a:rPr lang="ru-RU" sz="160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</a:t>
            </a:r>
            <a:r>
              <a:rPr lang="en-US" sz="1600" dirty="0" smtClean="0"/>
              <a:t>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d[u] </a:t>
            </a:r>
            <a:r>
              <a:rPr lang="en-US" sz="1600" dirty="0" smtClean="0"/>
              <a:t>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</a:t>
            </a:r>
            <a:r>
              <a:rPr lang="ru-RU" sz="1600" dirty="0" smtClean="0"/>
              <a:t>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⟵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f[u] ⟵ time</a:t>
            </a:r>
            <a:endParaRPr lang="ru-RU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start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(_finish)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трех вариантов:</a:t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</a:t>
            </a:r>
            <a:r>
              <a:rPr lang="ru-RU" sz="2000" dirty="0" smtClean="0"/>
              <a:t>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невозможны случаи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Пусть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start</a:t>
            </a:r>
            <a:r>
              <a:rPr lang="ru-RU" sz="2000" dirty="0" smtClean="0"/>
              <a:t> 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, значит, если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Значит </a:t>
            </a:r>
            <a:r>
              <a:rPr lang="en-US" sz="2000" dirty="0" smtClean="0"/>
              <a:t>v</a:t>
            </a:r>
            <a:r>
              <a:rPr lang="ru-RU" sz="2000" dirty="0" smtClean="0"/>
              <a:t>_</a:t>
            </a:r>
            <a:r>
              <a:rPr lang="en-US" sz="2000" dirty="0" smtClean="0"/>
              <a:t>start </a:t>
            </a:r>
            <a:r>
              <a:rPr lang="ru-RU" sz="2000" dirty="0" smtClean="0"/>
              <a:t>&lt; </a:t>
            </a:r>
            <a:r>
              <a:rPr lang="en-US" sz="2000" b="1" dirty="0" smtClean="0"/>
              <a:t>u</a:t>
            </a:r>
            <a:r>
              <a:rPr lang="ru-RU" sz="2000" b="1" dirty="0" smtClean="0"/>
              <a:t>_</a:t>
            </a:r>
            <a:r>
              <a:rPr lang="en-US" sz="2000" b="1" dirty="0" smtClean="0"/>
              <a:t>finish</a:t>
            </a:r>
            <a:r>
              <a:rPr lang="ru-RU" sz="2000" dirty="0" smtClean="0"/>
              <a:t>. Получается, что вершина </a:t>
            </a:r>
            <a:r>
              <a:rPr lang="en-US" sz="2000" dirty="0" smtClean="0"/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. Следовательно, исходя из последовательности действий алгоритма, вершина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предком вершины </a:t>
            </a:r>
            <a:r>
              <a:rPr lang="en-US" sz="2000" dirty="0" smtClean="0"/>
              <a:t>v</a:t>
            </a:r>
            <a:r>
              <a:rPr lang="ru-RU" sz="2000" dirty="0" smtClean="0"/>
              <a:t>. </a:t>
            </a:r>
            <a:endParaRPr lang="ru-RU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Ребра дерева</a:t>
            </a:r>
            <a:r>
              <a:rPr lang="ru-RU" sz="2000" dirty="0" smtClean="0"/>
              <a:t> – это ребра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Ребро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ребром дерева, если при исследовании этого ребра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непосредственным предком дерева обхода).</a:t>
            </a:r>
            <a:br>
              <a:rPr lang="ru-RU" sz="2000" dirty="0" smtClean="0"/>
            </a:br>
            <a:r>
              <a:rPr lang="ru-RU" sz="2000" b="1" dirty="0" smtClean="0"/>
              <a:t>Прямые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ребрами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ребра</a:t>
            </a:r>
            <a:r>
              <a:rPr lang="ru-RU" sz="2000" dirty="0" smtClean="0"/>
              <a:t> – это ребра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Ребра-циклы, которые могут встречаться в орграфах, рассматриваются как обратные ребра.</a:t>
            </a:r>
            <a:br>
              <a:rPr lang="ru-RU" sz="2000" dirty="0" smtClean="0"/>
            </a:br>
            <a:r>
              <a:rPr lang="ru-RU" sz="2000" b="1" dirty="0" smtClean="0"/>
              <a:t>Перекрестные ребра</a:t>
            </a:r>
            <a:r>
              <a:rPr lang="ru-RU" sz="2000" dirty="0" smtClean="0"/>
              <a:t> – </a:t>
            </a:r>
            <a:r>
              <a:rPr lang="ru-RU" sz="2000" dirty="0" err="1" smtClean="0"/>
              <a:t>ребра</a:t>
            </a:r>
            <a:r>
              <a:rPr lang="ru-RU" sz="2000" dirty="0" smtClean="0"/>
              <a:t>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u_finish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поперечная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endParaRPr lang="ru-RU" sz="20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v_start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v_finish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u_finish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54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Граф является двудольным тогда и только тогда, когда все его простые циклы имеют чётную длину.</a:t>
            </a:r>
          </a:p>
          <a:p>
            <a:endParaRPr lang="ru-RU" sz="2000" b="1" dirty="0" smtClean="0"/>
          </a:p>
          <a:p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 соответствии с теоремой, ищутся все простые циклы.</a:t>
            </a:r>
          </a:p>
          <a:p>
            <a:r>
              <a:rPr lang="ru-RU" sz="2000" dirty="0" smtClean="0"/>
              <a:t> </a:t>
            </a:r>
          </a:p>
          <a:p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ширину (т.е. запускается обход в ширину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2,3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5364088" y="1340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4788024" y="29969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ru-RU" sz="1600" dirty="0" err="1" smtClean="0"/>
              <a:t>u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0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132856"/>
            <a:ext cx="777240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во время обхода в глубину очередной вершиной выбирается уже просмотренная или помеченная, то это означает наличие цикла</a:t>
            </a:r>
            <a:endParaRPr lang="ru-RU" sz="20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Ацикличность графа.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else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3,4,5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176368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4,5,6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6926468" y="17008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5,6,7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0232" y="31409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 55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11760" y="479715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6,7,8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123728" y="4725144"/>
            <a:ext cx="1512168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11760" y="47971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</a:t>
            </a:r>
            <a:r>
              <a:rPr lang="ru-RU" dirty="0" smtClean="0"/>
              <a:t>7,8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3275856" y="40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838266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470114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340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846378" y="2996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22042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926468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18586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877</Words>
  <Application>Microsoft Office PowerPoint</Application>
  <PresentationFormat>Экран (4:3)</PresentationFormat>
  <Paragraphs>498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5" baseType="lpstr">
      <vt:lpstr>Тема Office</vt:lpstr>
      <vt:lpstr>Алгоритмы на графах</vt:lpstr>
      <vt:lpstr>Обход в ширину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BFS (G) for (для) каждой u ∈ V[G] do  color[u] ⟵ WHITE  d[u] ⟵ ∞  π[u] ⟵ NIL time ⟵ 0 for (для) каждой u ∈ V[G] do  if color[u] = WHITE then   BFS_Visit(u)   BFS_Visit (G, s) color[s] ⟵ GRAY d[s] ⟵ 0 π[s] ⟵ NIL Q ⟵ ∅ В очередь(Q, s) while Q ≠ ∅ do  u ⟵ из очереди(Q)  for (для) каждой v ∈ Adj[u] do   If color[v] ⟵ WHITE than    color[v] ⟵ GRAY    d[v] ⟵ d[u]+1    π[v] ⟵ u    В очередь(Q, v)  color[u] ⟵ BLACK</vt:lpstr>
      <vt:lpstr>Задачи при решении которых можно использовать алгоритм основанный на обходе в ширину</vt:lpstr>
      <vt:lpstr>Слайд 14</vt:lpstr>
      <vt:lpstr>Слайд 15</vt:lpstr>
      <vt:lpstr>Слайд 16</vt:lpstr>
      <vt:lpstr>Обход в глубину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DFS (G) for (для) каждой u ∈ V[G] do  color[u] ⟵ WHITE  π[u] ⟵ NIL time ⟵ 0 for (для) каждой u ∈ V[G] do  if color[u] = WHITE then   DFS_Visit(u)    DFS_Visit (u) color[u] ⟵ GRAY time ⟵ time +1 d[u] ⟵ time for (для) каждой v ∈ Adj[u] do  if color[v] ⟵ WHITE then   π[v] ⟵ u   DFS_Visit(v) color[u] ⟵ BLACK time ⟵time+1 f[u] ⟵ time</vt:lpstr>
      <vt:lpstr>Дерево обхода в глубину. Классификация дуг. </vt:lpstr>
      <vt:lpstr>Введем понятие времени входа (_start) и выхода (_finish).  Теорема о скобках: Возможен только один из трех вариантов: u_start &lt; v_start &lt; v_finish &lt; u_finish v_start &lt; u_start &lt; u_finish &lt; v_finish u_start &lt; u_finish &lt; v_start &lt; v_finish т.е. невозможны случаи: u_start &lt; v_start &lt; u_finish &lt; v_finish v_start &lt; u_start &lt; v_finish &lt; u_finish  Доказательство: Пусть u_start &lt; v_start, значит, если u_finish &lt; v_start – чтд Значит v_start &lt; u_finish. Получается, что вершина v была открыта до закрытия вершины u. Следовательно, исходя из последовательности действий алгоритма, вершина u является предком вершины v. </vt:lpstr>
      <vt:lpstr>Ребра дерева – это ребра графа Gπ. Ребро (u, v) является ребром дерева, если при исследовании этого ребра была открыта v (т.е. u является непосредственным предком дерева обхода). Прямые ребра – это ребра (u, v), не являющиеся ребрами дерева обхода и соединяющие вершину u с ее потомком v в дереве обхода. Обратные ребра – это ребра (u, v), соединяющие вершину u с ее предком v в дереве обхода. Ребра-циклы, которые могут встречаться в орграфах, рассматриваются как обратные ребра. Перекрестные ребра – ребра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u_start &lt; v_start, v_finish &lt; u_finish Дуга (u,v) обратная, если v_start &lt; u_start, u_finish &lt; v_finish Дуга (u,v) поперечная, если v_start &lt; u_start, v_finish &lt; u_finish</vt:lpstr>
      <vt:lpstr>Слайд 38</vt:lpstr>
      <vt:lpstr>Слайд 39</vt:lpstr>
      <vt:lpstr>DFS (G) for (для) каждой u ∈ V[G] do  part[u] ⟵ 0 for (для) каждой u ∈ V[G] do  if part[u] = 0 then   part[u] ⟵ 1   DFS_Visit(u)     DFS_Visit (u) for (для) каждой u ∈ Adj[u] do  if part[v] = 0 then   part[v] ⟵ (part[u] +1) mod 2   If !(DFS_Visit(v)) then    return false  else   return false return true </vt:lpstr>
      <vt:lpstr>Слайд 41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else   cycle_start ⟵ v   cycle_end ⟵ u   return true color[u] ⟵ BLACK return false</vt:lpstr>
      <vt:lpstr>Слайд 43</vt:lpstr>
      <vt:lpstr>Слайд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Bird</cp:lastModifiedBy>
  <cp:revision>19</cp:revision>
  <dcterms:created xsi:type="dcterms:W3CDTF">2020-02-18T13:52:34Z</dcterms:created>
  <dcterms:modified xsi:type="dcterms:W3CDTF">2020-02-20T12:47:09Z</dcterms:modified>
</cp:coreProperties>
</file>