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41" r:id="rId10"/>
    <p:sldId id="356" r:id="rId11"/>
    <p:sldId id="357" r:id="rId12"/>
    <p:sldId id="342" r:id="rId13"/>
    <p:sldId id="258" r:id="rId14"/>
    <p:sldId id="349" r:id="rId15"/>
    <p:sldId id="260" r:id="rId16"/>
    <p:sldId id="343" r:id="rId17"/>
    <p:sldId id="344" r:id="rId18"/>
    <p:sldId id="345" r:id="rId19"/>
    <p:sldId id="346" r:id="rId20"/>
    <p:sldId id="265" r:id="rId21"/>
    <p:sldId id="266" r:id="rId22"/>
    <p:sldId id="273" r:id="rId23"/>
    <p:sldId id="272" r:id="rId24"/>
    <p:sldId id="267" r:id="rId25"/>
    <p:sldId id="268" r:id="rId26"/>
    <p:sldId id="269" r:id="rId27"/>
    <p:sldId id="270" r:id="rId28"/>
    <p:sldId id="274" r:id="rId29"/>
    <p:sldId id="275" r:id="rId30"/>
    <p:sldId id="276" r:id="rId31"/>
    <p:sldId id="277" r:id="rId32"/>
    <p:sldId id="376" r:id="rId33"/>
    <p:sldId id="325" r:id="rId34"/>
    <p:sldId id="329" r:id="rId35"/>
    <p:sldId id="377" r:id="rId36"/>
    <p:sldId id="330" r:id="rId37"/>
    <p:sldId id="372" r:id="rId38"/>
    <p:sldId id="373" r:id="rId39"/>
    <p:sldId id="371" r:id="rId40"/>
    <p:sldId id="328" r:id="rId41"/>
    <p:sldId id="375" r:id="rId42"/>
    <p:sldId id="374" r:id="rId43"/>
    <p:sldId id="378" r:id="rId44"/>
    <p:sldId id="327" r:id="rId45"/>
    <p:sldId id="336" r:id="rId46"/>
    <p:sldId id="379" r:id="rId47"/>
    <p:sldId id="331" r:id="rId48"/>
    <p:sldId id="339" r:id="rId49"/>
    <p:sldId id="333" r:id="rId50"/>
    <p:sldId id="334" r:id="rId51"/>
    <p:sldId id="335" r:id="rId52"/>
    <p:sldId id="293" r:id="rId53"/>
    <p:sldId id="283" r:id="rId54"/>
    <p:sldId id="289" r:id="rId55"/>
    <p:sldId id="284" r:id="rId56"/>
    <p:sldId id="286" r:id="rId57"/>
    <p:sldId id="290" r:id="rId58"/>
    <p:sldId id="288" r:id="rId59"/>
    <p:sldId id="278" r:id="rId60"/>
    <p:sldId id="282" r:id="rId61"/>
    <p:sldId id="291" r:id="rId62"/>
    <p:sldId id="292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279" r:id="rId75"/>
    <p:sldId id="295" r:id="rId76"/>
    <p:sldId id="296" r:id="rId77"/>
    <p:sldId id="297" r:id="rId78"/>
    <p:sldId id="299" r:id="rId79"/>
    <p:sldId id="298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10" r:id="rId90"/>
    <p:sldId id="294" r:id="rId91"/>
    <p:sldId id="309" r:id="rId92"/>
    <p:sldId id="315" r:id="rId93"/>
    <p:sldId id="319" r:id="rId94"/>
    <p:sldId id="316" r:id="rId95"/>
    <p:sldId id="317" r:id="rId96"/>
    <p:sldId id="314" r:id="rId97"/>
    <p:sldId id="312" r:id="rId98"/>
    <p:sldId id="313" r:id="rId99"/>
    <p:sldId id="318" r:id="rId100"/>
    <p:sldId id="311" r:id="rId101"/>
    <p:sldId id="320" r:id="rId102"/>
    <p:sldId id="321" r:id="rId103"/>
    <p:sldId id="322" r:id="rId104"/>
    <p:sldId id="323" r:id="rId105"/>
    <p:sldId id="337" r:id="rId106"/>
    <p:sldId id="338" r:id="rId107"/>
    <p:sldId id="348" r:id="rId108"/>
    <p:sldId id="347" r:id="rId109"/>
    <p:sldId id="358" r:id="rId1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контур.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740352" y="4211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29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2"/>
            <a:endCxn id="45" idx="6"/>
          </p:cNvCxnSpPr>
          <p:nvPr/>
        </p:nvCxnSpPr>
        <p:spPr>
          <a:xfrm flipH="1">
            <a:off x="5076056" y="4418528"/>
            <a:ext cx="2664296" cy="6271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1" name="Shape 50"/>
          <p:cNvCxnSpPr>
            <a:stCxn id="29" idx="4"/>
            <a:endCxn id="30" idx="3"/>
          </p:cNvCxnSpPr>
          <p:nvPr/>
        </p:nvCxnSpPr>
        <p:spPr>
          <a:xfrm rot="5400000" flipH="1" flipV="1">
            <a:off x="4358379" y="1210399"/>
            <a:ext cx="114189" cy="6734117"/>
          </a:xfrm>
          <a:prstGeom prst="curvedConnector3">
            <a:avLst>
              <a:gd name="adj1" fmla="val -754579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А</a:t>
            </a:r>
            <a:r>
              <a:rPr lang="ru-RU" sz="2800" dirty="0" smtClean="0"/>
              <a:t>*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</a:t>
            </a:r>
            <a:r>
              <a:rPr lang="en-US" sz="2400" dirty="0" smtClean="0">
                <a:hlinkClick r:id="rId3"/>
              </a:rPr>
              <a:t>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</a:t>
            </a:r>
            <a:r>
              <a:rPr lang="en-US" sz="2400" dirty="0" smtClean="0">
                <a:hlinkClick r:id="rId5"/>
              </a:rPr>
              <a:t>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графе кратчайший путей есть контур.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правильная нумерация 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</a:t>
            </a:r>
            <a:r>
              <a:rPr lang="ru-RU" dirty="0" smtClean="0">
                <a:solidFill>
                  <a:srgbClr val="7030A0"/>
                </a:solidFill>
              </a:rPr>
              <a:t>INFINITY </a:t>
            </a:r>
            <a:r>
              <a:rPr lang="ru-RU" dirty="0" smtClean="0">
                <a:solidFill>
                  <a:srgbClr val="7030A0"/>
                </a:solidFill>
              </a:rPr>
              <a:t>вместо </a:t>
            </a:r>
            <a:r>
              <a:rPr lang="ru-RU" dirty="0" smtClean="0">
                <a:solidFill>
                  <a:srgbClr val="7030A0"/>
                </a:solidFill>
              </a:rPr>
              <a:t>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</a:t>
            </a:r>
            <a:r>
              <a:rPr lang="ru-RU" dirty="0" smtClean="0">
                <a:solidFill>
                  <a:srgbClr val="7030A0"/>
                </a:solidFill>
              </a:rPr>
              <a:t>INFINITY </a:t>
            </a:r>
            <a:r>
              <a:rPr lang="ru-RU" dirty="0" smtClean="0">
                <a:solidFill>
                  <a:srgbClr val="7030A0"/>
                </a:solidFill>
              </a:rPr>
              <a:t>вместо </a:t>
            </a:r>
            <a:r>
              <a:rPr lang="ru-RU" dirty="0" smtClean="0">
                <a:solidFill>
                  <a:srgbClr val="7030A0"/>
                </a:solidFill>
              </a:rPr>
              <a:t>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</a:t>
            </a:r>
            <a:r>
              <a:rPr lang="ru-RU" sz="2800" dirty="0" smtClean="0"/>
              <a:t>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</a:t>
            </a:r>
            <a:r>
              <a:rPr lang="ru-RU" sz="2000" b="1" dirty="0" smtClean="0"/>
              <a:t>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</a:t>
            </a:r>
            <a:r>
              <a:rPr lang="en-US" b="1" dirty="0" smtClean="0">
                <a:solidFill>
                  <a:srgbClr val="92D050"/>
                </a:solidFill>
              </a:rPr>
              <a:t>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</a:t>
            </a:r>
            <a:r>
              <a:rPr lang="ru-RU" dirty="0" smtClean="0"/>
              <a:t>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>
                <a:solidFill>
                  <a:srgbClr val="FF0000"/>
                </a:solidFill>
              </a:rPr>
              <a:t>амый </a:t>
            </a:r>
            <a:r>
              <a:rPr lang="ru-RU" dirty="0" smtClean="0">
                <a:solidFill>
                  <a:srgbClr val="FF0000"/>
                </a:solidFill>
              </a:rPr>
              <a:t>короткий </a:t>
            </a:r>
            <a:r>
              <a:rPr lang="ru-RU" dirty="0" smtClean="0"/>
              <a:t>путь </a:t>
            </a:r>
            <a:r>
              <a:rPr lang="ru-RU" dirty="0" smtClean="0"/>
              <a:t>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</a:t>
            </a:r>
            <a:r>
              <a:rPr lang="en-US" b="1" dirty="0" smtClean="0">
                <a:solidFill>
                  <a:srgbClr val="92D050"/>
                </a:solidFill>
              </a:rPr>
              <a:t>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</a:t>
            </a:r>
            <a:r>
              <a:rPr lang="ru-RU" dirty="0" smtClean="0"/>
              <a:t>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>
                <a:solidFill>
                  <a:srgbClr val="FF0000"/>
                </a:solidFill>
              </a:rPr>
              <a:t>амый </a:t>
            </a:r>
            <a:r>
              <a:rPr lang="ru-RU" dirty="0" smtClean="0">
                <a:solidFill>
                  <a:srgbClr val="FF0000"/>
                </a:solidFill>
              </a:rPr>
              <a:t>короткий </a:t>
            </a:r>
            <a:r>
              <a:rPr lang="ru-RU" dirty="0" smtClean="0"/>
              <a:t>путь </a:t>
            </a:r>
            <a:r>
              <a:rPr lang="ru-RU" dirty="0" smtClean="0"/>
              <a:t>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</a:t>
            </a:r>
            <a:r>
              <a:rPr lang="ru-RU" sz="2800" b="1" dirty="0" smtClean="0"/>
              <a:t>второй вариант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 является деревом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не связного графа лесом)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4955</Words>
  <Application>Microsoft Office PowerPoint</Application>
  <PresentationFormat>Экран (4:3)</PresentationFormat>
  <Paragraphs>2156</Paragraphs>
  <Slides>109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109</vt:i4>
      </vt:variant>
    </vt:vector>
  </HeadingPairs>
  <TitlesOfParts>
    <vt:vector size="110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Бесконтурные графы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Алгоритм Дейкстры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Алгоритм Флойда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Алгоритм Белмана-Форда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Алгоритм Джонсона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Алгоритм А*</vt:lpstr>
      <vt:lpstr>Слайд 109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174</cp:revision>
  <dcterms:created xsi:type="dcterms:W3CDTF">2020-03-04T19:52:32Z</dcterms:created>
  <dcterms:modified xsi:type="dcterms:W3CDTF">2020-03-29T20:15:59Z</dcterms:modified>
</cp:coreProperties>
</file>