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7" r:id="rId3"/>
    <p:sldId id="358" r:id="rId4"/>
    <p:sldId id="359" r:id="rId5"/>
    <p:sldId id="360" r:id="rId6"/>
    <p:sldId id="361" r:id="rId7"/>
    <p:sldId id="374" r:id="rId8"/>
    <p:sldId id="363" r:id="rId9"/>
    <p:sldId id="375" r:id="rId10"/>
    <p:sldId id="373" r:id="rId11"/>
    <p:sldId id="362" r:id="rId12"/>
    <p:sldId id="364" r:id="rId13"/>
    <p:sldId id="365" r:id="rId14"/>
    <p:sldId id="366" r:id="rId15"/>
    <p:sldId id="367" r:id="rId16"/>
    <p:sldId id="369" r:id="rId17"/>
    <p:sldId id="370" r:id="rId18"/>
    <p:sldId id="445" r:id="rId19"/>
    <p:sldId id="424" r:id="rId20"/>
    <p:sldId id="429" r:id="rId21"/>
    <p:sldId id="430" r:id="rId22"/>
    <p:sldId id="431" r:id="rId23"/>
    <p:sldId id="432" r:id="rId24"/>
    <p:sldId id="433" r:id="rId25"/>
    <p:sldId id="434" r:id="rId26"/>
    <p:sldId id="435" r:id="rId27"/>
    <p:sldId id="372" r:id="rId28"/>
    <p:sldId id="444" r:id="rId29"/>
    <p:sldId id="437" r:id="rId30"/>
    <p:sldId id="436" r:id="rId31"/>
    <p:sldId id="438" r:id="rId32"/>
    <p:sldId id="439" r:id="rId33"/>
    <p:sldId id="440" r:id="rId34"/>
    <p:sldId id="441" r:id="rId35"/>
    <p:sldId id="442" r:id="rId36"/>
    <p:sldId id="443" r:id="rId37"/>
    <p:sldId id="371" r:id="rId38"/>
    <p:sldId id="378" r:id="rId39"/>
    <p:sldId id="379" r:id="rId40"/>
    <p:sldId id="380" r:id="rId41"/>
    <p:sldId id="400" r:id="rId42"/>
    <p:sldId id="402" r:id="rId43"/>
    <p:sldId id="385" r:id="rId44"/>
    <p:sldId id="388" r:id="rId45"/>
    <p:sldId id="386" r:id="rId46"/>
    <p:sldId id="389" r:id="rId47"/>
    <p:sldId id="393" r:id="rId48"/>
    <p:sldId id="391" r:id="rId49"/>
    <p:sldId id="395" r:id="rId50"/>
    <p:sldId id="394" r:id="rId51"/>
    <p:sldId id="381" r:id="rId52"/>
    <p:sldId id="397" r:id="rId53"/>
    <p:sldId id="396" r:id="rId54"/>
    <p:sldId id="399" r:id="rId55"/>
    <p:sldId id="401" r:id="rId56"/>
    <p:sldId id="382" r:id="rId57"/>
    <p:sldId id="383" r:id="rId58"/>
    <p:sldId id="384" r:id="rId59"/>
    <p:sldId id="403" r:id="rId60"/>
    <p:sldId id="406" r:id="rId61"/>
    <p:sldId id="405" r:id="rId62"/>
    <p:sldId id="404" r:id="rId63"/>
    <p:sldId id="407" r:id="rId64"/>
    <p:sldId id="409" r:id="rId65"/>
    <p:sldId id="417" r:id="rId66"/>
    <p:sldId id="418" r:id="rId67"/>
    <p:sldId id="410" r:id="rId68"/>
    <p:sldId id="408" r:id="rId69"/>
    <p:sldId id="411" r:id="rId70"/>
    <p:sldId id="413" r:id="rId71"/>
    <p:sldId id="414" r:id="rId72"/>
    <p:sldId id="415" r:id="rId73"/>
    <p:sldId id="416" r:id="rId74"/>
    <p:sldId id="419" r:id="rId75"/>
    <p:sldId id="420" r:id="rId76"/>
    <p:sldId id="421" r:id="rId7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1494" autoAdjust="0"/>
  </p:normalViewPr>
  <p:slideViewPr>
    <p:cSldViewPr>
      <p:cViewPr varScale="1">
        <p:scale>
          <a:sx n="67" d="100"/>
          <a:sy n="67" d="100"/>
        </p:scale>
        <p:origin x="-14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ru-RU" dirty="0" smtClean="0"/>
              <a:t>4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Теорема</a:t>
            </a:r>
            <a:r>
              <a:rPr lang="ru-RU" sz="2000" dirty="0" smtClean="0"/>
              <a:t>: Пусть </a:t>
            </a:r>
            <a:r>
              <a:rPr lang="en-US" sz="2000" dirty="0" smtClean="0"/>
              <a:t>G(V,E) – </a:t>
            </a:r>
            <a:r>
              <a:rPr lang="ru-RU" sz="2000" dirty="0" smtClean="0"/>
              <a:t>связный ориентированный граф, тогда следующие условия равносильны:</a:t>
            </a:r>
          </a:p>
          <a:p>
            <a:endParaRPr lang="ru-RU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G – </a:t>
            </a:r>
            <a:r>
              <a:rPr lang="ru-RU" sz="2000" dirty="0" err="1" smtClean="0"/>
              <a:t>эйлеров</a:t>
            </a:r>
            <a:r>
              <a:rPr lang="en-US" sz="2000" dirty="0" smtClean="0"/>
              <a:t> </a:t>
            </a:r>
            <a:r>
              <a:rPr lang="ru-RU" sz="2000" dirty="0" smtClean="0"/>
              <a:t>граф (</a:t>
            </a:r>
            <a:r>
              <a:rPr lang="ru-RU" sz="2000" dirty="0" err="1" smtClean="0"/>
              <a:t>граф</a:t>
            </a:r>
            <a:r>
              <a:rPr lang="ru-RU" sz="2000" dirty="0" smtClean="0"/>
              <a:t>, имеющий </a:t>
            </a:r>
            <a:r>
              <a:rPr lang="ru-RU" sz="2000" dirty="0" err="1" smtClean="0"/>
              <a:t>эйлеров</a:t>
            </a:r>
            <a:r>
              <a:rPr lang="ru-RU" sz="2000" dirty="0" smtClean="0"/>
              <a:t> цикл)</a:t>
            </a:r>
          </a:p>
          <a:p>
            <a:pPr marL="457200" indent="-457200">
              <a:buAutoNum type="arabicPeriod"/>
            </a:pPr>
            <a:endParaRPr lang="ru-RU" sz="2000" b="1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ru-RU" sz="2000" dirty="0" smtClean="0"/>
              <a:t>Для каждой вершины количество входящих дуг равно количеству исходящих</a:t>
            </a:r>
          </a:p>
          <a:p>
            <a:pPr marL="457200" indent="-457200">
              <a:buAutoNum type="arabicPeriod"/>
            </a:pPr>
            <a:endParaRPr lang="ru-RU" sz="2000" b="1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Множество ребер разбивается на непересекающиеся простые контуры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цикл в ориентированном графе.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132856"/>
            <a:ext cx="7772400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</a:rPr>
              <a:t>Теорема</a:t>
            </a:r>
            <a:r>
              <a:rPr lang="ru-RU" sz="2000" dirty="0" smtClean="0">
                <a:solidFill>
                  <a:srgbClr val="FF0000"/>
                </a:solidFill>
              </a:rPr>
              <a:t>: </a:t>
            </a:r>
            <a:r>
              <a:rPr lang="ru-RU" sz="2000" dirty="0" err="1" smtClean="0">
                <a:solidFill>
                  <a:srgbClr val="FF0000"/>
                </a:solidFill>
              </a:rPr>
              <a:t>Эйлеров</a:t>
            </a:r>
            <a:r>
              <a:rPr lang="ru-RU" sz="2000" dirty="0" smtClean="0">
                <a:solidFill>
                  <a:srgbClr val="FF0000"/>
                </a:solidFill>
              </a:rPr>
              <a:t> путь существует тогда и только тогда, когда для всех вершин кроме двух выполняется количество входящих дуг равно количеству исходящих. А для двух оставшихся выполняется что </a:t>
            </a:r>
            <a:r>
              <a:rPr lang="ru-RU" sz="2000" dirty="0" err="1" smtClean="0">
                <a:solidFill>
                  <a:srgbClr val="FF0000"/>
                </a:solidFill>
              </a:rPr>
              <a:t>уодной</a:t>
            </a:r>
            <a:r>
              <a:rPr lang="ru-RU" sz="2000" dirty="0" smtClean="0">
                <a:solidFill>
                  <a:srgbClr val="FF0000"/>
                </a:solidFill>
              </a:rPr>
              <a:t> количество входящих дуг на единицу меньше чем исходящих, а для </a:t>
            </a:r>
            <a:r>
              <a:rPr lang="ru-RU" sz="2000" smtClean="0">
                <a:solidFill>
                  <a:srgbClr val="FF0000"/>
                </a:solidFill>
              </a:rPr>
              <a:t>другой наоборот.</a:t>
            </a:r>
            <a:endParaRPr lang="ru-RU" sz="2000" b="1" dirty="0" smtClean="0">
              <a:solidFill>
                <a:srgbClr val="FF0000"/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путь в ориентированном графе.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Разбиение на слои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340769"/>
            <a:ext cx="7772400" cy="1800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Слой</a:t>
            </a:r>
            <a:r>
              <a:rPr lang="ru-RU" sz="2000" dirty="0" smtClean="0"/>
              <a:t> – это множество попарно не достижимых вершин.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Слои</a:t>
            </a:r>
            <a:endParaRPr lang="ru-RU" sz="2800" b="1" dirty="0" smtClean="0"/>
          </a:p>
        </p:txBody>
      </p:sp>
      <p:sp>
        <p:nvSpPr>
          <p:cNvPr id="21" name="Овал 20"/>
          <p:cNvSpPr/>
          <p:nvPr/>
        </p:nvSpPr>
        <p:spPr>
          <a:xfrm>
            <a:off x="2987824" y="4941168"/>
            <a:ext cx="3218774" cy="6172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3131840" y="3212976"/>
            <a:ext cx="3218774" cy="6172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5264772" y="32834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5580112" y="50836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26" idx="4"/>
            <a:endCxn id="27" idx="0"/>
          </p:cNvCxnSpPr>
          <p:nvPr/>
        </p:nvCxnSpPr>
        <p:spPr>
          <a:xfrm>
            <a:off x="5408788" y="3571513"/>
            <a:ext cx="315340" cy="151216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3563888" y="50836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/>
          <p:cNvCxnSpPr>
            <a:stCxn id="29" idx="4"/>
            <a:endCxn id="30" idx="0"/>
          </p:cNvCxnSpPr>
          <p:nvPr/>
        </p:nvCxnSpPr>
        <p:spPr>
          <a:xfrm flipH="1">
            <a:off x="3707904" y="3573016"/>
            <a:ext cx="360040" cy="15106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628801"/>
            <a:ext cx="7772400" cy="108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Разбиение графа на слои</a:t>
            </a:r>
            <a:r>
              <a:rPr lang="ru-RU" sz="2000" dirty="0" smtClean="0"/>
              <a:t> – это разбиение множества вершин на не пересекающиеся подмножества, каждое из которых является слоем и фактор-граф по слоям является </a:t>
            </a:r>
            <a:r>
              <a:rPr lang="ru-RU" sz="2000" dirty="0" err="1" smtClean="0"/>
              <a:t>бесконтурным</a:t>
            </a:r>
            <a:r>
              <a:rPr lang="ru-RU" sz="2000" dirty="0" smtClean="0"/>
              <a:t>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Слои</a:t>
            </a:r>
            <a:endParaRPr lang="ru-RU" sz="2800" b="1" dirty="0" smtClean="0"/>
          </a:p>
        </p:txBody>
      </p:sp>
      <p:sp>
        <p:nvSpPr>
          <p:cNvPr id="32" name="Овал 31"/>
          <p:cNvSpPr/>
          <p:nvPr/>
        </p:nvSpPr>
        <p:spPr>
          <a:xfrm>
            <a:off x="2987824" y="4941168"/>
            <a:ext cx="3218774" cy="6172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3131840" y="3212976"/>
            <a:ext cx="3218774" cy="6172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5264772" y="32834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5580112" y="50836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 стрелкой 35"/>
          <p:cNvCxnSpPr>
            <a:stCxn id="34" idx="4"/>
            <a:endCxn id="35" idx="0"/>
          </p:cNvCxnSpPr>
          <p:nvPr/>
        </p:nvCxnSpPr>
        <p:spPr>
          <a:xfrm>
            <a:off x="5408788" y="3571513"/>
            <a:ext cx="315340" cy="151216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392392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3563888" y="50836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9" name="Прямая со стрелкой 38"/>
          <p:cNvCxnSpPr>
            <a:stCxn id="37" idx="4"/>
            <a:endCxn id="38" idx="0"/>
          </p:cNvCxnSpPr>
          <p:nvPr/>
        </p:nvCxnSpPr>
        <p:spPr>
          <a:xfrm flipH="1">
            <a:off x="3707904" y="3573016"/>
            <a:ext cx="360040" cy="15106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628801"/>
            <a:ext cx="7772400" cy="108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Разбиение графа на слои</a:t>
            </a:r>
            <a:r>
              <a:rPr lang="ru-RU" sz="2000" dirty="0" smtClean="0"/>
              <a:t> – это разбиение множества вершин на не пересекающиеся подмножества, каждое из которых является слоем и </a:t>
            </a:r>
            <a:r>
              <a:rPr lang="ru-RU" sz="2000" dirty="0" smtClean="0">
                <a:solidFill>
                  <a:srgbClr val="00B050"/>
                </a:solidFill>
              </a:rPr>
              <a:t>фактор-граф по слоям является </a:t>
            </a:r>
            <a:r>
              <a:rPr lang="ru-RU" sz="2000" dirty="0" err="1" smtClean="0">
                <a:solidFill>
                  <a:srgbClr val="00B050"/>
                </a:solidFill>
              </a:rPr>
              <a:t>бесконтурным</a:t>
            </a:r>
            <a:r>
              <a:rPr lang="ru-RU" sz="2000" dirty="0" smtClean="0"/>
              <a:t>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Слои</a:t>
            </a:r>
            <a:endParaRPr lang="ru-RU" sz="2800" b="1" dirty="0" smtClean="0"/>
          </a:p>
        </p:txBody>
      </p:sp>
      <p:sp>
        <p:nvSpPr>
          <p:cNvPr id="4" name="Овал 3"/>
          <p:cNvSpPr/>
          <p:nvPr/>
        </p:nvSpPr>
        <p:spPr>
          <a:xfrm rot="18728354">
            <a:off x="2960651" y="4024214"/>
            <a:ext cx="3218774" cy="6172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 rot="2806145">
            <a:off x="3268658" y="3997863"/>
            <a:ext cx="3218774" cy="6172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264772" y="32834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580112" y="50836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7" idx="4"/>
            <a:endCxn id="8" idx="0"/>
          </p:cNvCxnSpPr>
          <p:nvPr/>
        </p:nvCxnSpPr>
        <p:spPr>
          <a:xfrm>
            <a:off x="5408788" y="3571513"/>
            <a:ext cx="315340" cy="151216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3923928" y="32834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563888" y="50836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10" idx="4"/>
            <a:endCxn id="11" idx="0"/>
          </p:cNvCxnSpPr>
          <p:nvPr/>
        </p:nvCxnSpPr>
        <p:spPr>
          <a:xfrm flipH="1">
            <a:off x="3707904" y="3571513"/>
            <a:ext cx="360040" cy="151216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Остовные</a:t>
            </a:r>
            <a:r>
              <a:rPr lang="ru-RU" dirty="0" smtClean="0"/>
              <a:t> деревья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Краскала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683568" y="2564904"/>
            <a:ext cx="777240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dirty="0" smtClean="0"/>
              <a:t>Алгоритм, строит минимальное </a:t>
            </a:r>
            <a:r>
              <a:rPr lang="ru-RU" sz="2000" dirty="0" err="1" smtClean="0"/>
              <a:t>остовное</a:t>
            </a:r>
            <a:r>
              <a:rPr lang="ru-RU" sz="2000" dirty="0" smtClean="0"/>
              <a:t> дерево начиная с одной </a:t>
            </a:r>
            <a:r>
              <a:rPr lang="ru-RU" sz="2000" dirty="0" smtClean="0"/>
              <a:t>ветки </a:t>
            </a:r>
            <a:r>
              <a:rPr lang="ru-RU" sz="2000" dirty="0" smtClean="0"/>
              <a:t>(ребра минимального веса</a:t>
            </a:r>
            <a:r>
              <a:rPr lang="ru-RU" sz="2000" dirty="0" smtClean="0"/>
              <a:t>)</a:t>
            </a:r>
            <a:r>
              <a:rPr lang="ru-RU" sz="2000" dirty="0" smtClean="0"/>
              <a:t> </a:t>
            </a:r>
            <a:r>
              <a:rPr lang="ru-RU" sz="2000" dirty="0" smtClean="0"/>
              <a:t>и </a:t>
            </a:r>
            <a:r>
              <a:rPr lang="ru-RU" sz="2000" dirty="0" smtClean="0"/>
              <a:t>добавляя к нему на каждом этапе новую ветку (ребро минимального веса, добавление которого, не создает цикла). В процессе построения может возникнуть лес, но в конечном итоге он объединится в одно дерево.</a:t>
            </a:r>
            <a:endParaRPr lang="ru-RU" sz="2000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Описание алгоритма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0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Эйлеров</a:t>
            </a:r>
            <a:r>
              <a:rPr lang="ru-RU" dirty="0" smtClean="0"/>
              <a:t> граф, путь, цикл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1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3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6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10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14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19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25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Прима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683568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dirty="0" smtClean="0"/>
              <a:t>Алгоритм, строит минимальное </a:t>
            </a:r>
            <a:r>
              <a:rPr lang="ru-RU" sz="2000" dirty="0" err="1" smtClean="0"/>
              <a:t>остовное</a:t>
            </a:r>
            <a:r>
              <a:rPr lang="ru-RU" sz="2000" dirty="0" smtClean="0"/>
              <a:t> дерево начиная с одной </a:t>
            </a:r>
            <a:r>
              <a:rPr lang="ru-RU" sz="2000" dirty="0" smtClean="0"/>
              <a:t>ветки </a:t>
            </a:r>
            <a:r>
              <a:rPr lang="ru-RU" sz="2000" dirty="0" smtClean="0"/>
              <a:t>(ребра минимального веса)</a:t>
            </a:r>
            <a:r>
              <a:rPr lang="ru-RU" sz="2000" dirty="0" smtClean="0"/>
              <a:t>, </a:t>
            </a:r>
            <a:r>
              <a:rPr lang="ru-RU" sz="2000" dirty="0" smtClean="0"/>
              <a:t>добавляя к нему на каждом этапе новую ветку (ребро минимального веса, смежное с уже существующим деревом, добавление которого, не создает цикла).</a:t>
            </a:r>
            <a:endParaRPr lang="ru-RU" sz="2000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Описание алгоритма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0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Теорема</a:t>
            </a:r>
            <a:r>
              <a:rPr lang="ru-RU" sz="2000" dirty="0" smtClean="0"/>
              <a:t>: Пусть </a:t>
            </a:r>
            <a:r>
              <a:rPr lang="en-US" sz="2000" dirty="0" smtClean="0"/>
              <a:t>G(V,E) – </a:t>
            </a:r>
            <a:r>
              <a:rPr lang="ru-RU" sz="2000" dirty="0" smtClean="0"/>
              <a:t>связный не ориентированный граф, тогда следующие условия равносильны:</a:t>
            </a:r>
          </a:p>
          <a:p>
            <a:endParaRPr lang="ru-RU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G – </a:t>
            </a:r>
            <a:r>
              <a:rPr lang="ru-RU" sz="2000" dirty="0" err="1" smtClean="0"/>
              <a:t>эйлеров</a:t>
            </a:r>
            <a:r>
              <a:rPr lang="en-US" sz="2000" dirty="0" smtClean="0"/>
              <a:t> </a:t>
            </a:r>
            <a:r>
              <a:rPr lang="ru-RU" sz="2000" dirty="0" smtClean="0"/>
              <a:t>граф (</a:t>
            </a:r>
            <a:r>
              <a:rPr lang="ru-RU" sz="2000" dirty="0" err="1" smtClean="0"/>
              <a:t>граф</a:t>
            </a:r>
            <a:r>
              <a:rPr lang="ru-RU" sz="2000" dirty="0" smtClean="0"/>
              <a:t>, имеющий </a:t>
            </a:r>
            <a:r>
              <a:rPr lang="ru-RU" sz="2000" dirty="0" err="1" smtClean="0"/>
              <a:t>эйлеров</a:t>
            </a:r>
            <a:r>
              <a:rPr lang="ru-RU" sz="2000" dirty="0" smtClean="0"/>
              <a:t> цикл)</a:t>
            </a:r>
          </a:p>
          <a:p>
            <a:pPr marL="457200" indent="-457200">
              <a:buAutoNum type="arabicPeriod"/>
            </a:pPr>
            <a:endParaRPr lang="ru-RU" sz="2000" b="1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Степени всех вершин четны</a:t>
            </a:r>
          </a:p>
          <a:p>
            <a:pPr marL="457200" indent="-457200">
              <a:buAutoNum type="arabicPeriod"/>
            </a:pPr>
            <a:endParaRPr lang="ru-RU" sz="2000" b="1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Множество ребер разбивается на непересекающиеся простые циклы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цикл.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1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5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10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12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16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19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25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Потоки в сетях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Сетью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/>
              <a:t>называется граф в котором выделяется две вершины, одна из которых называется источником, а другая стоком.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Определение сети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198884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dirty="0" smtClean="0"/>
              <a:t>Вершина называющаяся </a:t>
            </a:r>
            <a:r>
              <a:rPr lang="ru-RU" sz="2000" b="1" dirty="0" smtClean="0"/>
              <a:t>источником</a:t>
            </a:r>
            <a:r>
              <a:rPr lang="ru-RU" sz="2000" dirty="0" smtClean="0"/>
              <a:t> не обязана являтьс</a:t>
            </a:r>
            <a:r>
              <a:rPr lang="ru-RU" sz="2000" dirty="0" smtClean="0"/>
              <a:t>я источником (т.е. в нее могут входить дуги).</a:t>
            </a:r>
            <a:endParaRPr lang="ru-RU" sz="2000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Особенности вершин «источник» и «сток»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99592" y="3861048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dirty="0" smtClean="0"/>
              <a:t>Вершина называющаяся </a:t>
            </a:r>
            <a:r>
              <a:rPr lang="ru-RU" sz="2000" b="1" dirty="0" smtClean="0"/>
              <a:t>стоком</a:t>
            </a:r>
            <a:r>
              <a:rPr lang="ru-RU" sz="2000" dirty="0" smtClean="0"/>
              <a:t> не обязана являтьс</a:t>
            </a:r>
            <a:r>
              <a:rPr lang="ru-RU" sz="2000" dirty="0" smtClean="0"/>
              <a:t>я стоком (т.е. из нее могут выходить дуги).</a:t>
            </a: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467544" y="1268760"/>
            <a:ext cx="30221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en-US" sz="2800" dirty="0" smtClean="0"/>
              <a:t>G – </a:t>
            </a:r>
            <a:r>
              <a:rPr lang="ru-RU" sz="2800" dirty="0" err="1" smtClean="0"/>
              <a:t>эйлеров</a:t>
            </a:r>
            <a:r>
              <a:rPr lang="en-US" sz="2800" dirty="0" smtClean="0"/>
              <a:t> </a:t>
            </a:r>
            <a:r>
              <a:rPr lang="ru-RU" sz="2800" dirty="0" smtClean="0"/>
              <a:t>граф 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499992" y="1268760"/>
            <a:ext cx="45365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ru-RU" sz="2800" dirty="0" smtClean="0"/>
              <a:t>Степени всех вершин четны</a:t>
            </a:r>
          </a:p>
        </p:txBody>
      </p:sp>
      <p:sp>
        <p:nvSpPr>
          <p:cNvPr id="5" name="Стрелка вправо 4"/>
          <p:cNvSpPr/>
          <p:nvPr/>
        </p:nvSpPr>
        <p:spPr>
          <a:xfrm>
            <a:off x="3635896" y="162880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757808" y="2564904"/>
            <a:ext cx="259005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en-US" sz="2800" dirty="0" smtClean="0"/>
              <a:t>Ǝ</a:t>
            </a:r>
            <a:r>
              <a:rPr lang="ru-RU" sz="2800" dirty="0" smtClean="0"/>
              <a:t>  </a:t>
            </a:r>
            <a:r>
              <a:rPr lang="ru-RU" sz="2800" dirty="0" err="1" smtClean="0"/>
              <a:t>эйлеров</a:t>
            </a:r>
            <a:r>
              <a:rPr lang="en-US" sz="2800" dirty="0" smtClean="0"/>
              <a:t> </a:t>
            </a:r>
            <a:r>
              <a:rPr lang="ru-RU" sz="2800" dirty="0" smtClean="0"/>
              <a:t>цикл</a:t>
            </a:r>
          </a:p>
        </p:txBody>
      </p:sp>
      <p:sp>
        <p:nvSpPr>
          <p:cNvPr id="8" name="Стрелка вправо 7"/>
          <p:cNvSpPr/>
          <p:nvPr/>
        </p:nvSpPr>
        <p:spPr>
          <a:xfrm rot="3712409">
            <a:off x="1778704" y="232978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 rot="3712409">
            <a:off x="1994729" y="3553917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1187624" y="4221088"/>
            <a:ext cx="7056784" cy="230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800" dirty="0" smtClean="0"/>
              <a:t>Рассмотрим произвольную  вершину этого цикла. Двигаясь по циклу, в нее вошли столько же раз сколько и вышли из нее. Значит количество входящих и исходящих ребер одинаково.</a:t>
            </a:r>
          </a:p>
        </p:txBody>
      </p:sp>
      <p:sp>
        <p:nvSpPr>
          <p:cNvPr id="12" name="Стрелка вправо 11"/>
          <p:cNvSpPr/>
          <p:nvPr/>
        </p:nvSpPr>
        <p:spPr>
          <a:xfrm rot="18270303">
            <a:off x="4841032" y="3222634"/>
            <a:ext cx="1851069" cy="152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563888" y="980728"/>
            <a:ext cx="72008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7200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1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2</a:t>
            </a:r>
          </a:p>
        </p:txBody>
      </p:sp>
      <p:sp>
        <p:nvSpPr>
          <p:cNvPr id="16" name="Стрелка вправо 15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755576" y="2276872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Потоком сети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/>
              <a:t>называется </a:t>
            </a:r>
            <a:r>
              <a:rPr lang="ru-RU" sz="2000" dirty="0" smtClean="0"/>
              <a:t>расстановка весов графа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(отображение из множества дуг в множество чисел) </a:t>
            </a:r>
            <a:r>
              <a:rPr lang="ru-RU" sz="2000" dirty="0" smtClean="0"/>
              <a:t>такая что для каждой </a:t>
            </a:r>
            <a:r>
              <a:rPr lang="ru-RU" sz="2000" dirty="0" smtClean="0"/>
              <a:t>вершины, кроме источника и стока, </a:t>
            </a:r>
            <a:r>
              <a:rPr lang="ru-RU" sz="2000" dirty="0" smtClean="0"/>
              <a:t>сумма весов входящих дуг равна сумме весов выходящих дуг.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Определение </a:t>
            </a:r>
            <a:r>
              <a:rPr lang="ru-RU" sz="2800" dirty="0" smtClean="0"/>
              <a:t>потока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755576" y="3861048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Потоком сети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/>
              <a:t>называется функция из множества дуг во множество целых положительных чисел.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Определение потока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55576" y="2276872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Потоком сети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/>
              <a:t>называется расстановка весов графа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(отображение из множества дуг в множество чисел) </a:t>
            </a:r>
            <a:r>
              <a:rPr lang="ru-RU" sz="2000" dirty="0" smtClean="0"/>
              <a:t>такая что для каждой вершины, кроме источника и стока, сумма весов входящих дуг равна сумме весов выходящих дуг.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ru-RU" sz="3200" b="1" dirty="0" smtClean="0"/>
              <a:t>Сумма по </a:t>
            </a:r>
            <a:r>
              <a:rPr lang="en-US" sz="3200" b="1" dirty="0" smtClean="0"/>
              <a:t>u f(</a:t>
            </a:r>
            <a:r>
              <a:rPr lang="en-US" sz="3200" b="1" dirty="0" err="1" smtClean="0"/>
              <a:t>u,x</a:t>
            </a:r>
            <a:r>
              <a:rPr lang="en-US" sz="3200" b="1" dirty="0" smtClean="0"/>
              <a:t>) = </a:t>
            </a:r>
            <a:r>
              <a:rPr lang="ru-RU" sz="3200" b="1" dirty="0" smtClean="0"/>
              <a:t>Сумма по </a:t>
            </a:r>
            <a:r>
              <a:rPr lang="en-US" sz="3200" b="1" dirty="0" smtClean="0"/>
              <a:t>v f(</a:t>
            </a:r>
            <a:r>
              <a:rPr lang="en-US" sz="3200" b="1" dirty="0" err="1" smtClean="0"/>
              <a:t>x,v</a:t>
            </a:r>
            <a:r>
              <a:rPr lang="en-US" sz="3200" b="1" dirty="0" smtClean="0"/>
              <a:t>)</a:t>
            </a:r>
            <a:endParaRPr lang="ru-RU" sz="32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Определение величины потока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915816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1329590" cy="140159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444208" y="3392996"/>
            <a:ext cx="1071148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843808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440169"/>
            <a:ext cx="1257582" cy="82553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609020"/>
            <a:ext cx="244827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1"/>
            <a:endCxn id="51" idx="5"/>
          </p:cNvCxnSpPr>
          <p:nvPr/>
        </p:nvCxnSpPr>
        <p:spPr>
          <a:xfrm flipH="1" flipV="1">
            <a:off x="3151121" y="2440169"/>
            <a:ext cx="177462" cy="104155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3212820" y="2245514"/>
            <a:ext cx="199828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5291124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084168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3275856" y="5049180"/>
            <a:ext cx="201526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3736313"/>
            <a:ext cx="1760682" cy="11855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5598437" y="3582308"/>
            <a:ext cx="2083118" cy="133957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2695306" y="2353366"/>
            <a:ext cx="2916324" cy="2475304"/>
          </a:xfrm>
          <a:prstGeom prst="curvedConnector4">
            <a:avLst>
              <a:gd name="adj1" fmla="val -7839"/>
              <a:gd name="adj2" fmla="val 20101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hape 113"/>
          <p:cNvCxnSpPr>
            <a:stCxn id="59" idx="7"/>
            <a:endCxn id="62" idx="5"/>
          </p:cNvCxnSpPr>
          <p:nvPr/>
        </p:nvCxnSpPr>
        <p:spPr>
          <a:xfrm rot="16200000" flipH="1">
            <a:off x="4062980" y="3641016"/>
            <a:ext cx="2990890" cy="80024"/>
          </a:xfrm>
          <a:prstGeom prst="curvedConnector5">
            <a:avLst>
              <a:gd name="adj1" fmla="val -37738"/>
              <a:gd name="adj2" fmla="val 3772402"/>
              <a:gd name="adj3" fmla="val 107643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hape 123"/>
          <p:cNvCxnSpPr>
            <a:stCxn id="54" idx="3"/>
            <a:endCxn id="49" idx="6"/>
          </p:cNvCxnSpPr>
          <p:nvPr/>
        </p:nvCxnSpPr>
        <p:spPr>
          <a:xfrm rot="5400000" flipH="1" flipV="1">
            <a:off x="4566234" y="211128"/>
            <a:ext cx="127293" cy="6491029"/>
          </a:xfrm>
          <a:prstGeom prst="curvedConnector4">
            <a:avLst>
              <a:gd name="adj1" fmla="val -2185225"/>
              <a:gd name="adj2" fmla="val 114528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r>
              <a:rPr lang="en-US" sz="2800" dirty="0" smtClean="0"/>
              <a:t> </a:t>
            </a:r>
            <a:r>
              <a:rPr lang="ru-RU" sz="2800" dirty="0" smtClean="0"/>
              <a:t>потока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915816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1329590" cy="140159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444208" y="3392996"/>
            <a:ext cx="1071148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843808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440169"/>
            <a:ext cx="1257582" cy="82553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609020"/>
            <a:ext cx="244827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1"/>
            <a:endCxn id="51" idx="5"/>
          </p:cNvCxnSpPr>
          <p:nvPr/>
        </p:nvCxnSpPr>
        <p:spPr>
          <a:xfrm flipH="1" flipV="1">
            <a:off x="3151121" y="2440169"/>
            <a:ext cx="177462" cy="104155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3212820" y="2245514"/>
            <a:ext cx="199828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5291124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084168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3275856" y="5049180"/>
            <a:ext cx="201526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3736313"/>
            <a:ext cx="1760682" cy="11855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5598437" y="3582308"/>
            <a:ext cx="2083118" cy="133957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051720" y="26276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2110074" y="40050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2474" y="328498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2695306" y="2353366"/>
            <a:ext cx="2916324" cy="2475304"/>
          </a:xfrm>
          <a:prstGeom prst="curvedConnector4">
            <a:avLst>
              <a:gd name="adj1" fmla="val -7839"/>
              <a:gd name="adj2" fmla="val 20101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hape 113"/>
          <p:cNvCxnSpPr>
            <a:stCxn id="59" idx="7"/>
            <a:endCxn id="62" idx="5"/>
          </p:cNvCxnSpPr>
          <p:nvPr/>
        </p:nvCxnSpPr>
        <p:spPr>
          <a:xfrm rot="16200000" flipH="1">
            <a:off x="4062980" y="3641016"/>
            <a:ext cx="2990890" cy="80024"/>
          </a:xfrm>
          <a:prstGeom prst="curvedConnector5">
            <a:avLst>
              <a:gd name="adj1" fmla="val -37738"/>
              <a:gd name="adj2" fmla="val 3772402"/>
              <a:gd name="adj3" fmla="val 107643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hape 123"/>
          <p:cNvCxnSpPr>
            <a:stCxn id="54" idx="3"/>
            <a:endCxn id="49" idx="6"/>
          </p:cNvCxnSpPr>
          <p:nvPr/>
        </p:nvCxnSpPr>
        <p:spPr>
          <a:xfrm rot="5400000" flipH="1" flipV="1">
            <a:off x="4566234" y="211128"/>
            <a:ext cx="127293" cy="6491029"/>
          </a:xfrm>
          <a:prstGeom prst="curvedConnector4">
            <a:avLst>
              <a:gd name="adj1" fmla="val -2185225"/>
              <a:gd name="adj2" fmla="val 114528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148064" y="609329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r>
              <a:rPr lang="en-US" sz="2800" dirty="0" smtClean="0"/>
              <a:t> </a:t>
            </a:r>
            <a:r>
              <a:rPr lang="ru-RU" sz="2800" dirty="0" smtClean="0"/>
              <a:t>потока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915816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1329590" cy="140159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444208" y="3392996"/>
            <a:ext cx="1071148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843808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440169"/>
            <a:ext cx="1257582" cy="82553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609020"/>
            <a:ext cx="244827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1"/>
            <a:endCxn id="51" idx="5"/>
          </p:cNvCxnSpPr>
          <p:nvPr/>
        </p:nvCxnSpPr>
        <p:spPr>
          <a:xfrm flipH="1" flipV="1">
            <a:off x="3151121" y="2440169"/>
            <a:ext cx="177462" cy="104155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3212820" y="2245514"/>
            <a:ext cx="199828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5291124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084168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3275856" y="5049180"/>
            <a:ext cx="201526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3736313"/>
            <a:ext cx="1760682" cy="11855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5598437" y="3582308"/>
            <a:ext cx="2083118" cy="133957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051720" y="26276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2110074" y="40050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2474" y="328498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2695306" y="2353366"/>
            <a:ext cx="2916324" cy="2475304"/>
          </a:xfrm>
          <a:prstGeom prst="curvedConnector4">
            <a:avLst>
              <a:gd name="adj1" fmla="val -7839"/>
              <a:gd name="adj2" fmla="val 20101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hape 113"/>
          <p:cNvCxnSpPr>
            <a:stCxn id="59" idx="7"/>
            <a:endCxn id="62" idx="5"/>
          </p:cNvCxnSpPr>
          <p:nvPr/>
        </p:nvCxnSpPr>
        <p:spPr>
          <a:xfrm rot="16200000" flipH="1">
            <a:off x="4062980" y="3641016"/>
            <a:ext cx="2990890" cy="80024"/>
          </a:xfrm>
          <a:prstGeom prst="curvedConnector5">
            <a:avLst>
              <a:gd name="adj1" fmla="val -37738"/>
              <a:gd name="adj2" fmla="val 3772402"/>
              <a:gd name="adj3" fmla="val 107643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hape 123"/>
          <p:cNvCxnSpPr>
            <a:stCxn id="54" idx="3"/>
            <a:endCxn id="49" idx="6"/>
          </p:cNvCxnSpPr>
          <p:nvPr/>
        </p:nvCxnSpPr>
        <p:spPr>
          <a:xfrm rot="5400000" flipH="1" flipV="1">
            <a:off x="4566234" y="211128"/>
            <a:ext cx="127293" cy="6491029"/>
          </a:xfrm>
          <a:prstGeom prst="curvedConnector4">
            <a:avLst>
              <a:gd name="adj1" fmla="val -2185225"/>
              <a:gd name="adj2" fmla="val 114528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148064" y="609329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982282" y="20515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118186" y="27089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r>
              <a:rPr lang="en-US" sz="2800" dirty="0" smtClean="0"/>
              <a:t> </a:t>
            </a:r>
            <a:r>
              <a:rPr lang="ru-RU" sz="2800" dirty="0" smtClean="0"/>
              <a:t>потока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915816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1329590" cy="140159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444208" y="3392996"/>
            <a:ext cx="1071148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843808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440169"/>
            <a:ext cx="1257582" cy="82553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609020"/>
            <a:ext cx="244827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1"/>
            <a:endCxn id="51" idx="5"/>
          </p:cNvCxnSpPr>
          <p:nvPr/>
        </p:nvCxnSpPr>
        <p:spPr>
          <a:xfrm flipH="1" flipV="1">
            <a:off x="3151121" y="2440169"/>
            <a:ext cx="177462" cy="104155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3212820" y="2245514"/>
            <a:ext cx="199828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5291124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084168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3275856" y="5049180"/>
            <a:ext cx="201526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3736313"/>
            <a:ext cx="1760682" cy="11855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5598437" y="3582308"/>
            <a:ext cx="2083118" cy="133957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051720" y="26276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2110074" y="40050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2474" y="328498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118186" y="27089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486338" y="34197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718586" y="328498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2695306" y="2353366"/>
            <a:ext cx="2916324" cy="2475304"/>
          </a:xfrm>
          <a:prstGeom prst="curvedConnector4">
            <a:avLst>
              <a:gd name="adj1" fmla="val -7839"/>
              <a:gd name="adj2" fmla="val 20101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hape 113"/>
          <p:cNvCxnSpPr>
            <a:stCxn id="59" idx="7"/>
            <a:endCxn id="62" idx="5"/>
          </p:cNvCxnSpPr>
          <p:nvPr/>
        </p:nvCxnSpPr>
        <p:spPr>
          <a:xfrm rot="16200000" flipH="1">
            <a:off x="4062980" y="3641016"/>
            <a:ext cx="2990890" cy="80024"/>
          </a:xfrm>
          <a:prstGeom prst="curvedConnector5">
            <a:avLst>
              <a:gd name="adj1" fmla="val -37738"/>
              <a:gd name="adj2" fmla="val 3772402"/>
              <a:gd name="adj3" fmla="val 107643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hape 123"/>
          <p:cNvCxnSpPr>
            <a:stCxn id="54" idx="3"/>
            <a:endCxn id="49" idx="6"/>
          </p:cNvCxnSpPr>
          <p:nvPr/>
        </p:nvCxnSpPr>
        <p:spPr>
          <a:xfrm rot="5400000" flipH="1" flipV="1">
            <a:off x="4566234" y="211128"/>
            <a:ext cx="127293" cy="6491029"/>
          </a:xfrm>
          <a:prstGeom prst="curvedConnector4">
            <a:avLst>
              <a:gd name="adj1" fmla="val -2185225"/>
              <a:gd name="adj2" fmla="val 114528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39957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5148064" y="609329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982282" y="20515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r>
              <a:rPr lang="en-US" sz="2800" dirty="0" smtClean="0"/>
              <a:t> </a:t>
            </a:r>
            <a:r>
              <a:rPr lang="ru-RU" sz="2800" dirty="0" smtClean="0"/>
              <a:t>потока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915816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1329590" cy="140159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444208" y="3392996"/>
            <a:ext cx="1071148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843808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440169"/>
            <a:ext cx="1257582" cy="82553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609020"/>
            <a:ext cx="244827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1"/>
            <a:endCxn id="51" idx="5"/>
          </p:cNvCxnSpPr>
          <p:nvPr/>
        </p:nvCxnSpPr>
        <p:spPr>
          <a:xfrm flipH="1" flipV="1">
            <a:off x="3151121" y="2440169"/>
            <a:ext cx="177462" cy="104155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3212820" y="2245514"/>
            <a:ext cx="199828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5291124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084168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3275856" y="5049180"/>
            <a:ext cx="201526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3736313"/>
            <a:ext cx="1760682" cy="11855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5598437" y="3582308"/>
            <a:ext cx="2083118" cy="133957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051720" y="26276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2110074" y="40050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2474" y="328498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118186" y="27089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486338" y="34197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718586" y="328498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2695306" y="2353366"/>
            <a:ext cx="2916324" cy="2475304"/>
          </a:xfrm>
          <a:prstGeom prst="curvedConnector4">
            <a:avLst>
              <a:gd name="adj1" fmla="val -7839"/>
              <a:gd name="adj2" fmla="val 20101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hape 113"/>
          <p:cNvCxnSpPr>
            <a:stCxn id="59" idx="7"/>
            <a:endCxn id="62" idx="5"/>
          </p:cNvCxnSpPr>
          <p:nvPr/>
        </p:nvCxnSpPr>
        <p:spPr>
          <a:xfrm rot="16200000" flipH="1">
            <a:off x="4062980" y="3641016"/>
            <a:ext cx="2990890" cy="80024"/>
          </a:xfrm>
          <a:prstGeom prst="curvedConnector5">
            <a:avLst>
              <a:gd name="adj1" fmla="val -37738"/>
              <a:gd name="adj2" fmla="val 3772402"/>
              <a:gd name="adj3" fmla="val 107643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hape 123"/>
          <p:cNvCxnSpPr>
            <a:stCxn id="54" idx="3"/>
            <a:endCxn id="49" idx="6"/>
          </p:cNvCxnSpPr>
          <p:nvPr/>
        </p:nvCxnSpPr>
        <p:spPr>
          <a:xfrm rot="5400000" flipH="1" flipV="1">
            <a:off x="4566234" y="211128"/>
            <a:ext cx="127293" cy="6491029"/>
          </a:xfrm>
          <a:prstGeom prst="curvedConnector4">
            <a:avLst>
              <a:gd name="adj1" fmla="val -2185225"/>
              <a:gd name="adj2" fmla="val 114528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39957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5148064" y="609329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982282" y="20515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4054290" y="48598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38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r>
              <a:rPr lang="en-US" sz="2800" dirty="0" smtClean="0"/>
              <a:t> </a:t>
            </a:r>
            <a:r>
              <a:rPr lang="ru-RU" sz="2800" dirty="0" smtClean="0"/>
              <a:t>потока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915816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1329590" cy="140159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444208" y="3392996"/>
            <a:ext cx="1071148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843808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440169"/>
            <a:ext cx="1257582" cy="82553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609020"/>
            <a:ext cx="244827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1"/>
            <a:endCxn id="51" idx="5"/>
          </p:cNvCxnSpPr>
          <p:nvPr/>
        </p:nvCxnSpPr>
        <p:spPr>
          <a:xfrm flipH="1" flipV="1">
            <a:off x="3151121" y="2440169"/>
            <a:ext cx="177462" cy="104155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3212820" y="2245514"/>
            <a:ext cx="199828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5291124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084168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3275856" y="5049180"/>
            <a:ext cx="201526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3736313"/>
            <a:ext cx="1760682" cy="11855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5598437" y="3582308"/>
            <a:ext cx="2083118" cy="133957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82282" y="20515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051720" y="26276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643893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054290" y="48598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2110074" y="40050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2474" y="328498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118186" y="27089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486338" y="34197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718586" y="328498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2695306" y="2353366"/>
            <a:ext cx="2916324" cy="2475304"/>
          </a:xfrm>
          <a:prstGeom prst="curvedConnector4">
            <a:avLst>
              <a:gd name="adj1" fmla="val -7839"/>
              <a:gd name="adj2" fmla="val 20101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114" name="Shape 113"/>
          <p:cNvCxnSpPr>
            <a:stCxn id="59" idx="7"/>
            <a:endCxn id="62" idx="5"/>
          </p:cNvCxnSpPr>
          <p:nvPr/>
        </p:nvCxnSpPr>
        <p:spPr>
          <a:xfrm rot="16200000" flipH="1">
            <a:off x="4062980" y="3641016"/>
            <a:ext cx="2990890" cy="80024"/>
          </a:xfrm>
          <a:prstGeom prst="curvedConnector5">
            <a:avLst>
              <a:gd name="adj1" fmla="val -37738"/>
              <a:gd name="adj2" fmla="val 3772402"/>
              <a:gd name="adj3" fmla="val 107643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815874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124" name="Shape 123"/>
          <p:cNvCxnSpPr>
            <a:stCxn id="54" idx="3"/>
            <a:endCxn id="49" idx="6"/>
          </p:cNvCxnSpPr>
          <p:nvPr/>
        </p:nvCxnSpPr>
        <p:spPr>
          <a:xfrm rot="5400000" flipH="1" flipV="1">
            <a:off x="4566234" y="211128"/>
            <a:ext cx="127293" cy="6491029"/>
          </a:xfrm>
          <a:prstGeom prst="curvedConnector4">
            <a:avLst>
              <a:gd name="adj1" fmla="val -2185225"/>
              <a:gd name="adj2" fmla="val 114528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148064" y="609329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139952" y="39957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r>
              <a:rPr lang="en-US" sz="2800" dirty="0" smtClean="0"/>
              <a:t> </a:t>
            </a:r>
            <a:r>
              <a:rPr lang="ru-RU" sz="2800" dirty="0" smtClean="0"/>
              <a:t>потока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r>
              <a:rPr lang="en-US" sz="2800" dirty="0" smtClean="0"/>
              <a:t> </a:t>
            </a:r>
            <a:r>
              <a:rPr lang="ru-RU" sz="2800" dirty="0" smtClean="0"/>
              <a:t>потока</a:t>
            </a:r>
            <a:endParaRPr lang="ru-RU" sz="2800" b="1" dirty="0" smtClean="0"/>
          </a:p>
        </p:txBody>
      </p:sp>
      <p:sp>
        <p:nvSpPr>
          <p:cNvPr id="45" name="Овал 44"/>
          <p:cNvSpPr/>
          <p:nvPr/>
        </p:nvSpPr>
        <p:spPr>
          <a:xfrm>
            <a:off x="2915816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1329590" cy="140159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444208" y="3392996"/>
            <a:ext cx="1071148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843808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440169"/>
            <a:ext cx="1257582" cy="82553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609020"/>
            <a:ext cx="244827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1"/>
            <a:endCxn id="51" idx="5"/>
          </p:cNvCxnSpPr>
          <p:nvPr/>
        </p:nvCxnSpPr>
        <p:spPr>
          <a:xfrm flipH="1" flipV="1">
            <a:off x="3151121" y="2440169"/>
            <a:ext cx="177462" cy="104155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3212820" y="2245514"/>
            <a:ext cx="199828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5291124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084168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3275856" y="5049180"/>
            <a:ext cx="201526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3736313"/>
            <a:ext cx="1760682" cy="11855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5598437" y="3582308"/>
            <a:ext cx="2083118" cy="133957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82282" y="20515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051720" y="2627620"/>
            <a:ext cx="30168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643893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054290" y="48598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2110074" y="40050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2474" y="3284984"/>
            <a:ext cx="30168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118186" y="2708920"/>
            <a:ext cx="30168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486338" y="34197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718586" y="328498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2695306" y="2353366"/>
            <a:ext cx="2916324" cy="2475304"/>
          </a:xfrm>
          <a:prstGeom prst="curvedConnector4">
            <a:avLst>
              <a:gd name="adj1" fmla="val -7839"/>
              <a:gd name="adj2" fmla="val 20101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114" name="Shape 113"/>
          <p:cNvCxnSpPr>
            <a:stCxn id="59" idx="7"/>
            <a:endCxn id="62" idx="5"/>
          </p:cNvCxnSpPr>
          <p:nvPr/>
        </p:nvCxnSpPr>
        <p:spPr>
          <a:xfrm rot="16200000" flipH="1">
            <a:off x="4062980" y="3641016"/>
            <a:ext cx="2990890" cy="80024"/>
          </a:xfrm>
          <a:prstGeom prst="curvedConnector5">
            <a:avLst>
              <a:gd name="adj1" fmla="val -37738"/>
              <a:gd name="adj2" fmla="val 3772402"/>
              <a:gd name="adj3" fmla="val 107643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815874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124" name="Shape 123"/>
          <p:cNvCxnSpPr>
            <a:stCxn id="54" idx="3"/>
            <a:endCxn id="49" idx="6"/>
          </p:cNvCxnSpPr>
          <p:nvPr/>
        </p:nvCxnSpPr>
        <p:spPr>
          <a:xfrm rot="5400000" flipH="1" flipV="1">
            <a:off x="4566234" y="211128"/>
            <a:ext cx="127293" cy="6491029"/>
          </a:xfrm>
          <a:prstGeom prst="curvedConnector4">
            <a:avLst>
              <a:gd name="adj1" fmla="val -2185225"/>
              <a:gd name="adj2" fmla="val 114528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148064" y="609329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139952" y="39957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2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3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268760"/>
            <a:ext cx="30221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457200" indent="-457200"/>
            <a:r>
              <a:rPr lang="ru-RU" sz="2800" dirty="0" smtClean="0"/>
              <a:t>Степени всех вершин четны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499992" y="1268760"/>
            <a:ext cx="45365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ru-RU" sz="2800" dirty="0" smtClean="0"/>
              <a:t>Множество ребер разбивается на непересекающиеся простые циклы</a:t>
            </a:r>
          </a:p>
        </p:txBody>
      </p:sp>
      <p:sp>
        <p:nvSpPr>
          <p:cNvPr id="11" name="Стрелка вправо 10"/>
          <p:cNvSpPr/>
          <p:nvPr/>
        </p:nvSpPr>
        <p:spPr>
          <a:xfrm>
            <a:off x="3635896" y="162880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3712409">
            <a:off x="1706696" y="2329781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563888" y="980728"/>
            <a:ext cx="72008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7200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395536" y="2564904"/>
            <a:ext cx="8352928" cy="280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ru-RU" sz="2800" dirty="0" smtClean="0"/>
              <a:t>Возьмем произвольную вершину </a:t>
            </a:r>
            <a:r>
              <a:rPr lang="en-US" sz="2800" b="1" dirty="0" smtClean="0"/>
              <a:t>u</a:t>
            </a:r>
            <a:r>
              <a:rPr lang="ru-RU" sz="2800" dirty="0" smtClean="0"/>
              <a:t>. </a:t>
            </a:r>
            <a:r>
              <a:rPr lang="en-US" sz="2800" dirty="0" smtClean="0"/>
              <a:t>C</a:t>
            </a:r>
            <a:r>
              <a:rPr lang="ru-RU" sz="2800" dirty="0" err="1" smtClean="0"/>
              <a:t>тепень</a:t>
            </a:r>
            <a:r>
              <a:rPr lang="ru-RU" sz="2800" dirty="0" smtClean="0"/>
              <a:t> </a:t>
            </a:r>
            <a:r>
              <a:rPr lang="en-US" sz="2800" b="1" dirty="0" smtClean="0"/>
              <a:t>u</a:t>
            </a:r>
            <a:r>
              <a:rPr lang="en-US" sz="2800" dirty="0" smtClean="0"/>
              <a:t> </a:t>
            </a:r>
            <a:r>
              <a:rPr lang="ru-RU" sz="2800" dirty="0" smtClean="0"/>
              <a:t>четна и не равна 0 (иначе </a:t>
            </a:r>
            <a:r>
              <a:rPr lang="en-US" sz="2800" b="1" dirty="0" smtClean="0"/>
              <a:t>u</a:t>
            </a:r>
            <a:r>
              <a:rPr lang="en-US" sz="2800" dirty="0" smtClean="0"/>
              <a:t> – </a:t>
            </a:r>
            <a:r>
              <a:rPr lang="ru-RU" sz="2800" dirty="0" smtClean="0"/>
              <a:t>изолированная, а значит </a:t>
            </a:r>
            <a:r>
              <a:rPr lang="en-US" sz="2800" dirty="0" smtClean="0"/>
              <a:t>V</a:t>
            </a:r>
            <a:r>
              <a:rPr lang="ru-RU" sz="2800" dirty="0" smtClean="0"/>
              <a:t> не связен). Двигаясь из нее по любому ребру попадаем в </a:t>
            </a:r>
            <a:r>
              <a:rPr lang="en-US" sz="2800" b="1" dirty="0" smtClean="0"/>
              <a:t>v</a:t>
            </a:r>
            <a:r>
              <a:rPr lang="ru-RU" sz="2800" dirty="0" smtClean="0"/>
              <a:t>. Ее степень четна, а значит из нее можно перейти по ребру в следующую вершину. Количество вершин конечно, а значит в какой-то момент встретиться вершина уже принадлежащая строящемуся пути. </a:t>
            </a:r>
          </a:p>
        </p:txBody>
      </p:sp>
      <p:sp>
        <p:nvSpPr>
          <p:cNvPr id="15" name="Стрелка вправо 14"/>
          <p:cNvSpPr/>
          <p:nvPr/>
        </p:nvSpPr>
        <p:spPr>
          <a:xfrm rot="3712409">
            <a:off x="1778704" y="5426126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755576" y="5805264"/>
            <a:ext cx="30221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457200" indent="-457200"/>
            <a:r>
              <a:rPr lang="ru-RU" sz="2800" dirty="0" smtClean="0"/>
              <a:t>Получился простой цикл</a:t>
            </a:r>
          </a:p>
        </p:txBody>
      </p:sp>
      <p:sp>
        <p:nvSpPr>
          <p:cNvPr id="17" name="Стрелка вправо 16"/>
          <p:cNvSpPr/>
          <p:nvPr/>
        </p:nvSpPr>
        <p:spPr>
          <a:xfrm>
            <a:off x="3569194" y="632439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4607496" y="5517232"/>
            <a:ext cx="45365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ru-RU" sz="2800" dirty="0" smtClean="0"/>
              <a:t>Выкинуть из графа все ребра получившегося цикла и повторить предыдущую процедуру</a:t>
            </a:r>
          </a:p>
        </p:txBody>
      </p:sp>
      <p:sp>
        <p:nvSpPr>
          <p:cNvPr id="19" name="Стрелка вправо 18"/>
          <p:cNvSpPr/>
          <p:nvPr/>
        </p:nvSpPr>
        <p:spPr>
          <a:xfrm rot="16200000">
            <a:off x="6857411" y="3807885"/>
            <a:ext cx="3579707" cy="229649"/>
          </a:xfrm>
          <a:prstGeom prst="rightArrow">
            <a:avLst>
              <a:gd name="adj1" fmla="val 4219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Второй пример</a:t>
            </a:r>
            <a:r>
              <a:rPr lang="en-US" sz="2800" dirty="0" smtClean="0"/>
              <a:t> </a:t>
            </a:r>
            <a:r>
              <a:rPr lang="ru-RU" sz="2800" dirty="0" smtClean="0"/>
              <a:t>потока</a:t>
            </a:r>
            <a:endParaRPr lang="ru-RU" sz="2800" b="1" dirty="0" smtClean="0"/>
          </a:p>
        </p:txBody>
      </p:sp>
      <p:sp>
        <p:nvSpPr>
          <p:cNvPr id="45" name="Овал 44"/>
          <p:cNvSpPr/>
          <p:nvPr/>
        </p:nvSpPr>
        <p:spPr>
          <a:xfrm>
            <a:off x="2915816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1329590" cy="140159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444208" y="3392996"/>
            <a:ext cx="1071148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843808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440169"/>
            <a:ext cx="1257582" cy="82553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609020"/>
            <a:ext cx="244827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1"/>
            <a:endCxn id="51" idx="5"/>
          </p:cNvCxnSpPr>
          <p:nvPr/>
        </p:nvCxnSpPr>
        <p:spPr>
          <a:xfrm flipH="1" flipV="1">
            <a:off x="3151121" y="2440169"/>
            <a:ext cx="177462" cy="104155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3212820" y="2245514"/>
            <a:ext cx="199828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5291124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084168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3275856" y="5049180"/>
            <a:ext cx="201526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3736313"/>
            <a:ext cx="1760682" cy="11855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5598437" y="3582308"/>
            <a:ext cx="2083118" cy="133957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82282" y="20515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643893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054290" y="48598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2110074" y="40050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2474" y="3284984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118186" y="270892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486338" y="34197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718586" y="328498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2695306" y="2353366"/>
            <a:ext cx="2916324" cy="2475304"/>
          </a:xfrm>
          <a:prstGeom prst="curvedConnector4">
            <a:avLst>
              <a:gd name="adj1" fmla="val -7839"/>
              <a:gd name="adj2" fmla="val 20101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114" name="Shape 113"/>
          <p:cNvCxnSpPr>
            <a:stCxn id="59" idx="7"/>
            <a:endCxn id="62" idx="5"/>
          </p:cNvCxnSpPr>
          <p:nvPr/>
        </p:nvCxnSpPr>
        <p:spPr>
          <a:xfrm rot="16200000" flipH="1">
            <a:off x="4062980" y="3641016"/>
            <a:ext cx="2990890" cy="80024"/>
          </a:xfrm>
          <a:prstGeom prst="curvedConnector5">
            <a:avLst>
              <a:gd name="adj1" fmla="val -37738"/>
              <a:gd name="adj2" fmla="val 3772402"/>
              <a:gd name="adj3" fmla="val 107643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815874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124" name="Shape 123"/>
          <p:cNvCxnSpPr>
            <a:stCxn id="54" idx="3"/>
            <a:endCxn id="49" idx="6"/>
          </p:cNvCxnSpPr>
          <p:nvPr/>
        </p:nvCxnSpPr>
        <p:spPr>
          <a:xfrm rot="5400000" flipH="1" flipV="1">
            <a:off x="4566234" y="211128"/>
            <a:ext cx="127293" cy="6491029"/>
          </a:xfrm>
          <a:prstGeom prst="curvedConnector4">
            <a:avLst>
              <a:gd name="adj1" fmla="val -2185225"/>
              <a:gd name="adj2" fmla="val 114528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148064" y="609329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139952" y="39957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051720" y="262762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Величиной потока в сети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/>
              <a:t>называется </a:t>
            </a:r>
            <a:r>
              <a:rPr lang="ru-RU" sz="2000" dirty="0" smtClean="0"/>
              <a:t>число равное сумме весов входящих дуг в вершину </a:t>
            </a:r>
            <a:r>
              <a:rPr lang="ru-RU" sz="2000" b="1" dirty="0" smtClean="0"/>
              <a:t>источник</a:t>
            </a:r>
            <a:r>
              <a:rPr lang="ru-RU" sz="2000" dirty="0" smtClean="0"/>
              <a:t> минус сумма весов выходящих дуг из вершины </a:t>
            </a:r>
            <a:r>
              <a:rPr lang="ru-RU" sz="2000" b="1" dirty="0" smtClean="0"/>
              <a:t>источника</a:t>
            </a:r>
            <a:r>
              <a:rPr lang="en-US" sz="2000" dirty="0" smtClean="0"/>
              <a:t>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Определение величины потока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 smtClean="0"/>
              <a:t>V(f) = </a:t>
            </a:r>
            <a:r>
              <a:rPr lang="ru-RU" sz="3200" b="1" dirty="0" smtClean="0"/>
              <a:t>Сумма по </a:t>
            </a:r>
            <a:r>
              <a:rPr lang="en-US" sz="3200" b="1" dirty="0" smtClean="0"/>
              <a:t>y f(</a:t>
            </a:r>
            <a:r>
              <a:rPr lang="en-US" sz="3200" b="1" dirty="0" err="1" smtClean="0"/>
              <a:t>s,y</a:t>
            </a:r>
            <a:r>
              <a:rPr lang="en-US" sz="3200" b="1" dirty="0" smtClean="0"/>
              <a:t>) – </a:t>
            </a:r>
            <a:r>
              <a:rPr lang="ru-RU" sz="3200" b="1" dirty="0" smtClean="0"/>
              <a:t>Сумма по </a:t>
            </a:r>
            <a:r>
              <a:rPr lang="en-US" sz="3200" b="1" dirty="0" smtClean="0"/>
              <a:t>y f(</a:t>
            </a:r>
            <a:r>
              <a:rPr lang="en-US" sz="3200" b="1" dirty="0" err="1" smtClean="0"/>
              <a:t>y,s</a:t>
            </a:r>
            <a:r>
              <a:rPr lang="en-US" sz="3200" b="1" dirty="0" smtClean="0"/>
              <a:t>)</a:t>
            </a:r>
            <a:endParaRPr lang="ru-RU" sz="32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Определение величины потока</a:t>
            </a:r>
            <a:endParaRPr lang="ru-RU" sz="2800" b="1" dirty="0" smtClean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99592" y="4221088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b="1" dirty="0" smtClean="0"/>
              <a:t>-</a:t>
            </a:r>
            <a:r>
              <a:rPr lang="en-US" sz="3200" b="1" dirty="0" smtClean="0"/>
              <a:t>V(f) = </a:t>
            </a:r>
            <a:r>
              <a:rPr lang="ru-RU" sz="3200" b="1" dirty="0" smtClean="0"/>
              <a:t>Сумма по </a:t>
            </a:r>
            <a:r>
              <a:rPr lang="en-US" sz="3200" b="1" dirty="0" smtClean="0"/>
              <a:t>y f(</a:t>
            </a:r>
            <a:r>
              <a:rPr lang="en-US" sz="3200" b="1" dirty="0" err="1" smtClean="0"/>
              <a:t>t,y</a:t>
            </a:r>
            <a:r>
              <a:rPr lang="en-US" sz="3200" b="1" dirty="0" smtClean="0"/>
              <a:t>) – </a:t>
            </a:r>
            <a:r>
              <a:rPr lang="ru-RU" sz="3200" b="1" dirty="0" smtClean="0"/>
              <a:t>Сумма по </a:t>
            </a:r>
            <a:r>
              <a:rPr lang="en-US" sz="3200" b="1" dirty="0" smtClean="0"/>
              <a:t>y f(</a:t>
            </a:r>
            <a:r>
              <a:rPr lang="en-US" sz="3200" b="1" dirty="0" err="1" smtClean="0"/>
              <a:t>y,t</a:t>
            </a:r>
            <a:r>
              <a:rPr lang="en-US" sz="3200" b="1" dirty="0" smtClean="0"/>
              <a:t>)</a:t>
            </a:r>
            <a:endParaRPr lang="ru-RU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915816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1329590" cy="140159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444208" y="3392996"/>
            <a:ext cx="1071148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843808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440169"/>
            <a:ext cx="1257582" cy="82553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609020"/>
            <a:ext cx="244827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1"/>
            <a:endCxn id="51" idx="5"/>
          </p:cNvCxnSpPr>
          <p:nvPr/>
        </p:nvCxnSpPr>
        <p:spPr>
          <a:xfrm flipH="1" flipV="1">
            <a:off x="3151121" y="2440169"/>
            <a:ext cx="177462" cy="104155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3212820" y="2245514"/>
            <a:ext cx="199828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5291124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084168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3275856" y="5049180"/>
            <a:ext cx="201526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3736313"/>
            <a:ext cx="1760682" cy="11855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5598437" y="3582308"/>
            <a:ext cx="2083118" cy="133957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82282" y="20515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051720" y="2627620"/>
            <a:ext cx="30168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643893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054290" y="48598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2110074" y="4005064"/>
            <a:ext cx="30168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2474" y="3284984"/>
            <a:ext cx="30168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118186" y="27089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486338" y="34197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718586" y="328498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2695306" y="2353366"/>
            <a:ext cx="2916324" cy="2475304"/>
          </a:xfrm>
          <a:prstGeom prst="curvedConnector4">
            <a:avLst>
              <a:gd name="adj1" fmla="val -7839"/>
              <a:gd name="adj2" fmla="val 20101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114" name="Shape 113"/>
          <p:cNvCxnSpPr>
            <a:stCxn id="59" idx="7"/>
            <a:endCxn id="62" idx="5"/>
          </p:cNvCxnSpPr>
          <p:nvPr/>
        </p:nvCxnSpPr>
        <p:spPr>
          <a:xfrm rot="16200000" flipH="1">
            <a:off x="4062980" y="3641016"/>
            <a:ext cx="2990890" cy="80024"/>
          </a:xfrm>
          <a:prstGeom prst="curvedConnector5">
            <a:avLst>
              <a:gd name="adj1" fmla="val -37738"/>
              <a:gd name="adj2" fmla="val 3772402"/>
              <a:gd name="adj3" fmla="val 107643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815874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124" name="Shape 123"/>
          <p:cNvCxnSpPr>
            <a:stCxn id="54" idx="3"/>
            <a:endCxn id="49" idx="6"/>
          </p:cNvCxnSpPr>
          <p:nvPr/>
        </p:nvCxnSpPr>
        <p:spPr>
          <a:xfrm rot="5400000" flipH="1" flipV="1">
            <a:off x="4566234" y="211128"/>
            <a:ext cx="127293" cy="6491029"/>
          </a:xfrm>
          <a:prstGeom prst="curvedConnector4">
            <a:avLst>
              <a:gd name="adj1" fmla="val -2185225"/>
              <a:gd name="adj2" fmla="val 114528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148064" y="6093296"/>
            <a:ext cx="301686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139952" y="39957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r>
              <a:rPr lang="en-US" sz="2800" dirty="0" smtClean="0"/>
              <a:t> </a:t>
            </a:r>
            <a:r>
              <a:rPr lang="ru-RU" sz="2800" dirty="0" smtClean="0"/>
              <a:t>величины потока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755576" y="2204864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Пропускной способностью сети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/>
              <a:t>называется функция из множества дуг во множество целых положительных чисел.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Определение пропускной способности потока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755576" y="2204864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Пропускной способностью сети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/>
              <a:t>называется функция из множества дуг во множество целых положительных чисел.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Определение пропускной способности потока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55576" y="3356992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Потоком сети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/>
              <a:t>называется функция из множества дуг во множество целых положительных чисел.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Сводимость случая с несколькими вершинами источниками и несколькими вершинами стоками к случаю с одним источником и одним стоком.</a:t>
            </a:r>
            <a:endParaRPr lang="ru-RU" sz="2800" b="1" dirty="0" smtClean="0"/>
          </a:p>
        </p:txBody>
      </p:sp>
      <p:sp>
        <p:nvSpPr>
          <p:cNvPr id="11" name="Овал 10"/>
          <p:cNvSpPr/>
          <p:nvPr/>
        </p:nvSpPr>
        <p:spPr>
          <a:xfrm>
            <a:off x="283483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34836" y="422108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endParaRPr lang="ru-RU" baseline="-25000" dirty="0" smtClean="0"/>
          </a:p>
        </p:txBody>
      </p:sp>
      <p:sp>
        <p:nvSpPr>
          <p:cNvPr id="17" name="Овал 16"/>
          <p:cNvSpPr/>
          <p:nvPr/>
        </p:nvSpPr>
        <p:spPr>
          <a:xfrm>
            <a:off x="2834836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34836" y="30689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9" name="Овал 18"/>
          <p:cNvSpPr/>
          <p:nvPr/>
        </p:nvSpPr>
        <p:spPr>
          <a:xfrm>
            <a:off x="2834836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34836" y="234888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27" name="Овал 26"/>
          <p:cNvSpPr/>
          <p:nvPr/>
        </p:nvSpPr>
        <p:spPr>
          <a:xfrm>
            <a:off x="5994216" y="4293096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94216" y="4221088"/>
            <a:ext cx="406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m</a:t>
            </a:r>
            <a:endParaRPr lang="ru-RU" baseline="-25000" dirty="0" smtClean="0"/>
          </a:p>
        </p:txBody>
      </p:sp>
      <p:sp>
        <p:nvSpPr>
          <p:cNvPr id="29" name="Овал 28"/>
          <p:cNvSpPr/>
          <p:nvPr/>
        </p:nvSpPr>
        <p:spPr>
          <a:xfrm>
            <a:off x="5994216" y="3140968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94216" y="306896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31" name="Овал 30"/>
          <p:cNvSpPr/>
          <p:nvPr/>
        </p:nvSpPr>
        <p:spPr>
          <a:xfrm>
            <a:off x="5994216" y="2420888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94216" y="234888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58" name="Заголовок 1"/>
          <p:cNvSpPr txBox="1">
            <a:spLocks/>
          </p:cNvSpPr>
          <p:nvPr/>
        </p:nvSpPr>
        <p:spPr>
          <a:xfrm>
            <a:off x="4432448" y="3212976"/>
            <a:ext cx="3555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000" b="1" dirty="0" smtClean="0"/>
              <a:t>…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Сводимость случая с несколькими вершинами источниками и несколькими вершинами стоками к случаю с одним источником и одним стоком.</a:t>
            </a:r>
            <a:endParaRPr lang="ru-RU" sz="2800" b="1" dirty="0" smtClean="0"/>
          </a:p>
        </p:txBody>
      </p:sp>
      <p:cxnSp>
        <p:nvCxnSpPr>
          <p:cNvPr id="4" name="Прямая со стрелкой 3"/>
          <p:cNvCxnSpPr>
            <a:stCxn id="29" idx="6"/>
            <a:endCxn id="37" idx="2"/>
          </p:cNvCxnSpPr>
          <p:nvPr/>
        </p:nvCxnSpPr>
        <p:spPr>
          <a:xfrm>
            <a:off x="6363228" y="3325474"/>
            <a:ext cx="585036" cy="6752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691680" y="314096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6724" y="32315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endParaRPr lang="ru-RU" baseline="-25000" dirty="0"/>
          </a:p>
        </p:txBody>
      </p:sp>
      <p:cxnSp>
        <p:nvCxnSpPr>
          <p:cNvPr id="10" name="Прямая со стрелкой 9"/>
          <p:cNvCxnSpPr>
            <a:endCxn id="37" idx="3"/>
          </p:cNvCxnSpPr>
          <p:nvPr/>
        </p:nvCxnSpPr>
        <p:spPr>
          <a:xfrm flipV="1">
            <a:off x="6219212" y="3622124"/>
            <a:ext cx="823960" cy="74298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283483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34836" y="422108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endParaRPr lang="ru-RU" baseline="-25000" dirty="0" smtClean="0"/>
          </a:p>
        </p:txBody>
      </p:sp>
      <p:cxnSp>
        <p:nvCxnSpPr>
          <p:cNvPr id="15" name="Прямая со стрелкой 14"/>
          <p:cNvCxnSpPr>
            <a:stCxn id="12" idx="1"/>
            <a:endCxn id="8" idx="5"/>
          </p:cNvCxnSpPr>
          <p:nvPr/>
        </p:nvCxnSpPr>
        <p:spPr>
          <a:xfrm flipH="1" flipV="1">
            <a:off x="2244844" y="3694132"/>
            <a:ext cx="589992" cy="7116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8" idx="1"/>
            <a:endCxn id="8" idx="6"/>
          </p:cNvCxnSpPr>
          <p:nvPr/>
        </p:nvCxnSpPr>
        <p:spPr>
          <a:xfrm flipH="1">
            <a:off x="2339752" y="3253626"/>
            <a:ext cx="495084" cy="2113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2834836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34836" y="30689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9" name="Овал 18"/>
          <p:cNvSpPr/>
          <p:nvPr/>
        </p:nvSpPr>
        <p:spPr>
          <a:xfrm>
            <a:off x="2834836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34836" y="234888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22" name="Прямая со стрелкой 21"/>
          <p:cNvCxnSpPr>
            <a:stCxn id="19" idx="3"/>
            <a:endCxn id="8" idx="7"/>
          </p:cNvCxnSpPr>
          <p:nvPr/>
        </p:nvCxnSpPr>
        <p:spPr>
          <a:xfrm flipH="1">
            <a:off x="2244844" y="2728201"/>
            <a:ext cx="642719" cy="507675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5994216" y="4293096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94216" y="4221088"/>
            <a:ext cx="406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m</a:t>
            </a:r>
            <a:endParaRPr lang="ru-RU" baseline="-25000" dirty="0" smtClean="0"/>
          </a:p>
        </p:txBody>
      </p:sp>
      <p:sp>
        <p:nvSpPr>
          <p:cNvPr id="29" name="Овал 28"/>
          <p:cNvSpPr/>
          <p:nvPr/>
        </p:nvSpPr>
        <p:spPr>
          <a:xfrm>
            <a:off x="5994216" y="3140968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94216" y="306896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31" name="Овал 30"/>
          <p:cNvSpPr/>
          <p:nvPr/>
        </p:nvSpPr>
        <p:spPr>
          <a:xfrm>
            <a:off x="5994216" y="2420888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94216" y="234888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37" name="Овал 36"/>
          <p:cNvSpPr/>
          <p:nvPr/>
        </p:nvSpPr>
        <p:spPr>
          <a:xfrm>
            <a:off x="6948264" y="3068960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76896" y="3212976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0</a:t>
            </a:r>
            <a:endParaRPr lang="ru-RU" baseline="-25000" dirty="0"/>
          </a:p>
        </p:txBody>
      </p:sp>
      <p:cxnSp>
        <p:nvCxnSpPr>
          <p:cNvPr id="43" name="Прямая со стрелкой 42"/>
          <p:cNvCxnSpPr>
            <a:stCxn id="32" idx="3"/>
            <a:endCxn id="37" idx="1"/>
          </p:cNvCxnSpPr>
          <p:nvPr/>
        </p:nvCxnSpPr>
        <p:spPr>
          <a:xfrm>
            <a:off x="6369640" y="2533546"/>
            <a:ext cx="673532" cy="63032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1"/>
          <p:cNvSpPr txBox="1">
            <a:spLocks/>
          </p:cNvSpPr>
          <p:nvPr/>
        </p:nvSpPr>
        <p:spPr>
          <a:xfrm>
            <a:off x="4432448" y="3212976"/>
            <a:ext cx="3555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000" b="1" dirty="0" smtClean="0"/>
              <a:t>…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Сводимость случая с неориентированным графом к случаю с </a:t>
            </a:r>
            <a:r>
              <a:rPr lang="ru-RU" sz="2800" dirty="0" err="1" smtClean="0"/>
              <a:t>ориентированым</a:t>
            </a:r>
            <a:r>
              <a:rPr lang="ru-RU" sz="2800" dirty="0" smtClean="0"/>
              <a:t>.</a:t>
            </a:r>
            <a:endParaRPr lang="ru-RU" sz="2800" b="1" dirty="0" smtClean="0"/>
          </a:p>
        </p:txBody>
      </p:sp>
      <p:sp>
        <p:nvSpPr>
          <p:cNvPr id="11" name="Овал 10"/>
          <p:cNvSpPr/>
          <p:nvPr/>
        </p:nvSpPr>
        <p:spPr>
          <a:xfrm>
            <a:off x="2402788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02788" y="422108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endParaRPr lang="ru-RU" baseline="-25000" dirty="0" smtClean="0"/>
          </a:p>
        </p:txBody>
      </p:sp>
      <p:cxnSp>
        <p:nvCxnSpPr>
          <p:cNvPr id="15" name="Прямая со стрелкой 14"/>
          <p:cNvCxnSpPr>
            <a:stCxn id="12" idx="1"/>
            <a:endCxn id="26" idx="5"/>
          </p:cNvCxnSpPr>
          <p:nvPr/>
        </p:nvCxnSpPr>
        <p:spPr>
          <a:xfrm flipH="1" flipV="1">
            <a:off x="1566945" y="3592297"/>
            <a:ext cx="835843" cy="81345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8" idx="1"/>
          </p:cNvCxnSpPr>
          <p:nvPr/>
        </p:nvCxnSpPr>
        <p:spPr>
          <a:xfrm flipH="1" flipV="1">
            <a:off x="2699792" y="2708920"/>
            <a:ext cx="567092" cy="6167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3266884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66884" y="314096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9" name="Овал 18"/>
          <p:cNvSpPr/>
          <p:nvPr/>
        </p:nvSpPr>
        <p:spPr>
          <a:xfrm>
            <a:off x="2402788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02788" y="234888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22" name="Прямая со стрелкой 21"/>
          <p:cNvCxnSpPr>
            <a:stCxn id="19" idx="3"/>
            <a:endCxn id="26" idx="7"/>
          </p:cNvCxnSpPr>
          <p:nvPr/>
        </p:nvCxnSpPr>
        <p:spPr>
          <a:xfrm flipH="1">
            <a:off x="1566945" y="2728201"/>
            <a:ext cx="888570" cy="60951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1259632" y="32849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59632" y="321297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40" name="Прямая со стрелкой 39"/>
          <p:cNvCxnSpPr>
            <a:stCxn id="12" idx="3"/>
            <a:endCxn id="17" idx="4"/>
          </p:cNvCxnSpPr>
          <p:nvPr/>
        </p:nvCxnSpPr>
        <p:spPr>
          <a:xfrm flipV="1">
            <a:off x="2763784" y="3573016"/>
            <a:ext cx="683120" cy="83273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6651260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51260" y="422108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endParaRPr lang="ru-RU" baseline="-25000" dirty="0" smtClean="0"/>
          </a:p>
        </p:txBody>
      </p:sp>
      <p:cxnSp>
        <p:nvCxnSpPr>
          <p:cNvPr id="47" name="Прямая со стрелкой 46"/>
          <p:cNvCxnSpPr>
            <a:stCxn id="46" idx="1"/>
            <a:endCxn id="54" idx="5"/>
          </p:cNvCxnSpPr>
          <p:nvPr/>
        </p:nvCxnSpPr>
        <p:spPr>
          <a:xfrm flipH="1" flipV="1">
            <a:off x="5815417" y="3592297"/>
            <a:ext cx="835843" cy="81345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50" idx="1"/>
          </p:cNvCxnSpPr>
          <p:nvPr/>
        </p:nvCxnSpPr>
        <p:spPr>
          <a:xfrm flipH="1" flipV="1">
            <a:off x="6948264" y="2708920"/>
            <a:ext cx="567092" cy="61671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15356" y="314096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6651260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51260" y="234888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5815417" y="2728201"/>
            <a:ext cx="888570" cy="60951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5508104" y="32849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08104" y="321297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/>
          <p:nvPr/>
        </p:nvCxnSpPr>
        <p:spPr>
          <a:xfrm flipV="1">
            <a:off x="6948264" y="3501008"/>
            <a:ext cx="576064" cy="79208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55" idx="0"/>
            <a:endCxn id="51" idx="2"/>
          </p:cNvCxnSpPr>
          <p:nvPr/>
        </p:nvCxnSpPr>
        <p:spPr>
          <a:xfrm flipV="1">
            <a:off x="5692610" y="2600908"/>
            <a:ext cx="958650" cy="61206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1" idx="6"/>
            <a:endCxn id="50" idx="0"/>
          </p:cNvCxnSpPr>
          <p:nvPr/>
        </p:nvCxnSpPr>
        <p:spPr>
          <a:xfrm>
            <a:off x="7011300" y="2600908"/>
            <a:ext cx="688562" cy="5400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endCxn id="46" idx="0"/>
          </p:cNvCxnSpPr>
          <p:nvPr/>
        </p:nvCxnSpPr>
        <p:spPr>
          <a:xfrm>
            <a:off x="5940152" y="3501008"/>
            <a:ext cx="891606" cy="72008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 flipH="1">
            <a:off x="7092280" y="3573016"/>
            <a:ext cx="648072" cy="79208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19" idx="4"/>
            <a:endCxn id="12" idx="0"/>
          </p:cNvCxnSpPr>
          <p:nvPr/>
        </p:nvCxnSpPr>
        <p:spPr>
          <a:xfrm>
            <a:off x="2582808" y="2780928"/>
            <a:ext cx="478" cy="144016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V="1">
            <a:off x="6876256" y="2852936"/>
            <a:ext cx="44498" cy="136815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H="1">
            <a:off x="6732240" y="2852936"/>
            <a:ext cx="1" cy="122413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876256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9563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91770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1237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6"/>
          </p:cNvCxnSpPr>
          <p:nvPr/>
        </p:nvCxnSpPr>
        <p:spPr>
          <a:xfrm flipH="1">
            <a:off x="1115616" y="3537012"/>
            <a:ext cx="100811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7555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576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2"/>
            <a:endCxn id="51" idx="6"/>
          </p:cNvCxnSpPr>
          <p:nvPr/>
        </p:nvCxnSpPr>
        <p:spPr>
          <a:xfrm flipH="1">
            <a:off x="248376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4" idx="6"/>
            <a:endCxn id="59" idx="2"/>
          </p:cNvCxnSpPr>
          <p:nvPr/>
        </p:nvCxnSpPr>
        <p:spPr>
          <a:xfrm>
            <a:off x="392392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9" idx="6"/>
            <a:endCxn id="67" idx="2"/>
          </p:cNvCxnSpPr>
          <p:nvPr/>
        </p:nvCxnSpPr>
        <p:spPr>
          <a:xfrm>
            <a:off x="5364088" y="3537012"/>
            <a:ext cx="11521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00404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56388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51621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31798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686138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19830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868144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07862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21" name="TextBox 120"/>
          <p:cNvSpPr txBox="1"/>
          <p:nvPr/>
        </p:nvSpPr>
        <p:spPr>
          <a:xfrm>
            <a:off x="2987824" y="1484784"/>
            <a:ext cx="26630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b="1" dirty="0" smtClean="0"/>
              <a:t>Пропускная </a:t>
            </a:r>
            <a:r>
              <a:rPr lang="ru-RU" b="1" dirty="0" smtClean="0"/>
              <a:t>способность</a:t>
            </a:r>
            <a:endParaRPr lang="ru-RU" b="1" dirty="0" smtClean="0"/>
          </a:p>
        </p:txBody>
      </p:sp>
      <p:cxnSp>
        <p:nvCxnSpPr>
          <p:cNvPr id="122" name="Прямая со стрелкой 121"/>
          <p:cNvCxnSpPr>
            <a:stCxn id="41" idx="0"/>
            <a:endCxn id="121" idx="1"/>
          </p:cNvCxnSpPr>
          <p:nvPr/>
        </p:nvCxnSpPr>
        <p:spPr>
          <a:xfrm flipV="1">
            <a:off x="1468829" y="1669450"/>
            <a:ext cx="1518995" cy="11114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>
            <a:stCxn id="46" idx="0"/>
            <a:endCxn id="121" idx="3"/>
          </p:cNvCxnSpPr>
          <p:nvPr/>
        </p:nvCxnSpPr>
        <p:spPr>
          <a:xfrm flipH="1" flipV="1">
            <a:off x="5650861" y="1669450"/>
            <a:ext cx="1578608" cy="11114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42" idx="0"/>
            <a:endCxn id="121" idx="2"/>
          </p:cNvCxnSpPr>
          <p:nvPr/>
        </p:nvCxnSpPr>
        <p:spPr>
          <a:xfrm flipV="1">
            <a:off x="2836981" y="1854116"/>
            <a:ext cx="1482362" cy="92681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44" idx="0"/>
            <a:endCxn id="121" idx="2"/>
          </p:cNvCxnSpPr>
          <p:nvPr/>
        </p:nvCxnSpPr>
        <p:spPr>
          <a:xfrm flipH="1" flipV="1">
            <a:off x="4319343" y="1854116"/>
            <a:ext cx="1699644" cy="92681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135"/>
          <p:cNvCxnSpPr>
            <a:stCxn id="43" idx="0"/>
            <a:endCxn id="121" idx="2"/>
          </p:cNvCxnSpPr>
          <p:nvPr/>
        </p:nvCxnSpPr>
        <p:spPr>
          <a:xfrm flipH="1" flipV="1">
            <a:off x="4319343" y="1854116"/>
            <a:ext cx="29806" cy="92681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3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1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55576" y="5229200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Доказательство (конструктивное)</a:t>
            </a:r>
            <a:r>
              <a:rPr lang="ru-RU" sz="2000" dirty="0" smtClean="0"/>
              <a:t>: Множество не пересекающихся простых циклов охватывающих весь граф. После этого они «склеиваются».</a:t>
            </a:r>
            <a:endParaRPr lang="ru-RU" sz="2000" b="1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1126485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Множество ребер разбивается на непересекающиеся простые циклы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148064" y="1126485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 – </a:t>
            </a:r>
            <a:r>
              <a:rPr lang="ru-RU" dirty="0" err="1" smtClean="0"/>
              <a:t>эйлеров</a:t>
            </a:r>
            <a:r>
              <a:rPr lang="en-US" dirty="0" smtClean="0"/>
              <a:t> </a:t>
            </a:r>
            <a:r>
              <a:rPr lang="ru-RU" dirty="0" smtClean="0"/>
              <a:t>граф (</a:t>
            </a:r>
            <a:r>
              <a:rPr lang="ru-RU" dirty="0" err="1" smtClean="0"/>
              <a:t>граф</a:t>
            </a:r>
            <a:r>
              <a:rPr lang="ru-RU" dirty="0" smtClean="0"/>
              <a:t>, имеющий </a:t>
            </a:r>
            <a:r>
              <a:rPr lang="ru-RU" dirty="0" err="1" smtClean="0"/>
              <a:t>эйлеров</a:t>
            </a:r>
            <a:r>
              <a:rPr lang="ru-RU" dirty="0" smtClean="0"/>
              <a:t> цикл)</a:t>
            </a:r>
          </a:p>
        </p:txBody>
      </p:sp>
      <p:sp>
        <p:nvSpPr>
          <p:cNvPr id="10" name="Стрелка вправо 9"/>
          <p:cNvSpPr/>
          <p:nvPr/>
        </p:nvSpPr>
        <p:spPr>
          <a:xfrm rot="3712409">
            <a:off x="1778704" y="204174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31912" y="2564904"/>
            <a:ext cx="36724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Возьмем произвольный цикл.</a:t>
            </a:r>
          </a:p>
          <a:p>
            <a:pPr marL="342900" indent="-342900">
              <a:buAutoNum type="arabicParenR"/>
            </a:pPr>
            <a:r>
              <a:rPr lang="ru-RU" dirty="0" smtClean="0"/>
              <a:t>Найдем среди оставшихся циклов, цикл имеющий общую вершину с уже выбранным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(такой точно есть, иначе граф был бы не связным)</a:t>
            </a:r>
            <a:r>
              <a:rPr lang="ru-RU" dirty="0" smtClean="0"/>
              <a:t>.</a:t>
            </a:r>
          </a:p>
        </p:txBody>
      </p:sp>
      <p:sp>
        <p:nvSpPr>
          <p:cNvPr id="12" name="Стрелка вправо 11"/>
          <p:cNvSpPr/>
          <p:nvPr/>
        </p:nvSpPr>
        <p:spPr>
          <a:xfrm rot="3712409">
            <a:off x="2180719" y="456202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876256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9563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91770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1237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6"/>
          </p:cNvCxnSpPr>
          <p:nvPr/>
        </p:nvCxnSpPr>
        <p:spPr>
          <a:xfrm flipH="1">
            <a:off x="1115616" y="3537012"/>
            <a:ext cx="100811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7555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576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2"/>
            <a:endCxn id="51" idx="6"/>
          </p:cNvCxnSpPr>
          <p:nvPr/>
        </p:nvCxnSpPr>
        <p:spPr>
          <a:xfrm flipH="1">
            <a:off x="248376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4" idx="6"/>
            <a:endCxn id="59" idx="2"/>
          </p:cNvCxnSpPr>
          <p:nvPr/>
        </p:nvCxnSpPr>
        <p:spPr>
          <a:xfrm>
            <a:off x="392392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9" idx="6"/>
            <a:endCxn id="67" idx="2"/>
          </p:cNvCxnSpPr>
          <p:nvPr/>
        </p:nvCxnSpPr>
        <p:spPr>
          <a:xfrm>
            <a:off x="5364088" y="3537012"/>
            <a:ext cx="11521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00404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56388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51621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1619672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987824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448633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156176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736665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21" name="TextBox 120"/>
          <p:cNvSpPr txBox="1"/>
          <p:nvPr/>
        </p:nvSpPr>
        <p:spPr>
          <a:xfrm>
            <a:off x="4248457" y="1484784"/>
            <a:ext cx="7555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b="1" dirty="0" smtClean="0"/>
              <a:t>поток</a:t>
            </a:r>
            <a:endParaRPr lang="ru-RU" b="1" dirty="0"/>
          </a:p>
        </p:txBody>
      </p:sp>
      <p:cxnSp>
        <p:nvCxnSpPr>
          <p:cNvPr id="122" name="Прямая со стрелкой 121"/>
          <p:cNvCxnSpPr>
            <a:stCxn id="52" idx="0"/>
            <a:endCxn id="121" idx="1"/>
          </p:cNvCxnSpPr>
          <p:nvPr/>
        </p:nvCxnSpPr>
        <p:spPr>
          <a:xfrm flipV="1">
            <a:off x="1770515" y="1669450"/>
            <a:ext cx="2477942" cy="11114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>
            <a:stCxn id="68" idx="0"/>
            <a:endCxn id="121" idx="3"/>
          </p:cNvCxnSpPr>
          <p:nvPr/>
        </p:nvCxnSpPr>
        <p:spPr>
          <a:xfrm flipH="1" flipV="1">
            <a:off x="5004048" y="1669450"/>
            <a:ext cx="2513453" cy="11114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60" idx="0"/>
            <a:endCxn id="121" idx="2"/>
          </p:cNvCxnSpPr>
          <p:nvPr/>
        </p:nvCxnSpPr>
        <p:spPr>
          <a:xfrm flipV="1">
            <a:off x="3138667" y="1854116"/>
            <a:ext cx="1487586" cy="92681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66" idx="0"/>
            <a:endCxn id="121" idx="2"/>
          </p:cNvCxnSpPr>
          <p:nvPr/>
        </p:nvCxnSpPr>
        <p:spPr>
          <a:xfrm flipH="1" flipV="1">
            <a:off x="4626253" y="1854116"/>
            <a:ext cx="1680766" cy="92681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135"/>
          <p:cNvCxnSpPr>
            <a:stCxn id="63" idx="0"/>
            <a:endCxn id="121" idx="2"/>
          </p:cNvCxnSpPr>
          <p:nvPr/>
        </p:nvCxnSpPr>
        <p:spPr>
          <a:xfrm flipH="1" flipV="1">
            <a:off x="4626253" y="1854116"/>
            <a:ext cx="10928" cy="92681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876256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9563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91770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1237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6"/>
          </p:cNvCxnSpPr>
          <p:nvPr/>
        </p:nvCxnSpPr>
        <p:spPr>
          <a:xfrm flipH="1">
            <a:off x="1115616" y="3537012"/>
            <a:ext cx="100811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7555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576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2"/>
            <a:endCxn id="51" idx="6"/>
          </p:cNvCxnSpPr>
          <p:nvPr/>
        </p:nvCxnSpPr>
        <p:spPr>
          <a:xfrm flipH="1">
            <a:off x="248376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4" idx="6"/>
            <a:endCxn id="59" idx="2"/>
          </p:cNvCxnSpPr>
          <p:nvPr/>
        </p:nvCxnSpPr>
        <p:spPr>
          <a:xfrm>
            <a:off x="392392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9" idx="6"/>
            <a:endCxn id="67" idx="2"/>
          </p:cNvCxnSpPr>
          <p:nvPr/>
        </p:nvCxnSpPr>
        <p:spPr>
          <a:xfrm>
            <a:off x="5364088" y="3537012"/>
            <a:ext cx="11521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00404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56388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51621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31798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686138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19830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868144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07862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1619672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987824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448633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156176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736665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876256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9563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91770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1237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6"/>
          </p:cNvCxnSpPr>
          <p:nvPr/>
        </p:nvCxnSpPr>
        <p:spPr>
          <a:xfrm flipH="1">
            <a:off x="1115616" y="3537012"/>
            <a:ext cx="100811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7555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576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2"/>
            <a:endCxn id="51" idx="6"/>
          </p:cNvCxnSpPr>
          <p:nvPr/>
        </p:nvCxnSpPr>
        <p:spPr>
          <a:xfrm flipH="1">
            <a:off x="248376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4" idx="6"/>
            <a:endCxn id="59" idx="2"/>
          </p:cNvCxnSpPr>
          <p:nvPr/>
        </p:nvCxnSpPr>
        <p:spPr>
          <a:xfrm>
            <a:off x="392392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9" idx="6"/>
            <a:endCxn id="67" idx="2"/>
          </p:cNvCxnSpPr>
          <p:nvPr/>
        </p:nvCxnSpPr>
        <p:spPr>
          <a:xfrm>
            <a:off x="5364088" y="3537012"/>
            <a:ext cx="11521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00404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56388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51621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31798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686138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19830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868144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07862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1619672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987824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448633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156176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736665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1470386" y="40677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2830154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4414330" y="407707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5782482" y="407707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74" name="Прямая со стрелкой 73"/>
          <p:cNvCxnSpPr>
            <a:endCxn id="69" idx="0"/>
          </p:cNvCxnSpPr>
          <p:nvPr/>
        </p:nvCxnSpPr>
        <p:spPr>
          <a:xfrm>
            <a:off x="1619672" y="3645024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/>
          <p:nvPr/>
        </p:nvCxnSpPr>
        <p:spPr>
          <a:xfrm>
            <a:off x="2986267" y="3645024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/>
          <p:nvPr/>
        </p:nvCxnSpPr>
        <p:spPr>
          <a:xfrm>
            <a:off x="4570443" y="3645024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/>
          <p:nvPr/>
        </p:nvCxnSpPr>
        <p:spPr>
          <a:xfrm>
            <a:off x="5938595" y="3645024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16428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00" name="Прямая со стрелкой 99"/>
          <p:cNvCxnSpPr/>
          <p:nvPr/>
        </p:nvCxnSpPr>
        <p:spPr>
          <a:xfrm>
            <a:off x="7320401" y="3645024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258040" y="5075892"/>
            <a:ext cx="72167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3-0=3</a:t>
            </a:r>
            <a:endParaRPr lang="ru-RU" dirty="0"/>
          </a:p>
        </p:txBody>
      </p:sp>
      <p:cxnSp>
        <p:nvCxnSpPr>
          <p:cNvPr id="102" name="Прямая со стрелкой 101"/>
          <p:cNvCxnSpPr/>
          <p:nvPr/>
        </p:nvCxnSpPr>
        <p:spPr>
          <a:xfrm>
            <a:off x="1619672" y="4662428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626192" y="5066600"/>
            <a:ext cx="72167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5-1=4</a:t>
            </a:r>
            <a:endParaRPr lang="ru-RU" dirty="0"/>
          </a:p>
        </p:txBody>
      </p:sp>
      <p:cxnSp>
        <p:nvCxnSpPr>
          <p:cNvPr id="104" name="Прямая со стрелкой 103"/>
          <p:cNvCxnSpPr/>
          <p:nvPr/>
        </p:nvCxnSpPr>
        <p:spPr>
          <a:xfrm>
            <a:off x="2987824" y="4653136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948264" y="5066600"/>
            <a:ext cx="72167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3-1=2</a:t>
            </a:r>
            <a:endParaRPr lang="ru-RU" dirty="0"/>
          </a:p>
        </p:txBody>
      </p:sp>
      <p:cxnSp>
        <p:nvCxnSpPr>
          <p:cNvPr id="110" name="Прямая со стрелкой 109"/>
          <p:cNvCxnSpPr/>
          <p:nvPr/>
        </p:nvCxnSpPr>
        <p:spPr>
          <a:xfrm>
            <a:off x="7309896" y="4653136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488091" y="6021288"/>
            <a:ext cx="16680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b="1" dirty="0" smtClean="0"/>
              <a:t>обратные дуги</a:t>
            </a:r>
            <a:endParaRPr lang="ru-RU" b="1" dirty="0"/>
          </a:p>
        </p:txBody>
      </p:sp>
      <p:cxnSp>
        <p:nvCxnSpPr>
          <p:cNvPr id="113" name="Прямая со стрелкой 112"/>
          <p:cNvCxnSpPr>
            <a:stCxn id="71" idx="2"/>
          </p:cNvCxnSpPr>
          <p:nvPr/>
        </p:nvCxnSpPr>
        <p:spPr>
          <a:xfrm>
            <a:off x="4565173" y="4446404"/>
            <a:ext cx="726907" cy="163760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>
            <a:stCxn id="72" idx="2"/>
          </p:cNvCxnSpPr>
          <p:nvPr/>
        </p:nvCxnSpPr>
        <p:spPr>
          <a:xfrm flipH="1">
            <a:off x="5343116" y="4446404"/>
            <a:ext cx="590209" cy="164689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876256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9563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91770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1237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6"/>
          </p:cNvCxnSpPr>
          <p:nvPr/>
        </p:nvCxnSpPr>
        <p:spPr>
          <a:xfrm flipH="1">
            <a:off x="1115616" y="3537012"/>
            <a:ext cx="100811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7555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576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2"/>
            <a:endCxn id="51" idx="6"/>
          </p:cNvCxnSpPr>
          <p:nvPr/>
        </p:nvCxnSpPr>
        <p:spPr>
          <a:xfrm flipH="1">
            <a:off x="248376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4" idx="6"/>
            <a:endCxn id="59" idx="2"/>
          </p:cNvCxnSpPr>
          <p:nvPr/>
        </p:nvCxnSpPr>
        <p:spPr>
          <a:xfrm>
            <a:off x="392392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9" idx="6"/>
            <a:endCxn id="67" idx="2"/>
          </p:cNvCxnSpPr>
          <p:nvPr/>
        </p:nvCxnSpPr>
        <p:spPr>
          <a:xfrm>
            <a:off x="5364088" y="3537012"/>
            <a:ext cx="11521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00404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56388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51621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31798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686138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19830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868144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07862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1619672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987824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448633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156176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736665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1470386" y="40677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2830154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4414330" y="407707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5782482" y="407707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74" name="Прямая со стрелкой 73"/>
          <p:cNvCxnSpPr>
            <a:endCxn id="69" idx="0"/>
          </p:cNvCxnSpPr>
          <p:nvPr/>
        </p:nvCxnSpPr>
        <p:spPr>
          <a:xfrm>
            <a:off x="1619672" y="3645024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/>
          <p:nvPr/>
        </p:nvCxnSpPr>
        <p:spPr>
          <a:xfrm>
            <a:off x="2986267" y="3645024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/>
          <p:nvPr/>
        </p:nvCxnSpPr>
        <p:spPr>
          <a:xfrm>
            <a:off x="4570443" y="3645024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/>
          <p:nvPr/>
        </p:nvCxnSpPr>
        <p:spPr>
          <a:xfrm>
            <a:off x="5938595" y="3645024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16428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00" name="Прямая со стрелкой 99"/>
          <p:cNvCxnSpPr/>
          <p:nvPr/>
        </p:nvCxnSpPr>
        <p:spPr>
          <a:xfrm>
            <a:off x="7320401" y="3645024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915816" y="5291916"/>
            <a:ext cx="31261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m</a:t>
            </a:r>
            <a:r>
              <a:rPr lang="en-US" sz="3200" dirty="0" smtClean="0"/>
              <a:t>in(3,4,2,4,2) = 2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876256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9563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91770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1237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6"/>
          </p:cNvCxnSpPr>
          <p:nvPr/>
        </p:nvCxnSpPr>
        <p:spPr>
          <a:xfrm flipH="1">
            <a:off x="1115616" y="3537012"/>
            <a:ext cx="100811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7555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576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2"/>
            <a:endCxn id="51" idx="6"/>
          </p:cNvCxnSpPr>
          <p:nvPr/>
        </p:nvCxnSpPr>
        <p:spPr>
          <a:xfrm flipH="1">
            <a:off x="248376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4" idx="6"/>
            <a:endCxn id="59" idx="2"/>
          </p:cNvCxnSpPr>
          <p:nvPr/>
        </p:nvCxnSpPr>
        <p:spPr>
          <a:xfrm>
            <a:off x="392392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9" idx="6"/>
            <a:endCxn id="67" idx="2"/>
          </p:cNvCxnSpPr>
          <p:nvPr/>
        </p:nvCxnSpPr>
        <p:spPr>
          <a:xfrm>
            <a:off x="5364088" y="3537012"/>
            <a:ext cx="11521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00404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56388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51621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31798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686138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19830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868144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07862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1619672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987824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448633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156176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736665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96" name="Прямая со стрелкой 95"/>
          <p:cNvCxnSpPr>
            <a:stCxn id="52" idx="0"/>
            <a:endCxn id="37" idx="1"/>
          </p:cNvCxnSpPr>
          <p:nvPr/>
        </p:nvCxnSpPr>
        <p:spPr>
          <a:xfrm flipV="1">
            <a:off x="1770515" y="1732166"/>
            <a:ext cx="1793373" cy="104876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915816" y="5291916"/>
            <a:ext cx="31261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m</a:t>
            </a:r>
            <a:r>
              <a:rPr lang="en-US" sz="3200" dirty="0" smtClean="0"/>
              <a:t>in(3,4,2,4,2) = 2</a:t>
            </a:r>
            <a:endParaRPr lang="ru-RU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3563888" y="1547500"/>
            <a:ext cx="417102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+2</a:t>
            </a:r>
            <a:endParaRPr lang="ru-RU" dirty="0"/>
          </a:p>
        </p:txBody>
      </p:sp>
      <p:cxnSp>
        <p:nvCxnSpPr>
          <p:cNvPr id="45" name="Прямая со стрелкой 44"/>
          <p:cNvCxnSpPr>
            <a:stCxn id="68" idx="0"/>
            <a:endCxn id="37" idx="3"/>
          </p:cNvCxnSpPr>
          <p:nvPr/>
        </p:nvCxnSpPr>
        <p:spPr>
          <a:xfrm flipH="1" flipV="1">
            <a:off x="3980990" y="1732166"/>
            <a:ext cx="3536511" cy="104876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60" idx="0"/>
            <a:endCxn id="37" idx="2"/>
          </p:cNvCxnSpPr>
          <p:nvPr/>
        </p:nvCxnSpPr>
        <p:spPr>
          <a:xfrm flipV="1">
            <a:off x="3138667" y="1916832"/>
            <a:ext cx="633772" cy="86409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580112" y="1556792"/>
            <a:ext cx="37221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-2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63" idx="0"/>
            <a:endCxn id="73" idx="2"/>
          </p:cNvCxnSpPr>
          <p:nvPr/>
        </p:nvCxnSpPr>
        <p:spPr>
          <a:xfrm flipV="1">
            <a:off x="4637181" y="1926124"/>
            <a:ext cx="1129040" cy="85480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66" idx="0"/>
            <a:endCxn id="73" idx="2"/>
          </p:cNvCxnSpPr>
          <p:nvPr/>
        </p:nvCxnSpPr>
        <p:spPr>
          <a:xfrm flipH="1" flipV="1">
            <a:off x="5766221" y="1926124"/>
            <a:ext cx="540798" cy="85480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876256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9563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91770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1237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6"/>
          </p:cNvCxnSpPr>
          <p:nvPr/>
        </p:nvCxnSpPr>
        <p:spPr>
          <a:xfrm flipH="1">
            <a:off x="1115616" y="3537012"/>
            <a:ext cx="100811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7555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576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2"/>
            <a:endCxn id="51" idx="6"/>
          </p:cNvCxnSpPr>
          <p:nvPr/>
        </p:nvCxnSpPr>
        <p:spPr>
          <a:xfrm flipH="1">
            <a:off x="248376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4" idx="6"/>
            <a:endCxn id="59" idx="2"/>
          </p:cNvCxnSpPr>
          <p:nvPr/>
        </p:nvCxnSpPr>
        <p:spPr>
          <a:xfrm>
            <a:off x="392392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9" idx="6"/>
            <a:endCxn id="67" idx="2"/>
          </p:cNvCxnSpPr>
          <p:nvPr/>
        </p:nvCxnSpPr>
        <p:spPr>
          <a:xfrm>
            <a:off x="5364088" y="3537012"/>
            <a:ext cx="11521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00404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56388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51621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31798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686138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19830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868144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07862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1619672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987824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448633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156176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736665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96" name="Прямая со стрелкой 95"/>
          <p:cNvCxnSpPr>
            <a:stCxn id="52" idx="0"/>
            <a:endCxn id="37" idx="1"/>
          </p:cNvCxnSpPr>
          <p:nvPr/>
        </p:nvCxnSpPr>
        <p:spPr>
          <a:xfrm flipV="1">
            <a:off x="1770515" y="1732166"/>
            <a:ext cx="1793373" cy="104876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83568" y="4653136"/>
            <a:ext cx="4104456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Стоит отметить, что из данной вершины точно есть выходящая дуга, иначе создание потока невозможно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(сумма весов входящих дуг равна сумме весов выходящих)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3563888" y="1547500"/>
            <a:ext cx="417102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+2</a:t>
            </a:r>
            <a:endParaRPr lang="ru-RU" dirty="0"/>
          </a:p>
        </p:txBody>
      </p:sp>
      <p:cxnSp>
        <p:nvCxnSpPr>
          <p:cNvPr id="45" name="Прямая со стрелкой 44"/>
          <p:cNvCxnSpPr>
            <a:stCxn id="68" idx="0"/>
            <a:endCxn id="37" idx="3"/>
          </p:cNvCxnSpPr>
          <p:nvPr/>
        </p:nvCxnSpPr>
        <p:spPr>
          <a:xfrm flipH="1" flipV="1">
            <a:off x="3980990" y="1732166"/>
            <a:ext cx="3536511" cy="104876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60" idx="0"/>
            <a:endCxn id="37" idx="2"/>
          </p:cNvCxnSpPr>
          <p:nvPr/>
        </p:nvCxnSpPr>
        <p:spPr>
          <a:xfrm flipV="1">
            <a:off x="3138667" y="1916832"/>
            <a:ext cx="633772" cy="86409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580112" y="1556792"/>
            <a:ext cx="37221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-2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63" idx="0"/>
            <a:endCxn id="73" idx="2"/>
          </p:cNvCxnSpPr>
          <p:nvPr/>
        </p:nvCxnSpPr>
        <p:spPr>
          <a:xfrm flipV="1">
            <a:off x="4637181" y="1926124"/>
            <a:ext cx="1129040" cy="85480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66" idx="0"/>
            <a:endCxn id="73" idx="2"/>
          </p:cNvCxnSpPr>
          <p:nvPr/>
        </p:nvCxnSpPr>
        <p:spPr>
          <a:xfrm flipH="1" flipV="1">
            <a:off x="5766221" y="1926124"/>
            <a:ext cx="540798" cy="85480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64" idx="4"/>
          </p:cNvCxnSpPr>
          <p:nvPr/>
        </p:nvCxnSpPr>
        <p:spPr>
          <a:xfrm flipH="1" flipV="1">
            <a:off x="3743908" y="3717032"/>
            <a:ext cx="612068" cy="86409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67" idx="4"/>
          </p:cNvCxnSpPr>
          <p:nvPr/>
        </p:nvCxnSpPr>
        <p:spPr>
          <a:xfrm flipH="1">
            <a:off x="6228184" y="3717032"/>
            <a:ext cx="468052" cy="86409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860032" y="4653136"/>
            <a:ext cx="4104456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Стоит отметить, что в данную вершину точно есть входящая дуга, иначе создание потока невозможно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(сумма весов входящих дуг равна сумме весов выходящих)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876256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9563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91770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1237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6"/>
          </p:cNvCxnSpPr>
          <p:nvPr/>
        </p:nvCxnSpPr>
        <p:spPr>
          <a:xfrm flipH="1">
            <a:off x="1115616" y="3537012"/>
            <a:ext cx="100811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7555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576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2"/>
            <a:endCxn id="51" idx="6"/>
          </p:cNvCxnSpPr>
          <p:nvPr/>
        </p:nvCxnSpPr>
        <p:spPr>
          <a:xfrm flipH="1">
            <a:off x="248376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4" idx="6"/>
            <a:endCxn id="59" idx="2"/>
          </p:cNvCxnSpPr>
          <p:nvPr/>
        </p:nvCxnSpPr>
        <p:spPr>
          <a:xfrm>
            <a:off x="392392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9" idx="6"/>
            <a:endCxn id="67" idx="2"/>
          </p:cNvCxnSpPr>
          <p:nvPr/>
        </p:nvCxnSpPr>
        <p:spPr>
          <a:xfrm>
            <a:off x="5364088" y="3537012"/>
            <a:ext cx="11521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00404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56388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51621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31798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686138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19830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868144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07862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1619672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987824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448633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156176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736665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96" name="Прямая со стрелкой 95"/>
          <p:cNvCxnSpPr>
            <a:stCxn id="52" idx="0"/>
            <a:endCxn id="37" idx="1"/>
          </p:cNvCxnSpPr>
          <p:nvPr/>
        </p:nvCxnSpPr>
        <p:spPr>
          <a:xfrm flipV="1">
            <a:off x="1770515" y="1732166"/>
            <a:ext cx="1793373" cy="104876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915816" y="5291916"/>
            <a:ext cx="31261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m</a:t>
            </a:r>
            <a:r>
              <a:rPr lang="en-US" sz="3200" dirty="0" smtClean="0"/>
              <a:t>in(3,4,2,4,2) = 2</a:t>
            </a:r>
            <a:endParaRPr lang="ru-RU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3563888" y="1547500"/>
            <a:ext cx="417102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+2</a:t>
            </a:r>
            <a:endParaRPr lang="ru-RU" dirty="0"/>
          </a:p>
        </p:txBody>
      </p:sp>
      <p:cxnSp>
        <p:nvCxnSpPr>
          <p:cNvPr id="45" name="Прямая со стрелкой 44"/>
          <p:cNvCxnSpPr>
            <a:stCxn id="68" idx="0"/>
            <a:endCxn id="37" idx="3"/>
          </p:cNvCxnSpPr>
          <p:nvPr/>
        </p:nvCxnSpPr>
        <p:spPr>
          <a:xfrm flipH="1" flipV="1">
            <a:off x="3980990" y="1732166"/>
            <a:ext cx="3536511" cy="104876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60" idx="0"/>
            <a:endCxn id="37" idx="2"/>
          </p:cNvCxnSpPr>
          <p:nvPr/>
        </p:nvCxnSpPr>
        <p:spPr>
          <a:xfrm flipV="1">
            <a:off x="3138667" y="1916832"/>
            <a:ext cx="633772" cy="86409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580112" y="1556792"/>
            <a:ext cx="37221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-2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63" idx="0"/>
            <a:endCxn id="73" idx="2"/>
          </p:cNvCxnSpPr>
          <p:nvPr/>
        </p:nvCxnSpPr>
        <p:spPr>
          <a:xfrm flipV="1">
            <a:off x="4637181" y="1926124"/>
            <a:ext cx="1129040" cy="85480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66" idx="0"/>
            <a:endCxn id="73" idx="2"/>
          </p:cNvCxnSpPr>
          <p:nvPr/>
        </p:nvCxnSpPr>
        <p:spPr>
          <a:xfrm flipH="1" flipV="1">
            <a:off x="5766221" y="1926124"/>
            <a:ext cx="540798" cy="85480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876256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9563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91770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1237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6"/>
          </p:cNvCxnSpPr>
          <p:nvPr/>
        </p:nvCxnSpPr>
        <p:spPr>
          <a:xfrm flipH="1">
            <a:off x="1115616" y="3537012"/>
            <a:ext cx="100811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7555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576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2"/>
            <a:endCxn id="51" idx="6"/>
          </p:cNvCxnSpPr>
          <p:nvPr/>
        </p:nvCxnSpPr>
        <p:spPr>
          <a:xfrm flipH="1">
            <a:off x="248376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4" idx="6"/>
            <a:endCxn id="59" idx="2"/>
          </p:cNvCxnSpPr>
          <p:nvPr/>
        </p:nvCxnSpPr>
        <p:spPr>
          <a:xfrm>
            <a:off x="392392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9" idx="6"/>
            <a:endCxn id="67" idx="2"/>
          </p:cNvCxnSpPr>
          <p:nvPr/>
        </p:nvCxnSpPr>
        <p:spPr>
          <a:xfrm>
            <a:off x="5364088" y="3537012"/>
            <a:ext cx="11521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00404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56388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51621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31798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686138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19830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868144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07862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1619672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987824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448633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156176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736665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12" name="TextBox 111"/>
          <p:cNvSpPr txBox="1"/>
          <p:nvPr/>
        </p:nvSpPr>
        <p:spPr>
          <a:xfrm>
            <a:off x="1475656" y="5291916"/>
            <a:ext cx="622773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3200" dirty="0" smtClean="0"/>
              <a:t>Осталось ли полученное потоком?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876256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9563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91770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1237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6"/>
          </p:cNvCxnSpPr>
          <p:nvPr/>
        </p:nvCxnSpPr>
        <p:spPr>
          <a:xfrm flipH="1">
            <a:off x="1115616" y="3537012"/>
            <a:ext cx="100811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7555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576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2"/>
            <a:endCxn id="51" idx="6"/>
          </p:cNvCxnSpPr>
          <p:nvPr/>
        </p:nvCxnSpPr>
        <p:spPr>
          <a:xfrm flipH="1">
            <a:off x="248376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4" idx="6"/>
            <a:endCxn id="59" idx="2"/>
          </p:cNvCxnSpPr>
          <p:nvPr/>
        </p:nvCxnSpPr>
        <p:spPr>
          <a:xfrm>
            <a:off x="392392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9" idx="6"/>
            <a:endCxn id="67" idx="2"/>
          </p:cNvCxnSpPr>
          <p:nvPr/>
        </p:nvCxnSpPr>
        <p:spPr>
          <a:xfrm>
            <a:off x="5364088" y="3537012"/>
            <a:ext cx="11521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00404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56388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51621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31798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686138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19830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868144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07862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1619672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987824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448633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156176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736665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12" name="TextBox 111"/>
          <p:cNvSpPr txBox="1"/>
          <p:nvPr/>
        </p:nvSpPr>
        <p:spPr>
          <a:xfrm>
            <a:off x="1475656" y="5291916"/>
            <a:ext cx="633218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Величина потока увеличилась на 2 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51" idx="4"/>
            <a:endCxn id="28" idx="0"/>
          </p:cNvCxnSpPr>
          <p:nvPr/>
        </p:nvCxnSpPr>
        <p:spPr>
          <a:xfrm>
            <a:off x="4608004" y="2780928"/>
            <a:ext cx="0" cy="14401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7"/>
          </p:cNvCxnSpPr>
          <p:nvPr/>
        </p:nvCxnSpPr>
        <p:spPr>
          <a:xfrm flipH="1">
            <a:off x="3367145" y="2600908"/>
            <a:ext cx="1060839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059832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59832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1"/>
            <a:endCxn id="51" idx="6"/>
          </p:cNvCxnSpPr>
          <p:nvPr/>
        </p:nvCxnSpPr>
        <p:spPr>
          <a:xfrm flipH="1" flipV="1">
            <a:off x="4788024" y="2600908"/>
            <a:ext cx="988831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8" idx="2"/>
            <a:endCxn id="54" idx="5"/>
          </p:cNvCxnSpPr>
          <p:nvPr/>
        </p:nvCxnSpPr>
        <p:spPr>
          <a:xfrm flipH="1" flipV="1">
            <a:off x="3367145" y="3664305"/>
            <a:ext cx="1060839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64" idx="3"/>
            <a:endCxn id="28" idx="6"/>
          </p:cNvCxnSpPr>
          <p:nvPr/>
        </p:nvCxnSpPr>
        <p:spPr>
          <a:xfrm flipH="1">
            <a:off x="4788024" y="3664305"/>
            <a:ext cx="988831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57241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478226" y="28529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990394" y="28436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491880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004048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4283968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3779912" y="2852936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292080" y="2843644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779912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292080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572000" y="335699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4427984" y="42210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6136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3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1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707904" y="5085184"/>
            <a:ext cx="22322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ru-RU" sz="2000" dirty="0" smtClean="0"/>
              <a:t>Получился набор не пересекающихся простых циклов</a:t>
            </a:r>
            <a:endParaRPr lang="ru-RU" sz="2000" b="1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1126485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Множество ребер разбивается на непересекающиеся простые циклы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148064" y="1126485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 – </a:t>
            </a:r>
            <a:r>
              <a:rPr lang="ru-RU" dirty="0" err="1" smtClean="0"/>
              <a:t>эйлеров</a:t>
            </a:r>
            <a:r>
              <a:rPr lang="en-US" dirty="0" smtClean="0"/>
              <a:t> </a:t>
            </a:r>
            <a:r>
              <a:rPr lang="ru-RU" dirty="0" smtClean="0"/>
              <a:t>граф (</a:t>
            </a:r>
            <a:r>
              <a:rPr lang="ru-RU" dirty="0" err="1" smtClean="0"/>
              <a:t>граф</a:t>
            </a:r>
            <a:r>
              <a:rPr lang="ru-RU" dirty="0" smtClean="0"/>
              <a:t>, имеющий </a:t>
            </a:r>
            <a:r>
              <a:rPr lang="ru-RU" dirty="0" err="1" smtClean="0"/>
              <a:t>эйлеров</a:t>
            </a:r>
            <a:r>
              <a:rPr lang="ru-RU" dirty="0" smtClean="0"/>
              <a:t> цикл)</a:t>
            </a:r>
          </a:p>
        </p:txBody>
      </p:sp>
      <p:sp>
        <p:nvSpPr>
          <p:cNvPr id="10" name="Стрелка вправо 9"/>
          <p:cNvSpPr/>
          <p:nvPr/>
        </p:nvSpPr>
        <p:spPr>
          <a:xfrm rot="3712409">
            <a:off x="1778704" y="204174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31912" y="2564904"/>
            <a:ext cx="39520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Возьмем произвольный цикл.</a:t>
            </a:r>
          </a:p>
          <a:p>
            <a:pPr marL="342900" indent="-342900">
              <a:buAutoNum type="arabicParenR"/>
            </a:pPr>
            <a:r>
              <a:rPr lang="ru-RU" dirty="0" smtClean="0"/>
              <a:t>Найдем среди оставшихся циклов, цикл имеющий общую вершину с уже выбранным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(такой точно есть, иначе граф был бы не связным)</a:t>
            </a:r>
            <a:r>
              <a:rPr lang="ru-RU" dirty="0" smtClean="0"/>
              <a:t>.</a:t>
            </a:r>
          </a:p>
          <a:p>
            <a:pPr marL="342900" indent="-342900">
              <a:buFontTx/>
              <a:buAutoNum type="arabicParenR"/>
            </a:pPr>
            <a:r>
              <a:rPr lang="ru-RU" dirty="0" smtClean="0"/>
              <a:t>«Склеим» этот цикл с тем что есть.</a:t>
            </a:r>
            <a:endParaRPr lang="ru-RU" b="1" dirty="0" smtClean="0"/>
          </a:p>
        </p:txBody>
      </p:sp>
      <p:sp>
        <p:nvSpPr>
          <p:cNvPr id="12" name="Стрелка вправо 11"/>
          <p:cNvSpPr/>
          <p:nvPr/>
        </p:nvSpPr>
        <p:spPr>
          <a:xfrm rot="3712409">
            <a:off x="3506897" y="456202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 rot="18875400">
            <a:off x="5355183" y="4466033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508104" y="2852936"/>
            <a:ext cx="22322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ru-RU" sz="2000" dirty="0" smtClean="0"/>
              <a:t>Будем повторять 2) и 3) пока все циклы не склеятся в один.</a:t>
            </a:r>
            <a:endParaRPr lang="ru-RU" sz="2000" b="1" dirty="0" smtClean="0"/>
          </a:p>
        </p:txBody>
      </p:sp>
      <p:sp>
        <p:nvSpPr>
          <p:cNvPr id="15" name="Стрелка вправо 14"/>
          <p:cNvSpPr/>
          <p:nvPr/>
        </p:nvSpPr>
        <p:spPr>
          <a:xfrm rot="16524336">
            <a:off x="6218834" y="2177754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51" idx="4"/>
            <a:endCxn id="28" idx="0"/>
          </p:cNvCxnSpPr>
          <p:nvPr/>
        </p:nvCxnSpPr>
        <p:spPr>
          <a:xfrm>
            <a:off x="4608004" y="2780928"/>
            <a:ext cx="0" cy="14401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7"/>
          </p:cNvCxnSpPr>
          <p:nvPr/>
        </p:nvCxnSpPr>
        <p:spPr>
          <a:xfrm flipH="1">
            <a:off x="3367145" y="2600908"/>
            <a:ext cx="1060839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059832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59832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1"/>
            <a:endCxn id="51" idx="6"/>
          </p:cNvCxnSpPr>
          <p:nvPr/>
        </p:nvCxnSpPr>
        <p:spPr>
          <a:xfrm flipH="1" flipV="1">
            <a:off x="4788024" y="2600908"/>
            <a:ext cx="988831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8" idx="2"/>
            <a:endCxn id="54" idx="5"/>
          </p:cNvCxnSpPr>
          <p:nvPr/>
        </p:nvCxnSpPr>
        <p:spPr>
          <a:xfrm flipH="1" flipV="1">
            <a:off x="3367145" y="3664305"/>
            <a:ext cx="1060839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64" idx="3"/>
            <a:endCxn id="28" idx="6"/>
          </p:cNvCxnSpPr>
          <p:nvPr/>
        </p:nvCxnSpPr>
        <p:spPr>
          <a:xfrm flipH="1">
            <a:off x="4788024" y="3664305"/>
            <a:ext cx="988831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57241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478226" y="28529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990394" y="28436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491880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004048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4283968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3779912" y="2852936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292080" y="2843644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779912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292080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572000" y="335699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4427984" y="42210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6136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176895" y="5291916"/>
            <a:ext cx="48433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Величина потока </a:t>
            </a:r>
            <a:r>
              <a:rPr lang="ru-RU" sz="3200" dirty="0" smtClean="0"/>
              <a:t>=</a:t>
            </a:r>
            <a:r>
              <a:rPr lang="ru-RU" sz="3200" dirty="0" smtClean="0"/>
              <a:t> 1+0 = 1 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51" idx="4"/>
            <a:endCxn id="28" idx="0"/>
          </p:cNvCxnSpPr>
          <p:nvPr/>
        </p:nvCxnSpPr>
        <p:spPr>
          <a:xfrm>
            <a:off x="4608004" y="2780928"/>
            <a:ext cx="0" cy="1440160"/>
          </a:xfrm>
          <a:prstGeom prst="straightConnector1">
            <a:avLst/>
          </a:prstGeom>
          <a:ln w="381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7"/>
          </p:cNvCxnSpPr>
          <p:nvPr/>
        </p:nvCxnSpPr>
        <p:spPr>
          <a:xfrm flipH="1">
            <a:off x="3367145" y="2600908"/>
            <a:ext cx="1060839" cy="808811"/>
          </a:xfrm>
          <a:prstGeom prst="straightConnector1">
            <a:avLst/>
          </a:prstGeom>
          <a:ln w="381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059832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59832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1"/>
            <a:endCxn id="51" idx="6"/>
          </p:cNvCxnSpPr>
          <p:nvPr/>
        </p:nvCxnSpPr>
        <p:spPr>
          <a:xfrm flipH="1" flipV="1">
            <a:off x="4788024" y="2600908"/>
            <a:ext cx="988831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8" idx="2"/>
            <a:endCxn id="54" idx="5"/>
          </p:cNvCxnSpPr>
          <p:nvPr/>
        </p:nvCxnSpPr>
        <p:spPr>
          <a:xfrm flipH="1" flipV="1">
            <a:off x="3367145" y="3664305"/>
            <a:ext cx="1060839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64" idx="3"/>
            <a:endCxn id="28" idx="6"/>
          </p:cNvCxnSpPr>
          <p:nvPr/>
        </p:nvCxnSpPr>
        <p:spPr>
          <a:xfrm flipH="1">
            <a:off x="4788024" y="3664305"/>
            <a:ext cx="988831" cy="736803"/>
          </a:xfrm>
          <a:prstGeom prst="straightConnector1">
            <a:avLst/>
          </a:prstGeom>
          <a:ln w="381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57241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478226" y="28529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990394" y="28436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491880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004048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4283968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3779912" y="2852936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292080" y="2843644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779912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292080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572000" y="335699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4427984" y="42210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6136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042372" y="5291916"/>
            <a:ext cx="720203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3200" dirty="0" smtClean="0"/>
              <a:t>Найден путь увеличивающий поток на 1</a:t>
            </a:r>
            <a:endParaRPr lang="ru-RU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6228184" y="1844824"/>
            <a:ext cx="301686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endCxn id="26" idx="1"/>
          </p:cNvCxnSpPr>
          <p:nvPr/>
        </p:nvCxnSpPr>
        <p:spPr>
          <a:xfrm flipV="1">
            <a:off x="4139952" y="2029490"/>
            <a:ext cx="2088232" cy="82344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V="1">
            <a:off x="4716016" y="2204864"/>
            <a:ext cx="1512168" cy="100811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26" idx="2"/>
          </p:cNvCxnSpPr>
          <p:nvPr/>
        </p:nvCxnSpPr>
        <p:spPr>
          <a:xfrm flipV="1">
            <a:off x="5508104" y="2214156"/>
            <a:ext cx="870923" cy="150287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51" idx="4"/>
            <a:endCxn id="28" idx="0"/>
          </p:cNvCxnSpPr>
          <p:nvPr/>
        </p:nvCxnSpPr>
        <p:spPr>
          <a:xfrm>
            <a:off x="4608004" y="2780928"/>
            <a:ext cx="0" cy="1440160"/>
          </a:xfrm>
          <a:prstGeom prst="straightConnector1">
            <a:avLst/>
          </a:prstGeom>
          <a:ln w="381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7"/>
          </p:cNvCxnSpPr>
          <p:nvPr/>
        </p:nvCxnSpPr>
        <p:spPr>
          <a:xfrm flipH="1">
            <a:off x="3367145" y="2600908"/>
            <a:ext cx="1060839" cy="808811"/>
          </a:xfrm>
          <a:prstGeom prst="straightConnector1">
            <a:avLst/>
          </a:prstGeom>
          <a:ln w="381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059832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59832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1"/>
            <a:endCxn id="51" idx="6"/>
          </p:cNvCxnSpPr>
          <p:nvPr/>
        </p:nvCxnSpPr>
        <p:spPr>
          <a:xfrm flipH="1" flipV="1">
            <a:off x="4788024" y="2600908"/>
            <a:ext cx="988831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8" idx="2"/>
            <a:endCxn id="54" idx="5"/>
          </p:cNvCxnSpPr>
          <p:nvPr/>
        </p:nvCxnSpPr>
        <p:spPr>
          <a:xfrm flipH="1" flipV="1">
            <a:off x="3367145" y="3664305"/>
            <a:ext cx="1060839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64" idx="3"/>
            <a:endCxn id="28" idx="6"/>
          </p:cNvCxnSpPr>
          <p:nvPr/>
        </p:nvCxnSpPr>
        <p:spPr>
          <a:xfrm flipH="1">
            <a:off x="4788024" y="3664305"/>
            <a:ext cx="988831" cy="736803"/>
          </a:xfrm>
          <a:prstGeom prst="straightConnector1">
            <a:avLst/>
          </a:prstGeom>
          <a:ln w="381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57241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478226" y="28529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990394" y="28436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491880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004048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4283968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3779912" y="2852936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292080" y="2843644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779912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292080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572000" y="335699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4427984" y="42210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6136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042372" y="5291916"/>
            <a:ext cx="720203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3200" dirty="0" smtClean="0"/>
              <a:t>Найден путь увеличивающий поток на 1</a:t>
            </a:r>
            <a:endParaRPr lang="ru-RU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6228184" y="1844824"/>
            <a:ext cx="41710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+1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endCxn id="26" idx="1"/>
          </p:cNvCxnSpPr>
          <p:nvPr/>
        </p:nvCxnSpPr>
        <p:spPr>
          <a:xfrm flipV="1">
            <a:off x="4139952" y="2029490"/>
            <a:ext cx="2088232" cy="82344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endCxn id="29" idx="1"/>
          </p:cNvCxnSpPr>
          <p:nvPr/>
        </p:nvCxnSpPr>
        <p:spPr>
          <a:xfrm>
            <a:off x="4716016" y="3212976"/>
            <a:ext cx="1512168" cy="154352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26" idx="2"/>
          </p:cNvCxnSpPr>
          <p:nvPr/>
        </p:nvCxnSpPr>
        <p:spPr>
          <a:xfrm flipV="1">
            <a:off x="5508104" y="2214156"/>
            <a:ext cx="928631" cy="150287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28184" y="4571836"/>
            <a:ext cx="372218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51" idx="4"/>
            <a:endCxn id="28" idx="0"/>
          </p:cNvCxnSpPr>
          <p:nvPr/>
        </p:nvCxnSpPr>
        <p:spPr>
          <a:xfrm>
            <a:off x="4608004" y="2780928"/>
            <a:ext cx="0" cy="14401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7"/>
          </p:cNvCxnSpPr>
          <p:nvPr/>
        </p:nvCxnSpPr>
        <p:spPr>
          <a:xfrm flipH="1">
            <a:off x="3367145" y="2600908"/>
            <a:ext cx="1060839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059832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59832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1"/>
            <a:endCxn id="51" idx="6"/>
          </p:cNvCxnSpPr>
          <p:nvPr/>
        </p:nvCxnSpPr>
        <p:spPr>
          <a:xfrm flipH="1" flipV="1">
            <a:off x="4788024" y="2600908"/>
            <a:ext cx="988831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8" idx="2"/>
            <a:endCxn id="54" idx="5"/>
          </p:cNvCxnSpPr>
          <p:nvPr/>
        </p:nvCxnSpPr>
        <p:spPr>
          <a:xfrm flipH="1" flipV="1">
            <a:off x="3367145" y="3664305"/>
            <a:ext cx="1060839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64" idx="3"/>
            <a:endCxn id="28" idx="6"/>
          </p:cNvCxnSpPr>
          <p:nvPr/>
        </p:nvCxnSpPr>
        <p:spPr>
          <a:xfrm flipH="1">
            <a:off x="4788024" y="3664305"/>
            <a:ext cx="988831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57241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478226" y="28529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990394" y="28436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491880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004048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4283968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3779912" y="2852936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292080" y="2843644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779912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292080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572000" y="335699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4427984" y="42210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6136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2176895" y="5291916"/>
            <a:ext cx="48433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Величина потока </a:t>
            </a:r>
            <a:r>
              <a:rPr lang="ru-RU" sz="3200" dirty="0" smtClean="0"/>
              <a:t>=</a:t>
            </a:r>
            <a:r>
              <a:rPr lang="ru-RU" sz="3200" dirty="0" smtClean="0"/>
              <a:t> 1+1 = 2 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Замечание</a:t>
            </a:r>
            <a:endParaRPr lang="ru-RU" sz="2800" b="1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611560" y="3105835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</a:t>
            </a:r>
            <a:r>
              <a:rPr lang="ru-RU" sz="2800" dirty="0" smtClean="0"/>
              <a:t>поток   =   </a:t>
            </a:r>
            <a:r>
              <a:rPr lang="ru-RU" sz="2800" dirty="0" smtClean="0"/>
              <a:t>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Паросочетания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Кристофидиса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136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Теорема</a:t>
            </a:r>
            <a:r>
              <a:rPr lang="ru-RU" sz="2000" dirty="0" smtClean="0"/>
              <a:t>: </a:t>
            </a:r>
            <a:r>
              <a:rPr lang="ru-RU" sz="2000" dirty="0" err="1" smtClean="0"/>
              <a:t>Эйлеров</a:t>
            </a:r>
            <a:r>
              <a:rPr lang="ru-RU" sz="2000" dirty="0" smtClean="0"/>
              <a:t> путь существует тогда и только тогда, когда количество вершин с нечётными степенями равно двум или нулю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(в случае существования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эйлерова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цикла)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путь.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136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chemeClr val="bg1">
                    <a:lumMod val="75000"/>
                  </a:schemeClr>
                </a:solidFill>
              </a:rPr>
              <a:t>Теорема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Эйлеров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путь существует тогда и только тогда, когда количество вершин с нечётными степенями равно двум или нулю (в случае существования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эйлерова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цикла).</a:t>
            </a:r>
            <a:endParaRPr lang="ru-RU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путь.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27584" y="2924944"/>
            <a:ext cx="7772400" cy="302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000" b="1" dirty="0" smtClean="0"/>
              <a:t>Доказательство</a:t>
            </a:r>
            <a:r>
              <a:rPr lang="ru-RU" sz="2000" dirty="0" smtClean="0"/>
              <a:t>: </a:t>
            </a:r>
          </a:p>
          <a:p>
            <a:pPr lvl="0">
              <a:buFont typeface="Arial" pitchFamily="34" charset="0"/>
              <a:buChar char="•"/>
            </a:pPr>
            <a:r>
              <a:rPr lang="ru-RU" sz="2000" dirty="0" smtClean="0"/>
              <a:t>Если есть (две) вершины нечетной степени, то их нужно соединить временным ребром.</a:t>
            </a:r>
          </a:p>
          <a:p>
            <a:pPr lvl="0"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buFont typeface="Arial" pitchFamily="34" charset="0"/>
              <a:buChar char="•"/>
            </a:pPr>
            <a:r>
              <a:rPr lang="ru-RU" sz="2000" dirty="0" smtClean="0"/>
              <a:t>Находится множество не пересекающихся простых циклов охватывающих весь граф. После этого они «склеиваются».</a:t>
            </a:r>
          </a:p>
          <a:p>
            <a:pPr lvl="0"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buFont typeface="Arial" pitchFamily="34" charset="0"/>
              <a:buChar char="•"/>
            </a:pPr>
            <a:r>
              <a:rPr lang="ru-RU" sz="2000" dirty="0" smtClean="0"/>
              <a:t>В полученном </a:t>
            </a:r>
            <a:r>
              <a:rPr lang="ru-RU" sz="2000" dirty="0" err="1" smtClean="0"/>
              <a:t>эйлеровом</a:t>
            </a:r>
            <a:r>
              <a:rPr lang="ru-RU" sz="2000" dirty="0" smtClean="0"/>
              <a:t> цикле удаляется временное ребро, после чего остается </a:t>
            </a:r>
            <a:r>
              <a:rPr lang="ru-RU" sz="2000" dirty="0" err="1" smtClean="0"/>
              <a:t>эйлеров</a:t>
            </a:r>
            <a:r>
              <a:rPr lang="ru-RU" sz="2000" dirty="0" smtClean="0"/>
              <a:t> путь начинающийся в одной из удаленных вершин, а заканчивающийся в другой.</a:t>
            </a:r>
          </a:p>
          <a:p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4931</TotalTime>
  <Words>1960</Words>
  <Application>Microsoft Office PowerPoint</Application>
  <PresentationFormat>Экран (4:3)</PresentationFormat>
  <Paragraphs>816</Paragraphs>
  <Slides>76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76</vt:i4>
      </vt:variant>
    </vt:vector>
  </HeadingPairs>
  <TitlesOfParts>
    <vt:vector size="77" baseType="lpstr">
      <vt:lpstr>Тема Office</vt:lpstr>
      <vt:lpstr>Алгоритмы на графах</vt:lpstr>
      <vt:lpstr>Эйлеров граф, путь, цикл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Разбиение на слои</vt:lpstr>
      <vt:lpstr>Слайд 13</vt:lpstr>
      <vt:lpstr>Слайд 14</vt:lpstr>
      <vt:lpstr>Слайд 15</vt:lpstr>
      <vt:lpstr>Остовные деревья</vt:lpstr>
      <vt:lpstr>Алгоритм Краскала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Алгоритм Прима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Потоки в сетях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Слайд 49</vt:lpstr>
      <vt:lpstr>Слайд 50</vt:lpstr>
      <vt:lpstr>Слайд 51</vt:lpstr>
      <vt:lpstr>Слайд 52</vt:lpstr>
      <vt:lpstr>Слайд 53</vt:lpstr>
      <vt:lpstr>Слайд 54</vt:lpstr>
      <vt:lpstr>Слайд 55</vt:lpstr>
      <vt:lpstr>Слайд 56</vt:lpstr>
      <vt:lpstr>Слайд 57</vt:lpstr>
      <vt:lpstr>Слайд 58</vt:lpstr>
      <vt:lpstr>Слайд 59</vt:lpstr>
      <vt:lpstr>Слайд 60</vt:lpstr>
      <vt:lpstr>Слайд 61</vt:lpstr>
      <vt:lpstr>Слайд 62</vt:lpstr>
      <vt:lpstr>Слайд 63</vt:lpstr>
      <vt:lpstr>Слайд 64</vt:lpstr>
      <vt:lpstr>Слайд 65</vt:lpstr>
      <vt:lpstr>Слайд 66</vt:lpstr>
      <vt:lpstr>Слайд 67</vt:lpstr>
      <vt:lpstr>Слайд 68</vt:lpstr>
      <vt:lpstr>Слайд 69</vt:lpstr>
      <vt:lpstr>Слайд 70</vt:lpstr>
      <vt:lpstr>Слайд 71</vt:lpstr>
      <vt:lpstr>Слайд 72</vt:lpstr>
      <vt:lpstr>Слайд 73</vt:lpstr>
      <vt:lpstr>Слайд 74</vt:lpstr>
      <vt:lpstr>Паросочетания</vt:lpstr>
      <vt:lpstr>Алгоритм Кристофидиса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на графах</dc:title>
  <dc:creator>Мамочка и папочка</dc:creator>
  <cp:lastModifiedBy>Bird</cp:lastModifiedBy>
  <cp:revision>160</cp:revision>
  <dcterms:created xsi:type="dcterms:W3CDTF">2020-02-18T13:52:34Z</dcterms:created>
  <dcterms:modified xsi:type="dcterms:W3CDTF">2020-03-29T21:04:08Z</dcterms:modified>
</cp:coreProperties>
</file>