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429" r:id="rId6"/>
    <p:sldId id="430" r:id="rId7"/>
    <p:sldId id="442" r:id="rId8"/>
    <p:sldId id="431" r:id="rId9"/>
    <p:sldId id="432" r:id="rId10"/>
    <p:sldId id="266" r:id="rId11"/>
    <p:sldId id="443" r:id="rId12"/>
    <p:sldId id="433" r:id="rId13"/>
    <p:sldId id="267" r:id="rId14"/>
    <p:sldId id="448" r:id="rId15"/>
    <p:sldId id="436" r:id="rId16"/>
    <p:sldId id="434" r:id="rId17"/>
    <p:sldId id="447" r:id="rId18"/>
    <p:sldId id="449" r:id="rId19"/>
    <p:sldId id="438" r:id="rId20"/>
    <p:sldId id="437" r:id="rId21"/>
    <p:sldId id="435" r:id="rId22"/>
    <p:sldId id="269" r:id="rId23"/>
    <p:sldId id="444" r:id="rId24"/>
    <p:sldId id="270" r:id="rId25"/>
    <p:sldId id="445" r:id="rId26"/>
    <p:sldId id="440" r:id="rId27"/>
    <p:sldId id="439" r:id="rId28"/>
    <p:sldId id="271" r:id="rId29"/>
    <p:sldId id="446" r:id="rId30"/>
    <p:sldId id="441" r:id="rId31"/>
    <p:sldId id="272" r:id="rId32"/>
    <p:sldId id="278" r:id="rId33"/>
    <p:sldId id="297" r:id="rId34"/>
    <p:sldId id="476" r:id="rId35"/>
    <p:sldId id="477" r:id="rId36"/>
    <p:sldId id="450" r:id="rId37"/>
    <p:sldId id="314" r:id="rId38"/>
    <p:sldId id="452" r:id="rId39"/>
    <p:sldId id="303" r:id="rId40"/>
    <p:sldId id="469" r:id="rId41"/>
    <p:sldId id="456" r:id="rId42"/>
    <p:sldId id="470" r:id="rId43"/>
    <p:sldId id="451" r:id="rId44"/>
    <p:sldId id="455" r:id="rId45"/>
    <p:sldId id="316" r:id="rId46"/>
    <p:sldId id="453" r:id="rId47"/>
    <p:sldId id="338" r:id="rId48"/>
    <p:sldId id="471" r:id="rId49"/>
    <p:sldId id="457" r:id="rId50"/>
    <p:sldId id="472" r:id="rId51"/>
    <p:sldId id="478" r:id="rId52"/>
    <p:sldId id="479" r:id="rId53"/>
    <p:sldId id="319" r:id="rId54"/>
    <p:sldId id="454" r:id="rId55"/>
    <p:sldId id="473" r:id="rId56"/>
    <p:sldId id="467" r:id="rId57"/>
    <p:sldId id="460" r:id="rId58"/>
    <p:sldId id="468" r:id="rId59"/>
    <p:sldId id="480" r:id="rId60"/>
    <p:sldId id="459" r:id="rId61"/>
    <p:sldId id="462" r:id="rId62"/>
    <p:sldId id="463" r:id="rId63"/>
    <p:sldId id="474" r:id="rId64"/>
    <p:sldId id="475" r:id="rId65"/>
    <p:sldId id="461" r:id="rId66"/>
    <p:sldId id="301" r:id="rId67"/>
    <p:sldId id="464" r:id="rId68"/>
    <p:sldId id="310" r:id="rId69"/>
    <p:sldId id="321" r:id="rId70"/>
    <p:sldId id="322" r:id="rId71"/>
    <p:sldId id="324" r:id="rId72"/>
    <p:sldId id="339" r:id="rId73"/>
    <p:sldId id="465" r:id="rId74"/>
    <p:sldId id="466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(3,1)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(3,6)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8" idx="3"/>
            <a:endCxn id="50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(4,2)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4,5,6,7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(4,7)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8" idx="3"/>
            <a:endCxn id="55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(5,2)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(5,7)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13" idx="6"/>
          </p:cNvCxnSpPr>
          <p:nvPr/>
        </p:nvCxnSpPr>
        <p:spPr>
          <a:xfrm>
            <a:off x="5148064" y="3429000"/>
            <a:ext cx="1584176" cy="11265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(5,8)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113" idx="6"/>
            <a:endCxn id="57" idx="1"/>
          </p:cNvCxnSpPr>
          <p:nvPr/>
        </p:nvCxnSpPr>
        <p:spPr>
          <a:xfrm>
            <a:off x="5148064" y="3429000"/>
            <a:ext cx="1570522" cy="1126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(6,3)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(7,4)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π)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</a:t>
            </a:r>
            <a:r>
              <a:rPr lang="en-US" dirty="0" smtClean="0"/>
              <a:t>BFS </a:t>
            </a:r>
            <a:r>
              <a:rPr lang="ru-RU" dirty="0" smtClean="0"/>
              <a:t>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61" name="Овал 60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обход в ширину обошел все вершины за один запуск</a:t>
            </a:r>
            <a:r>
              <a:rPr lang="en-US" sz="2000" dirty="0" smtClean="0"/>
              <a:t> 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</a:t>
            </a:r>
            <a:r>
              <a:rPr lang="ru-RU" sz="2000" dirty="0" smtClean="0"/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NOT CONNECTED GRAPH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то граф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связен, иначе - нет.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</a:t>
            </a:r>
            <a:r>
              <a:rPr lang="en-US" sz="2000" dirty="0" smtClean="0"/>
              <a:t>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 </a:t>
            </a:r>
            <a:r>
              <a:rPr lang="ru-RU" sz="2000" dirty="0" smtClean="0"/>
              <a:t>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0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count)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count ⟵ count+1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count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count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285050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</a:t>
            </a:r>
            <a:r>
              <a:rPr lang="ru-RU" sz="2000" dirty="0" smtClean="0"/>
              <a:t>решения поставленных задач следует </a:t>
            </a:r>
            <a:r>
              <a:rPr lang="ru-RU" sz="2000" dirty="0" smtClean="0"/>
              <a:t>совершать те же действия что и для </a:t>
            </a:r>
            <a:r>
              <a:rPr lang="ru-RU" sz="2000" dirty="0" err="1" smtClean="0"/>
              <a:t>НЕориентированного</a:t>
            </a:r>
            <a:r>
              <a:rPr lang="ru-RU" sz="2000" dirty="0" smtClean="0"/>
              <a:t> графа. При этом переходы по дугам могут осуществляться как в прямом, так и в обратном направлении (т.к. производится поиск цепи, а не пути).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невзвешенном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</a:t>
            </a:r>
            <a:r>
              <a:rPr lang="en-US" sz="2800" dirty="0" smtClean="0"/>
              <a:t> </a:t>
            </a:r>
            <a:r>
              <a:rPr lang="ru-RU" sz="2800" b="1" dirty="0" smtClean="0"/>
              <a:t>от заданной вершины до всех остальных вершин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/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>
                <a:solidFill>
                  <a:srgbClr val="00B050"/>
                </a:solidFill>
              </a:rPr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d[v]+1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путей</a:t>
            </a:r>
            <a:r>
              <a:rPr lang="ru-RU" sz="2800" b="1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(1,3)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s, t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s, color, π)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PATH⟵ ∅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parent ⟵ t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  π[parent] != NIL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начало очереди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PATH, (π[parent ]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parent))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parent ⟵ π[parent 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невзвешенном </a:t>
            </a:r>
            <a:r>
              <a:rPr lang="ru-RU" sz="2800" dirty="0" smtClean="0"/>
              <a:t>орграфе</a:t>
            </a:r>
            <a:r>
              <a:rPr lang="en-US" sz="2800" dirty="0" smtClean="0"/>
              <a:t> </a:t>
            </a:r>
            <a:r>
              <a:rPr lang="ru-RU" sz="2800" b="1" dirty="0" smtClean="0"/>
              <a:t>от заданной вершины до всех остальных вершин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851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/>
              <a:t>Поиск </a:t>
            </a:r>
            <a:r>
              <a:rPr lang="ru-RU" sz="2800" b="1" dirty="0"/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орграфе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285050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</a:t>
            </a:r>
            <a:r>
              <a:rPr lang="ru-RU" sz="2000" dirty="0" smtClean="0"/>
              <a:t>решения поставленных задач следует </a:t>
            </a:r>
            <a:r>
              <a:rPr lang="ru-RU" sz="2000" dirty="0" smtClean="0"/>
              <a:t>совершать те же действия что и для </a:t>
            </a:r>
            <a:r>
              <a:rPr lang="ru-RU" sz="2000" dirty="0" err="1" smtClean="0"/>
              <a:t>НЕориентированного</a:t>
            </a:r>
            <a:r>
              <a:rPr lang="ru-RU" sz="2000" dirty="0" smtClean="0"/>
              <a:t> графа.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60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</a:t>
            </a:r>
            <a:r>
              <a:rPr lang="ru-RU" sz="2000" dirty="0" smtClean="0"/>
              <a:t>цикле.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	else</a:t>
            </a:r>
            <a:br>
              <a:rPr lang="en-US" sz="1600" dirty="0" smtClean="0"/>
            </a:br>
            <a:r>
              <a:rPr lang="en-US" sz="1600" dirty="0" smtClean="0"/>
              <a:t>			THERE IS A CYCLE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spcBef>
                <a:spcPct val="0"/>
              </a:spcBef>
            </a:pPr>
            <a:r>
              <a:rPr lang="ru-RU" sz="2000" dirty="0"/>
              <a:t>Для решения </a:t>
            </a:r>
            <a:r>
              <a:rPr lang="ru-RU" sz="2000" dirty="0" smtClean="0"/>
              <a:t>поставленной задачи </a:t>
            </a:r>
            <a:r>
              <a:rPr lang="ru-RU" sz="2000" dirty="0"/>
              <a:t>следует совершать те же действия что и для </a:t>
            </a:r>
            <a:r>
              <a:rPr lang="ru-RU" sz="2000" dirty="0" err="1"/>
              <a:t>НЕориентированного</a:t>
            </a:r>
            <a:r>
              <a:rPr lang="ru-RU" sz="2000" dirty="0"/>
              <a:t> графа. При этом переходы по дугам могут осуществляться как в прямом, так и в обратном направлении (т.к. производится поиск </a:t>
            </a:r>
            <a:r>
              <a:rPr lang="ru-RU" sz="2000" dirty="0" smtClean="0"/>
              <a:t>замкнутой цепи).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>
                <a:solidFill>
                  <a:srgbClr val="00B050"/>
                </a:solidFill>
              </a:rPr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Рассмотрим ситуацию возникшую при обходе в ширину. Просматривается дуга (4,5), а дуга (5,2) еще не </a:t>
            </a:r>
            <a:r>
              <a:rPr lang="ru-RU" sz="2000" smtClean="0"/>
              <a:t>была рассмотрена. </a:t>
            </a:r>
            <a:endParaRPr lang="ru-RU" sz="2000" dirty="0" smtClean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953754" y="4897246"/>
            <a:ext cx="588418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305682" y="5545318"/>
            <a:ext cx="44440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745842" y="4897246"/>
            <a:ext cx="372394" cy="660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13" idx="5"/>
            <a:endCxn id="23" idx="1"/>
          </p:cNvCxnSpPr>
          <p:nvPr/>
        </p:nvCxnSpPr>
        <p:spPr>
          <a:xfrm>
            <a:off x="5321906" y="5761342"/>
            <a:ext cx="330213" cy="6054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4499991" y="4651395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076055" y="5515491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707903" y="5299467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665773" y="625415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059831" y="5947539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499991" y="4363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62401" y="522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694249" y="5011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19" y="5966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046177" y="5659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46177" y="587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652119" y="6182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694249" y="522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2401" y="545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9991" y="4579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Скругленная соединительная линия 27"/>
          <p:cNvCxnSpPr>
            <a:stCxn id="15" idx="2"/>
          </p:cNvCxnSpPr>
          <p:nvPr/>
        </p:nvCxnSpPr>
        <p:spPr>
          <a:xfrm rot="10800000">
            <a:off x="3995937" y="5557673"/>
            <a:ext cx="1669837" cy="84049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6" idx="6"/>
            <a:endCxn id="15" idx="2"/>
          </p:cNvCxnSpPr>
          <p:nvPr/>
        </p:nvCxnSpPr>
        <p:spPr>
          <a:xfrm>
            <a:off x="3347863" y="6091555"/>
            <a:ext cx="2317910" cy="3066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32" idx="5"/>
            <a:endCxn id="56" idx="1"/>
          </p:cNvCxnSpPr>
          <p:nvPr/>
        </p:nvCxnSpPr>
        <p:spPr>
          <a:xfrm>
            <a:off x="4097771" y="3440243"/>
            <a:ext cx="330213" cy="6054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441638" y="393305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427984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386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/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  <p:cxnSp>
        <p:nvCxnSpPr>
          <p:cNvPr id="44" name="Прямая со стрелкой 43"/>
          <p:cNvCxnSpPr>
            <a:stCxn id="41" idx="6"/>
            <a:endCxn id="39" idx="2"/>
          </p:cNvCxnSpPr>
          <p:nvPr/>
        </p:nvCxnSpPr>
        <p:spPr>
          <a:xfrm>
            <a:off x="2123728" y="3770456"/>
            <a:ext cx="2317910" cy="3066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39" idx="7"/>
            <a:endCxn id="28" idx="6"/>
          </p:cNvCxnSpPr>
          <p:nvPr/>
        </p:nvCxnSpPr>
        <p:spPr>
          <a:xfrm rot="16200000" flipV="1">
            <a:off x="3375227" y="2662974"/>
            <a:ext cx="1500925" cy="112360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</a:t>
            </a:r>
            <a:r>
              <a:rPr lang="en-US" sz="2000" b="1" dirty="0" smtClean="0"/>
              <a:t>2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 и список всех предков.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для вершин образующих просматриваемое ребро ищется общий предок с минимальным номером волны. Из номеров волны получившихся трех вершин определяется длина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Алгоритм3: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просматриваемое ребро помещаются в специальный список.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После обхода, для вершин каждого ребра, из созданного списка, находится ближайший общий предок </a:t>
            </a:r>
            <a:r>
              <a:rPr lang="ru-RU" sz="2000" smtClean="0"/>
              <a:t>(например, </a:t>
            </a:r>
            <a:r>
              <a:rPr lang="ru-RU" sz="2000" dirty="0" smtClean="0"/>
              <a:t>с помощью описанного </a:t>
            </a:r>
            <a:r>
              <a:rPr lang="ru-RU" sz="2000" smtClean="0"/>
              <a:t>выше алгоритма).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00809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541658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964414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541658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684494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548590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684494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5718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8679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4359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36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49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405754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405754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964414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964414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229200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541658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(2,1)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16832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endParaRPr lang="ru-RU" sz="2000" dirty="0" smtClean="0"/>
          </a:p>
          <a:p>
            <a:pPr algn="ctr"/>
            <a:r>
              <a:rPr lang="ru-RU" sz="2000" dirty="0" smtClean="0"/>
              <a:t>Во время обхода в ширину:</a:t>
            </a:r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return ERROR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 color[v]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(2,4)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10" idx="6"/>
            <a:endCxn id="47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2,3,4,5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(2,5)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1962</Words>
  <Application>Microsoft Office PowerPoint</Application>
  <PresentationFormat>Экран (4:3)</PresentationFormat>
  <Paragraphs>732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77" baseType="lpstr">
      <vt:lpstr>Arial</vt:lpstr>
      <vt:lpstr>Calibri</vt:lpstr>
      <vt:lpstr>Тема Office</vt:lpstr>
      <vt:lpstr>Алгоритмы на графах</vt:lpstr>
      <vt:lpstr>Обход в ширину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∞  π[u] ⟵ NIL for (для) каждой u ∈ V[G] do  if color[u] = WHITE then   BFS_Visit(G, u, color, d, π)   BFS_Visit (G, s, color, d, π)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Поиск наименьшего общего предка в дереве BFS (lca)</vt:lpstr>
      <vt:lpstr> LCA (root, u, v) for (для) каждой u ∈ V[G] do  color[u] ⟵ WHITE a ⟵ u while a!= root do  color[a] = BLACK  a ⟵ π[a] color[a] = BLACK a ⟵ v while a! do  a ⟵ π[a] return a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BFS_Visit(G, u, color)  for (для) каждой u ∈ V[G] do  if color[u] = WHITE then   NOT CONNECTED GRAPH  BFS_Visit (G, s, color) color[s] ⟵ BLACK Q ⟵ ∅ В очередь(Q, s) while Q ≠ ∅ do  u ⟵ из очереди(Q)  for (для) каждой v ∈ Adj[u] do   If color[v] = WHITE than    color[v] ⟵ BLACK    В очередь(Q, v)</vt:lpstr>
      <vt:lpstr>Презентация PowerPoint</vt:lpstr>
      <vt:lpstr>BFS (G) for (для) каждой u ∈ V[G] do  color[u] ⟵ WHITE  d[u] ⟵ 0  count ⟵ 0  for (для) каждой u ∈ V[G] do  if color[u] = WHITE then    BFS_Visit(G, u, color, d, count)    count ⟵ count+1  BFS_Visit (G, s, color, d, count) color[s] ⟵ BLACK Q ⟵ ∅ В очередь(Q, s) while Q ≠ ∅ do  u ⟵ из очереди(Q)  for (для) каждой v ∈ Adj[u] do   If color[v] = WHITE than    color[v] ⟵ BLACK    d[v] ⟵ count    В очередь(Q, v)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0 for (для) каждой u ∈ V[G] do  if color[u] = WHITE then    BFS_Visit(G, u, color, d)   BFS_Visit (G, s, color, d) color[s] ⟵ BLACK Q ⟵ ∅ В очередь(Q, s) while Q ≠ ∅ do  u ⟵ из очереди(Q)  for (для) каждой v ∈ Adj[u] do   If color[v] = WHITE than    color[v] ⟵ BLACK    d[v] ⟵ d[v]+1    В очередь(Q, v)</vt:lpstr>
      <vt:lpstr>Презентация PowerPoint</vt:lpstr>
      <vt:lpstr>BFS (G, s, t) for (для) каждой u ∈ V[G] do  color[u] ⟵ WHITE  π[u] ⟵ NIL BFS_Visit(G, s, color, π)  PATH⟵ ∅  parent ⟵ t while   π[parent] != NIL  в начало очереди (PATH, (π[parent ], parent))  parent ⟵ π[parent ]  BFS_Visit (G, s, color, π) color[s] ⟵ BLACK Q ⟵ ∅ В очередь(Q, s) while Q ≠ ∅ do  u ⟵ из очереди(Q)  for (для) каждой v ∈ Adj[u] do   If color[v] = WHITE than    color[v] ⟵ BLACK    π[v] ⟵ u    В очередь(Q, v)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for (для) каждой u ∈ V[G] do  if color[u] = WHITE then    BFS_Visit(G, u, color)   BFS_Visit (G, s, color) color[s] ⟵ BLACK Q ⟵ ∅ В очередь(Q, s) while Q ≠ ∅ do  u ⟵ из очереди(Q)  for (для) каждой v ∈ Adj[u] do   If color[v] = WHITE than    color[v] ⟵ BLACK    В очередь(Q, v)   else    THERE IS A CYCLE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part[u] ⟵ 0 time ⟵ 0 for (для) каждой u ∈ V[G] do  if color[u] = WHITE then   BFS_Visit(G, u)   BFS_Visit (G, s) color[s] ⟵ GRAY part[s] ⟵ 1 Q ⟵ ∅ В очередь(Q, s) while Q ≠ ∅ do  u ⟵ из очереди(Q)  for (для) каждой v ∈ Adj[u] do   If color[v] = WHITE than    color[v] ⟵ GRAY    part[v] ⟵ (part[u] +1) mod 2    В очередь(Q, v)   else    return ERROR   color[v] ⟵ BLACK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177</cp:revision>
  <dcterms:created xsi:type="dcterms:W3CDTF">2020-02-18T13:52:34Z</dcterms:created>
  <dcterms:modified xsi:type="dcterms:W3CDTF">2022-02-25T08:11:14Z</dcterms:modified>
</cp:coreProperties>
</file>