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271" r:id="rId2"/>
    <p:sldId id="256" r:id="rId3"/>
    <p:sldId id="257" r:id="rId4"/>
    <p:sldId id="340" r:id="rId5"/>
    <p:sldId id="350" r:id="rId6"/>
    <p:sldId id="353" r:id="rId7"/>
    <p:sldId id="354" r:id="rId8"/>
    <p:sldId id="355" r:id="rId9"/>
    <p:sldId id="341" r:id="rId10"/>
    <p:sldId id="382" r:id="rId11"/>
    <p:sldId id="383" r:id="rId12"/>
    <p:sldId id="356" r:id="rId13"/>
    <p:sldId id="381" r:id="rId14"/>
    <p:sldId id="357" r:id="rId15"/>
    <p:sldId id="342" r:id="rId16"/>
    <p:sldId id="258" r:id="rId17"/>
    <p:sldId id="260" r:id="rId18"/>
    <p:sldId id="343" r:id="rId19"/>
    <p:sldId id="344" r:id="rId20"/>
    <p:sldId id="345" r:id="rId21"/>
    <p:sldId id="346" r:id="rId22"/>
    <p:sldId id="349" r:id="rId23"/>
    <p:sldId id="265" r:id="rId24"/>
    <p:sldId id="266" r:id="rId25"/>
    <p:sldId id="273" r:id="rId26"/>
    <p:sldId id="272" r:id="rId27"/>
    <p:sldId id="267" r:id="rId28"/>
    <p:sldId id="268" r:id="rId29"/>
    <p:sldId id="269" r:id="rId30"/>
    <p:sldId id="270" r:id="rId31"/>
    <p:sldId id="380" r:id="rId32"/>
    <p:sldId id="274" r:id="rId33"/>
    <p:sldId id="275" r:id="rId34"/>
    <p:sldId id="276" r:id="rId35"/>
    <p:sldId id="277" r:id="rId36"/>
    <p:sldId id="376" r:id="rId37"/>
    <p:sldId id="325" r:id="rId38"/>
    <p:sldId id="329" r:id="rId39"/>
    <p:sldId id="377" r:id="rId40"/>
    <p:sldId id="330" r:id="rId41"/>
    <p:sldId id="372" r:id="rId42"/>
    <p:sldId id="373" r:id="rId43"/>
    <p:sldId id="371" r:id="rId44"/>
    <p:sldId id="328" r:id="rId45"/>
    <p:sldId id="375" r:id="rId46"/>
    <p:sldId id="374" r:id="rId47"/>
    <p:sldId id="378" r:id="rId48"/>
    <p:sldId id="327" r:id="rId49"/>
    <p:sldId id="336" r:id="rId50"/>
    <p:sldId id="379" r:id="rId51"/>
    <p:sldId id="331" r:id="rId52"/>
    <p:sldId id="339" r:id="rId53"/>
    <p:sldId id="333" r:id="rId54"/>
    <p:sldId id="334" r:id="rId55"/>
    <p:sldId id="335" r:id="rId56"/>
    <p:sldId id="293" r:id="rId57"/>
    <p:sldId id="283" r:id="rId58"/>
    <p:sldId id="289" r:id="rId59"/>
    <p:sldId id="284" r:id="rId60"/>
    <p:sldId id="286" r:id="rId61"/>
    <p:sldId id="290" r:id="rId62"/>
    <p:sldId id="288" r:id="rId63"/>
    <p:sldId id="278" r:id="rId64"/>
    <p:sldId id="282" r:id="rId65"/>
    <p:sldId id="291" r:id="rId66"/>
    <p:sldId id="292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279" r:id="rId79"/>
    <p:sldId id="295" r:id="rId80"/>
    <p:sldId id="296" r:id="rId81"/>
    <p:sldId id="297" r:id="rId82"/>
    <p:sldId id="299" r:id="rId83"/>
    <p:sldId id="298" r:id="rId84"/>
    <p:sldId id="300" r:id="rId85"/>
    <p:sldId id="301" r:id="rId86"/>
    <p:sldId id="302" r:id="rId87"/>
    <p:sldId id="303" r:id="rId88"/>
    <p:sldId id="304" r:id="rId89"/>
    <p:sldId id="305" r:id="rId90"/>
    <p:sldId id="306" r:id="rId91"/>
    <p:sldId id="307" r:id="rId92"/>
    <p:sldId id="308" r:id="rId93"/>
    <p:sldId id="310" r:id="rId94"/>
    <p:sldId id="294" r:id="rId95"/>
    <p:sldId id="309" r:id="rId96"/>
    <p:sldId id="315" r:id="rId97"/>
    <p:sldId id="319" r:id="rId98"/>
    <p:sldId id="316" r:id="rId99"/>
    <p:sldId id="317" r:id="rId100"/>
    <p:sldId id="314" r:id="rId101"/>
    <p:sldId id="312" r:id="rId102"/>
    <p:sldId id="313" r:id="rId103"/>
    <p:sldId id="318" r:id="rId104"/>
    <p:sldId id="311" r:id="rId105"/>
    <p:sldId id="320" r:id="rId106"/>
    <p:sldId id="321" r:id="rId107"/>
    <p:sldId id="322" r:id="rId108"/>
    <p:sldId id="323" r:id="rId109"/>
    <p:sldId id="337" r:id="rId110"/>
    <p:sldId id="338" r:id="rId111"/>
    <p:sldId id="348" r:id="rId112"/>
    <p:sldId id="347" r:id="rId113"/>
    <p:sldId id="358" r:id="rId1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24163-D14E-4EF5-88E4-42501A4A7841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EC466-5364-469B-A068-E605D8B8206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C466-5364-469B-A068-E605D8B8206B}" type="slidenum">
              <a:rPr lang="ru-RU" smtClean="0"/>
              <a:t>24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Ai7mfgxc-4&amp;t=1s" TargetMode="External"/><Relationship Id="rId2" Type="http://schemas.openxmlformats.org/officeDocument/2006/relationships/hyperlink" Target="https://www.youtube.com/watch?v=gCclsviUeUk&amp;t=327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ipedia.org/wiki/A*" TargetMode="External"/><Relationship Id="rId5" Type="http://schemas.openxmlformats.org/officeDocument/2006/relationships/hyperlink" Target="https://neerc.ifmo.ru/wiki/index.php?title=%D0%90%D0%BB%D0%B3%D0%BE%D1%80%D0%B8%D1%82%D0%BC_A*" TargetMode="External"/><Relationship Id="rId4" Type="http://schemas.openxmlformats.org/officeDocument/2006/relationships/hyperlink" Target="https://www.youtube.com/watch?v=8Jgn_mB6Yb8&amp;t=2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55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 в</a:t>
            </a:r>
            <a:r>
              <a:rPr lang="en-US" sz="2000" dirty="0" smtClean="0"/>
              <a:t> </a:t>
            </a:r>
            <a:r>
              <a:rPr lang="ru-RU" sz="2000" dirty="0" smtClean="0"/>
              <a:t>графе кратчайший путей есть цикл.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51" idx="2"/>
            <a:endCxn id="49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2" idx="3"/>
            <a:endCxn id="49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8" name="Прямая со стрелкой 67"/>
          <p:cNvCxnSpPr>
            <a:stCxn id="18" idx="2"/>
            <a:endCxn id="52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3995936" y="1844824"/>
            <a:ext cx="9541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7-6+7=8</a:t>
            </a:r>
            <a:endParaRPr lang="ru-RU" dirty="0"/>
          </a:p>
        </p:txBody>
      </p:sp>
      <p:cxnSp>
        <p:nvCxnSpPr>
          <p:cNvPr id="99" name="Прямая со стрелкой 98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95936" y="5651956"/>
            <a:ext cx="169629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1+1+1+1+1+1=6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-6+7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-6+7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3995936" y="1844824"/>
            <a:ext cx="21178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7-6+7+</a:t>
            </a:r>
            <a:r>
              <a:rPr lang="ru-RU" dirty="0" smtClean="0">
                <a:solidFill>
                  <a:srgbClr val="FF0000"/>
                </a:solidFill>
              </a:rPr>
              <a:t>7*3</a:t>
            </a:r>
            <a:r>
              <a:rPr lang="ru-RU" dirty="0" smtClean="0"/>
              <a:t>=8+</a:t>
            </a:r>
            <a:r>
              <a:rPr lang="ru-RU" dirty="0" smtClean="0">
                <a:solidFill>
                  <a:srgbClr val="FF0000"/>
                </a:solidFill>
              </a:rPr>
              <a:t>21</a:t>
            </a:r>
            <a:r>
              <a:rPr lang="ru-RU" dirty="0" smtClean="0"/>
              <a:t>=29</a:t>
            </a:r>
            <a:endParaRPr lang="ru-RU" dirty="0"/>
          </a:p>
        </p:txBody>
      </p:sp>
      <p:cxnSp>
        <p:nvCxnSpPr>
          <p:cNvPr id="99" name="Прямая со стрелкой 98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95936" y="5651956"/>
            <a:ext cx="286007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1+1+1+1+1+1+</a:t>
            </a:r>
            <a:r>
              <a:rPr lang="ru-RU" dirty="0" smtClean="0">
                <a:solidFill>
                  <a:srgbClr val="FF0000"/>
                </a:solidFill>
              </a:rPr>
              <a:t>7*6</a:t>
            </a:r>
            <a:r>
              <a:rPr lang="ru-RU" dirty="0" smtClean="0"/>
              <a:t>=6+</a:t>
            </a:r>
            <a:r>
              <a:rPr lang="ru-RU" dirty="0" smtClean="0">
                <a:solidFill>
                  <a:srgbClr val="FF0000"/>
                </a:solidFill>
              </a:rPr>
              <a:t>42</a:t>
            </a:r>
            <a:r>
              <a:rPr lang="ru-RU" dirty="0" smtClean="0"/>
              <a:t>=48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3568" y="26070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</a:t>
            </a:r>
            <a:r>
              <a:rPr lang="en-US" sz="2800" dirty="0" err="1" smtClean="0"/>
              <a:t>u,v</a:t>
            </a:r>
            <a:r>
              <a:rPr lang="en-US" sz="2800" dirty="0" smtClean="0"/>
              <a:t>)=Weight(</a:t>
            </a:r>
            <a:r>
              <a:rPr lang="en-US" sz="2800" dirty="0" err="1" smtClean="0"/>
              <a:t>u,v</a:t>
            </a:r>
            <a:r>
              <a:rPr lang="en-US" sz="2800" dirty="0" smtClean="0"/>
              <a:t>)+f(u)-f(v)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</a:t>
            </a:r>
            <a:r>
              <a:rPr lang="en-US" sz="2800" dirty="0" smtClean="0">
                <a:solidFill>
                  <a:srgbClr val="0070C0"/>
                </a:solidFill>
              </a:rPr>
              <a:t>f(u)-f(v)</a:t>
            </a: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</a:t>
            </a:r>
            <a:r>
              <a:rPr lang="en-US" sz="2800" dirty="0" smtClean="0">
                <a:solidFill>
                  <a:srgbClr val="0070C0"/>
                </a:solidFill>
              </a:rPr>
              <a:t>f(u)-f(v)</a:t>
            </a:r>
            <a:endParaRPr lang="ru-RU" sz="2800" b="1" dirty="0" smtClean="0">
              <a:solidFill>
                <a:srgbClr val="0070C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4644008" y="5661248"/>
            <a:ext cx="1080120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/>
          <p:cNvSpPr txBox="1">
            <a:spLocks/>
          </p:cNvSpPr>
          <p:nvPr/>
        </p:nvSpPr>
        <p:spPr>
          <a:xfrm>
            <a:off x="5652120" y="5877272"/>
            <a:ext cx="14401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CONST</a:t>
            </a:r>
            <a:endParaRPr lang="ru-RU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/>
              <a:t>Получается, что длина всех путей из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b="1" dirty="0" smtClean="0"/>
              <a:t>v</a:t>
            </a:r>
            <a:r>
              <a:rPr lang="en-US" sz="2400" dirty="0" smtClean="0"/>
              <a:t> </a:t>
            </a:r>
            <a:r>
              <a:rPr lang="ru-RU" sz="2400" dirty="0" smtClean="0"/>
              <a:t>изменится на константу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4211960" y="2924944"/>
            <a:ext cx="477767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29" name="Овал 28"/>
          <p:cNvSpPr/>
          <p:nvPr/>
        </p:nvSpPr>
        <p:spPr>
          <a:xfrm>
            <a:off x="2339752" y="29156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3995106" y="55799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3995106" y="55172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339752" y="28529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3995936" y="36984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5076056" y="56078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2"/>
            <a:endCxn id="32" idx="3"/>
          </p:cNvCxnSpPr>
          <p:nvPr/>
        </p:nvCxnSpPr>
        <p:spPr>
          <a:xfrm flipH="1" flipV="1">
            <a:off x="2646246" y="3037602"/>
            <a:ext cx="1349690" cy="80486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936" y="363573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076056" y="5535816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201610" y="37077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01610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6156176" y="45904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18" idx="5"/>
            <a:endCxn id="23" idx="1"/>
          </p:cNvCxnSpPr>
          <p:nvPr/>
        </p:nvCxnSpPr>
        <p:spPr>
          <a:xfrm>
            <a:off x="5447461" y="3953591"/>
            <a:ext cx="750896" cy="67901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56176" y="4518412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4427984" y="364502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34" name="Прямая со стрелкой 33"/>
          <p:cNvCxnSpPr>
            <a:stCxn id="23" idx="3"/>
            <a:endCxn id="45" idx="7"/>
          </p:cNvCxnSpPr>
          <p:nvPr/>
        </p:nvCxnSpPr>
        <p:spPr>
          <a:xfrm flipH="1">
            <a:off x="5321907" y="4836271"/>
            <a:ext cx="876450" cy="813734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0" idx="1"/>
            <a:endCxn id="32" idx="2"/>
          </p:cNvCxnSpPr>
          <p:nvPr/>
        </p:nvCxnSpPr>
        <p:spPr>
          <a:xfrm flipH="1" flipV="1">
            <a:off x="2492999" y="3222268"/>
            <a:ext cx="1544288" cy="239986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Заголовок 1"/>
          <p:cNvSpPr txBox="1">
            <a:spLocks/>
          </p:cNvSpPr>
          <p:nvPr/>
        </p:nvSpPr>
        <p:spPr>
          <a:xfrm>
            <a:off x="4355976" y="5517232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5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 в</a:t>
            </a:r>
            <a:r>
              <a:rPr lang="en-US" sz="2000" dirty="0" smtClean="0"/>
              <a:t> </a:t>
            </a:r>
            <a:r>
              <a:rPr lang="ru-RU" sz="2000" dirty="0" smtClean="0"/>
              <a:t>графе кратчайший путей есть цикл.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/>
              <a:t>Получается, что длина всех путей из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b="1" dirty="0" smtClean="0"/>
              <a:t>v</a:t>
            </a:r>
            <a:r>
              <a:rPr lang="en-US" sz="2400" dirty="0" smtClean="0"/>
              <a:t> </a:t>
            </a:r>
            <a:r>
              <a:rPr lang="ru-RU" sz="2400" dirty="0" smtClean="0"/>
              <a:t>изменится на константу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4211960" y="2924944"/>
            <a:ext cx="477767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95536" y="3933057"/>
            <a:ext cx="8280920" cy="1224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sz="2400" dirty="0" smtClean="0"/>
              <a:t>Самый короткий путь в графе с новыми весами дуг будет самым коротким путем в графе со старыми весами дуг.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619672" y="3015536"/>
            <a:ext cx="114486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r>
              <a:rPr lang="en-US" dirty="0" smtClean="0"/>
              <a:t>+f(1)-f(2)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899592" y="2852936"/>
            <a:ext cx="5132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f(1)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627784" y="2348880"/>
            <a:ext cx="5132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f(2)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А*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А*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>
                <a:solidFill>
                  <a:srgbClr val="FF0000"/>
                </a:solidFill>
              </a:rPr>
              <a:t>Временные ссылки </a:t>
            </a:r>
            <a:r>
              <a:rPr lang="ru-RU" sz="2400" dirty="0" smtClean="0"/>
              <a:t>(до добавленного описания):</a:t>
            </a:r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2"/>
              </a:rPr>
              <a:t>https://www.youtube.com/watch?v=gCclsviUeUk&amp;t=327s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3"/>
              </a:rPr>
              <a:t>https://www.youtube.com/watch?v=_Ai7mfgxc-4&amp;t=1s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4"/>
              </a:rPr>
              <a:t>https://www.youtube.com/watch?v=8Jgn_mB6Yb8&amp;t=2s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5"/>
              </a:rPr>
              <a:t>https://neerc.ifmo.ru/wiki/index.php?title=%D0%90%D0%BB%D0%B3%D0%BE%D1%80%D0%B8%D1%82%D0%BC_A*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6"/>
              </a:rPr>
              <a:t>https://ru.wikipedia.org/wiki/A*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 в</a:t>
            </a:r>
            <a:r>
              <a:rPr lang="en-US" sz="2000" dirty="0" smtClean="0"/>
              <a:t> </a:t>
            </a:r>
            <a:r>
              <a:rPr lang="ru-RU" sz="2000" dirty="0" smtClean="0"/>
              <a:t>графе кратчайший путей есть цикл.</a:t>
            </a:r>
          </a:p>
        </p:txBody>
      </p:sp>
      <p:sp>
        <p:nvSpPr>
          <p:cNvPr id="29" name="Овал 28"/>
          <p:cNvSpPr/>
          <p:nvPr/>
        </p:nvSpPr>
        <p:spPr>
          <a:xfrm>
            <a:off x="904400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2051720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2051720" y="60212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904400" y="29249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2051720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347864" y="29969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2"/>
            <a:endCxn id="32" idx="3"/>
          </p:cNvCxnSpPr>
          <p:nvPr/>
        </p:nvCxnSpPr>
        <p:spPr>
          <a:xfrm flipH="1" flipV="1">
            <a:off x="1210894" y="3109610"/>
            <a:ext cx="840826" cy="2206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0" idx="7"/>
            <a:endCxn id="49" idx="2"/>
          </p:cNvCxnSpPr>
          <p:nvPr/>
        </p:nvCxnSpPr>
        <p:spPr>
          <a:xfrm flipV="1">
            <a:off x="2297571" y="3294276"/>
            <a:ext cx="1169877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51720" y="292494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3347864" y="292494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2555776" y="292494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8" name="Овал 17"/>
          <p:cNvSpPr/>
          <p:nvPr/>
        </p:nvSpPr>
        <p:spPr>
          <a:xfrm>
            <a:off x="5296888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6444208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6444208" y="60212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296888" y="29249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6444208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7740352" y="29969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22" idx="2"/>
            <a:endCxn id="21" idx="3"/>
          </p:cNvCxnSpPr>
          <p:nvPr/>
        </p:nvCxnSpPr>
        <p:spPr>
          <a:xfrm flipH="1" flipV="1">
            <a:off x="5603382" y="3109610"/>
            <a:ext cx="840826" cy="2206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9" idx="7"/>
            <a:endCxn id="27" idx="2"/>
          </p:cNvCxnSpPr>
          <p:nvPr/>
        </p:nvCxnSpPr>
        <p:spPr>
          <a:xfrm flipV="1">
            <a:off x="6690059" y="3294276"/>
            <a:ext cx="1169877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44208" y="292494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7740352" y="292494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6948264" y="292494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34" name="Прямая со стрелкой 33"/>
          <p:cNvCxnSpPr>
            <a:stCxn id="19" idx="1"/>
            <a:endCxn id="21" idx="2"/>
          </p:cNvCxnSpPr>
          <p:nvPr/>
        </p:nvCxnSpPr>
        <p:spPr>
          <a:xfrm flipH="1" flipV="1">
            <a:off x="5450135" y="3294276"/>
            <a:ext cx="1036254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0" idx="1"/>
            <a:endCxn id="32" idx="2"/>
          </p:cNvCxnSpPr>
          <p:nvPr/>
        </p:nvCxnSpPr>
        <p:spPr>
          <a:xfrm flipH="1" flipV="1">
            <a:off x="1057647" y="3294276"/>
            <a:ext cx="1036254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Заголовок 1"/>
          <p:cNvSpPr txBox="1">
            <a:spLocks/>
          </p:cNvSpPr>
          <p:nvPr/>
        </p:nvSpPr>
        <p:spPr>
          <a:xfrm>
            <a:off x="4067944" y="4437112"/>
            <a:ext cx="64807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/>
              <a:t>или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случай, если он является контуром.</a:t>
            </a:r>
          </a:p>
        </p:txBody>
      </p:sp>
      <p:sp>
        <p:nvSpPr>
          <p:cNvPr id="16" name="Овал 15"/>
          <p:cNvSpPr/>
          <p:nvPr/>
        </p:nvSpPr>
        <p:spPr>
          <a:xfrm>
            <a:off x="5296888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6444208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444208" y="60212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296888" y="29249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6444208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7740352" y="29969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>
            <a:stCxn id="20" idx="2"/>
            <a:endCxn id="19" idx="3"/>
          </p:cNvCxnSpPr>
          <p:nvPr/>
        </p:nvCxnSpPr>
        <p:spPr>
          <a:xfrm flipH="1" flipV="1">
            <a:off x="5603382" y="3109610"/>
            <a:ext cx="840826" cy="2206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7" idx="7"/>
            <a:endCxn id="25" idx="2"/>
          </p:cNvCxnSpPr>
          <p:nvPr/>
        </p:nvCxnSpPr>
        <p:spPr>
          <a:xfrm flipV="1">
            <a:off x="6690059" y="3294276"/>
            <a:ext cx="1169877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44208" y="292494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7740352" y="292494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6948264" y="292494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27" name="Прямая со стрелкой 26"/>
          <p:cNvCxnSpPr>
            <a:stCxn id="17" idx="1"/>
            <a:endCxn id="19" idx="2"/>
          </p:cNvCxnSpPr>
          <p:nvPr/>
        </p:nvCxnSpPr>
        <p:spPr>
          <a:xfrm flipH="1" flipV="1">
            <a:off x="5450135" y="3294276"/>
            <a:ext cx="1036254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</a:t>
            </a:r>
            <a:r>
              <a:rPr lang="en-US" sz="2000" dirty="0" smtClean="0"/>
              <a:t> </a:t>
            </a:r>
            <a:r>
              <a:rPr lang="ru-RU" sz="2000" dirty="0" smtClean="0"/>
              <a:t>в графе кратчайший путей есть контур.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39552" y="2771636"/>
            <a:ext cx="1562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>
                <a:solidFill>
                  <a:srgbClr val="FF0000"/>
                </a:solidFill>
              </a:rPr>
              <a:t>Продолжение</a:t>
            </a:r>
            <a:endParaRPr lang="ru-RU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Бесконтурные</a:t>
            </a:r>
            <a:r>
              <a:rPr lang="ru-RU" dirty="0" smtClean="0"/>
              <a:t> графы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Пути в </a:t>
            </a:r>
            <a:r>
              <a:rPr lang="ru-RU" sz="2800" dirty="0" err="1" smtClean="0"/>
              <a:t>бесконтурных</a:t>
            </a:r>
            <a:r>
              <a:rPr lang="ru-RU" sz="2800" dirty="0" smtClean="0"/>
              <a:t> графах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11560" y="2420888"/>
            <a:ext cx="792088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400" dirty="0" smtClean="0"/>
              <a:t>Последующие алгоритмы подразумевают что перед их запуском была проведена </a:t>
            </a:r>
            <a:r>
              <a:rPr lang="ru-RU" sz="2400" b="1" dirty="0" smtClean="0"/>
              <a:t>правильная нумерация </a:t>
            </a:r>
            <a:r>
              <a:rPr lang="ru-RU" sz="2400" dirty="0" smtClean="0"/>
              <a:t>вершин.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кратчайших расстояний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][j]&gt;a[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267744" y="1628800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смежностей с INFINITY вместо 0</a:t>
            </a:r>
            <a:endParaRPr lang="en-US" dirty="0" smtClean="0"/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длинных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длинных расстояний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968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весов дуг с –INFINITY вместо 0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количества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количества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смежностей с INFINITY вместо 0</a:t>
            </a:r>
            <a:endParaRPr lang="en-US" dirty="0" smtClean="0"/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(a[k][j]&lt;INFINITY) 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j</a:t>
            </a:r>
            <a:r>
              <a:rPr lang="ru-RU" dirty="0" smtClean="0">
                <a:solidFill>
                  <a:srgbClr val="00B0F0"/>
                </a:solidFill>
              </a:rPr>
              <a:t>] +=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];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Кратчайшие пути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путей наибольшей пропускной способности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684076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путей наибольшей пропускной способности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содержит пропускные способности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][j]&lt;min(a[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][k],a[k][j]))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min(a[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][k],a[k][j]);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j</a:t>
            </a:r>
            <a:r>
              <a:rPr lang="ru-RU" dirty="0" smtClean="0">
                <a:solidFill>
                  <a:srgbClr val="00B0F0"/>
                </a:solidFill>
              </a:rPr>
              <a:t>] = </a:t>
            </a:r>
            <a:r>
              <a:rPr lang="ru-RU" dirty="0" err="1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;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надежных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надежных путей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содержит вероятности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][k]*a[k][j])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][k]*a[k][j];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Кратчайшие пути в бесконтурном графе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for u ∈ V(G)</a:t>
            </a:r>
          </a:p>
          <a:p>
            <a:endParaRPr lang="ru-RU" sz="2000" dirty="0" smtClean="0"/>
          </a:p>
          <a:p>
            <a:pPr lvl="1"/>
            <a:r>
              <a:rPr lang="en-US" sz="2000" dirty="0" smtClean="0"/>
              <a:t>for v ∈ </a:t>
            </a:r>
            <a:r>
              <a:rPr lang="en-US" sz="2000" dirty="0" err="1" smtClean="0"/>
              <a:t>Adj</a:t>
            </a:r>
            <a:r>
              <a:rPr lang="en-US" sz="2000" dirty="0" smtClean="0"/>
              <a:t>(u)</a:t>
            </a:r>
          </a:p>
          <a:p>
            <a:endParaRPr lang="ru-RU" sz="2000" dirty="0" smtClean="0"/>
          </a:p>
          <a:p>
            <a:r>
              <a:rPr lang="en-US" sz="2000" dirty="0" smtClean="0"/>
              <a:t>	d[v] = min(d[v], d[u] + w(u, v))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63888" y="393305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1920" y="515719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563888" y="393305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1920" y="515719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50" name="Таблица 49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1916832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0+1</a:t>
            </a:r>
            <a:r>
              <a:rPr lang="en-US" sz="1200" dirty="0" smtClean="0"/>
              <a:t>=1&lt;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940152" y="1268760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</a:t>
            </a:r>
            <a:r>
              <a:rPr lang="en-US" sz="1200" dirty="0" smtClean="0"/>
              <a:t>2=2&lt;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084168" y="4653136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</a:t>
            </a:r>
            <a:r>
              <a:rPr lang="en-US" sz="1200" dirty="0" smtClean="0"/>
              <a:t>4=4&lt;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56" name="Прямая со стрелкой 55"/>
          <p:cNvCxnSpPr>
            <a:endCxn id="41" idx="1"/>
          </p:cNvCxnSpPr>
          <p:nvPr/>
        </p:nvCxnSpPr>
        <p:spPr>
          <a:xfrm>
            <a:off x="2220544" y="2132856"/>
            <a:ext cx="911296" cy="282516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42" idx="3"/>
          </p:cNvCxnSpPr>
          <p:nvPr/>
        </p:nvCxnSpPr>
        <p:spPr>
          <a:xfrm flipH="1">
            <a:off x="5076056" y="1484784"/>
            <a:ext cx="1320952" cy="642556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43" idx="3"/>
          </p:cNvCxnSpPr>
          <p:nvPr/>
        </p:nvCxnSpPr>
        <p:spPr>
          <a:xfrm flipH="1" flipV="1">
            <a:off x="5508104" y="4143564"/>
            <a:ext cx="1008112" cy="581580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11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547664" y="3429000"/>
            <a:ext cx="93610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ru-RU" sz="1200" dirty="0" smtClean="0"/>
              <a:t>+1</a:t>
            </a:r>
            <a:r>
              <a:rPr lang="en-US" sz="1200" dirty="0" smtClean="0"/>
              <a:t>0=11&lt;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58" name="Прямая со стрелкой 57"/>
          <p:cNvCxnSpPr>
            <a:endCxn id="48" idx="1"/>
          </p:cNvCxnSpPr>
          <p:nvPr/>
        </p:nvCxnSpPr>
        <p:spPr>
          <a:xfrm>
            <a:off x="2148536" y="3645024"/>
            <a:ext cx="1415352" cy="440382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88024" y="6032321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ru-RU" sz="1200" dirty="0" smtClean="0"/>
              <a:t>+</a:t>
            </a:r>
            <a:r>
              <a:rPr lang="en-US" sz="1200" dirty="0" smtClean="0"/>
              <a:t>5=6&lt;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61" name="Прямая со стрелкой 60"/>
          <p:cNvCxnSpPr>
            <a:endCxn id="49" idx="3"/>
          </p:cNvCxnSpPr>
          <p:nvPr/>
        </p:nvCxnSpPr>
        <p:spPr>
          <a:xfrm flipH="1" flipV="1">
            <a:off x="4139952" y="5303322"/>
            <a:ext cx="1080120" cy="789974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691680" y="3440033"/>
            <a:ext cx="864096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r>
              <a:rPr lang="ru-RU" sz="1200" dirty="0" smtClean="0"/>
              <a:t>+</a:t>
            </a:r>
            <a:r>
              <a:rPr lang="en-US" sz="1200" dirty="0" smtClean="0"/>
              <a:t>3=5&lt;</a:t>
            </a:r>
            <a:r>
              <a:rPr lang="en-US" sz="1200" dirty="0" smtClean="0">
                <a:ea typeface="Calibri"/>
                <a:cs typeface="Times New Roman"/>
              </a:rPr>
              <a:t>11</a:t>
            </a:r>
            <a:endParaRPr lang="ru-RU" sz="1200" dirty="0"/>
          </a:p>
        </p:txBody>
      </p:sp>
      <p:cxnSp>
        <p:nvCxnSpPr>
          <p:cNvPr id="52" name="Прямая со стрелкой 51"/>
          <p:cNvCxnSpPr/>
          <p:nvPr/>
        </p:nvCxnSpPr>
        <p:spPr>
          <a:xfrm>
            <a:off x="2148536" y="3645024"/>
            <a:ext cx="1415352" cy="440382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Длина пути</a:t>
            </a:r>
            <a:r>
              <a:rPr lang="ru-RU" sz="2000" dirty="0" smtClean="0"/>
              <a:t> – это сумма весов дуг пути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(если граф не взвешен, то это количество дуг в пути)</a:t>
            </a:r>
            <a:r>
              <a:rPr lang="ru-RU" sz="2000" dirty="0" smtClean="0"/>
              <a:t>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Определение длины пути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48" name="Таблица 47"/>
          <p:cNvGraphicFramePr>
            <a:graphicFrameLocks noGrp="1"/>
          </p:cNvGraphicFramePr>
          <p:nvPr/>
        </p:nvGraphicFramePr>
        <p:xfrm>
          <a:off x="6444208" y="4399376"/>
          <a:ext cx="1896745" cy="630936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b="1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Флойда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for k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r>
              <a:rPr lang="en-US" sz="2000" dirty="0" smtClean="0"/>
              <a:t> 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pPr lvl="1"/>
            <a:r>
              <a:rPr lang="en-US" sz="2000" dirty="0" smtClean="0"/>
              <a:t>for j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r>
              <a:rPr lang="en-US" sz="2000" dirty="0" smtClean="0"/>
              <a:t>	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min(d[</a:t>
            </a:r>
            <a:r>
              <a:rPr lang="en-US" sz="2000" dirty="0" err="1" smtClean="0"/>
              <a:t>i</a:t>
            </a:r>
            <a:r>
              <a:rPr lang="en-US" sz="2000" dirty="0" smtClean="0"/>
              <a:t>][j], d[</a:t>
            </a:r>
            <a:r>
              <a:rPr lang="en-US" sz="2000" dirty="0" err="1" smtClean="0"/>
              <a:t>i</a:t>
            </a:r>
            <a:r>
              <a:rPr lang="en-US" sz="2000" dirty="0" smtClean="0"/>
              <a:t>][k] + d[k][j])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После этапа с номером </a:t>
            </a:r>
            <a:r>
              <a:rPr lang="en-US" sz="2000" b="1" dirty="0" smtClean="0"/>
              <a:t>K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алгоритма </a:t>
            </a:r>
            <a:r>
              <a:rPr lang="ru-RU" sz="2000" dirty="0" err="1" smtClean="0"/>
              <a:t>Флойда</a:t>
            </a:r>
            <a:r>
              <a:rPr lang="ru-RU" sz="2000" dirty="0" smtClean="0"/>
              <a:t> в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</a:t>
            </a:r>
            <a:r>
              <a:rPr lang="ru-RU" sz="2000" dirty="0" smtClean="0"/>
              <a:t>находится число равное длине кратчайшего пути из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dirty="0" smtClean="0"/>
              <a:t>j </a:t>
            </a:r>
            <a:r>
              <a:rPr lang="ru-RU" sz="2000" dirty="0" smtClean="0"/>
              <a:t>через вершины с номерами не большими </a:t>
            </a:r>
            <a:r>
              <a:rPr lang="en-US" sz="2000" dirty="0" smtClean="0"/>
              <a:t>K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bg1">
                    <a:lumMod val="85000"/>
                  </a:schemeClr>
                </a:solidFill>
              </a:rPr>
              <a:t>Лемма:</a:t>
            </a:r>
            <a:endParaRPr lang="ru-RU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85000"/>
                  </a:schemeClr>
                </a:solidFill>
              </a:rPr>
              <a:t>Флойда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 в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][j]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находится число равное длине кратчайшего пути из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j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через вершины с номерами не большими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ru-RU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Доказательство алгоритма </a:t>
            </a:r>
            <a:r>
              <a:rPr lang="ru-RU" sz="2800" dirty="0" err="1" smtClean="0"/>
              <a:t>Флойда</a:t>
            </a:r>
            <a:r>
              <a:rPr lang="ru-RU" sz="2800" dirty="0" smtClean="0"/>
              <a:t> (коротко)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][j]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хранит длину не минимального пути из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j,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идущего через вершины с номерами меньшими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либо равными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r>
              <a:rPr lang="ru-RU" sz="2000" dirty="0" smtClean="0"/>
              <a:t>Есть два возможных варианта «настоящего» минимального пути: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Не проходит через </a:t>
            </a:r>
            <a:r>
              <a:rPr lang="en-US" sz="2000" dirty="0" smtClean="0"/>
              <a:t>K+1</a:t>
            </a:r>
            <a:r>
              <a:rPr lang="ru-RU" sz="2000" dirty="0" smtClean="0"/>
              <a:t>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Значит из предположения индукции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</a:t>
            </a:r>
            <a:r>
              <a:rPr lang="ru-RU" sz="2000" dirty="0" smtClean="0"/>
              <a:t>минимально.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Проходит через </a:t>
            </a:r>
            <a:r>
              <a:rPr lang="en-US" sz="2000" dirty="0" smtClean="0"/>
              <a:t>K+1</a:t>
            </a:r>
            <a:endParaRPr lang="ru-RU" sz="2000" dirty="0" smtClean="0"/>
          </a:p>
          <a:p>
            <a:pPr lvl="1">
              <a:spcBef>
                <a:spcPct val="0"/>
              </a:spcBef>
            </a:pPr>
            <a:r>
              <a:rPr lang="ru-RU" sz="2000" dirty="0" smtClean="0"/>
              <a:t>Этот путь содержит </a:t>
            </a:r>
            <a:r>
              <a:rPr lang="en-US" sz="2000" dirty="0" smtClean="0"/>
              <a:t>K+1 </a:t>
            </a:r>
            <a:r>
              <a:rPr lang="ru-RU" sz="2000" dirty="0" smtClean="0"/>
              <a:t>только один раз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(иначе цикл)</a:t>
            </a:r>
            <a:r>
              <a:rPr lang="ru-RU" sz="2000" dirty="0" smtClean="0"/>
              <a:t>. Значит из предположения индукции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][K+1] </a:t>
            </a:r>
            <a:r>
              <a:rPr lang="ru-RU" sz="2000" dirty="0" smtClean="0"/>
              <a:t>и</a:t>
            </a:r>
            <a:r>
              <a:rPr lang="en-US" sz="2000" dirty="0" smtClean="0"/>
              <a:t> d[K+1][j] </a:t>
            </a:r>
            <a:r>
              <a:rPr lang="ru-RU" sz="2000" dirty="0" smtClean="0"/>
              <a:t>минимальны после этапа </a:t>
            </a:r>
            <a:r>
              <a:rPr lang="en-US" sz="2000" dirty="0" smtClean="0"/>
              <a:t>K.</a:t>
            </a:r>
            <a:r>
              <a:rPr lang="ru-RU" sz="2000" dirty="0" smtClean="0"/>
              <a:t> Значит на этапе </a:t>
            </a:r>
            <a:r>
              <a:rPr lang="en-US" sz="2000" dirty="0" smtClean="0"/>
              <a:t>K</a:t>
            </a:r>
            <a:r>
              <a:rPr lang="ru-RU" sz="2000" dirty="0" smtClean="0"/>
              <a:t>+1</a:t>
            </a:r>
            <a:r>
              <a:rPr lang="en-US" sz="2000" dirty="0" smtClean="0"/>
              <a:t> </a:t>
            </a:r>
            <a:r>
              <a:rPr lang="ru-RU" sz="2000" dirty="0" smtClean="0"/>
              <a:t>их сумма была помещена в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bg1">
                    <a:lumMod val="75000"/>
                  </a:schemeClr>
                </a:solidFill>
              </a:rPr>
              <a:t>Лемма:</a:t>
            </a:r>
            <a:endParaRPr lang="ru-RU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0"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Флойда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в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][j]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находится число равное длине кратчайшего пути из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j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через вершины с номерами не большими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ru-RU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Доказательство алгоритма </a:t>
            </a:r>
            <a:r>
              <a:rPr lang="ru-RU" sz="2800" dirty="0" err="1" smtClean="0"/>
              <a:t>Флойда</a:t>
            </a:r>
            <a:r>
              <a:rPr lang="ru-RU" sz="2800" dirty="0" smtClean="0"/>
              <a:t> (подробно)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][j]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хранит длину не минимального пути из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j,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идущего через вершины с номерами меньшими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либо равными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K+1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ru-RU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572000" y="1988840"/>
            <a:ext cx="288032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1988840"/>
            <a:ext cx="360040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1988840"/>
            <a:ext cx="72008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472514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 smtClean="0"/>
          </a:p>
          <a:p>
            <a:pPr algn="ctr"/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– </a:t>
            </a:r>
            <a:r>
              <a:rPr lang="ru-RU" b="1" dirty="0" smtClean="0">
                <a:solidFill>
                  <a:srgbClr val="92D050"/>
                </a:solidFill>
              </a:rPr>
              <a:t>длина этого пути</a:t>
            </a:r>
            <a:endParaRPr lang="ru-RU" b="1" dirty="0">
              <a:solidFill>
                <a:srgbClr val="92D050"/>
              </a:solidFill>
            </a:endParaRPr>
          </a:p>
        </p:txBody>
      </p:sp>
      <p:cxnSp>
        <p:nvCxnSpPr>
          <p:cNvPr id="127" name="Прямая со стрелкой 126"/>
          <p:cNvCxnSpPr/>
          <p:nvPr/>
        </p:nvCxnSpPr>
        <p:spPr>
          <a:xfrm>
            <a:off x="2339752" y="3573016"/>
            <a:ext cx="1440160" cy="108012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 flipH="1">
            <a:off x="4860032" y="3573016"/>
            <a:ext cx="1080120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>
            <a:off x="4211960" y="3717032"/>
            <a:ext cx="144016" cy="86409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(его длина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найден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(его длина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найден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47664" y="580700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</a:t>
            </a:r>
            <a:r>
              <a:rPr lang="ru-RU" b="1" dirty="0" smtClean="0">
                <a:solidFill>
                  <a:srgbClr val="00B0F0"/>
                </a:solidFill>
              </a:rPr>
              <a:t>другой</a:t>
            </a:r>
            <a:r>
              <a:rPr lang="ru-RU" dirty="0" smtClean="0"/>
              <a:t> 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b="1" dirty="0" smtClean="0"/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d’[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][j] – </a:t>
            </a:r>
            <a:r>
              <a:rPr lang="ru-RU" b="1" dirty="0" smtClean="0">
                <a:solidFill>
                  <a:srgbClr val="00B0F0"/>
                </a:solidFill>
              </a:rPr>
              <a:t>длина этого пути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&lt;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</a:t>
            </a:r>
            <a:endParaRPr lang="ru-RU" b="1" dirty="0" smtClean="0">
              <a:solidFill>
                <a:srgbClr val="92D050"/>
              </a:solidFill>
            </a:endParaRPr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270892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Часть кратчайшего пути тоже является кратчайшим путем.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572000" y="1988840"/>
            <a:ext cx="79208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3059832" y="1988840"/>
            <a:ext cx="93610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4283968" y="1988840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55160" y="18448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не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     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251520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1259632" y="4365104"/>
            <a:ext cx="504056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1691680" y="4941168"/>
            <a:ext cx="9361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0152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7020272" y="4365104"/>
            <a:ext cx="216024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940152" y="4941168"/>
            <a:ext cx="72008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1475656" y="4653136"/>
            <a:ext cx="864096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6372200" y="4653136"/>
            <a:ext cx="57606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6084004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     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572000" y="1988840"/>
            <a:ext cx="79208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3059832" y="1988840"/>
            <a:ext cx="93610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1520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1259632" y="4365104"/>
            <a:ext cx="504056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1691680" y="4941168"/>
            <a:ext cx="9361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0152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7020272" y="4365104"/>
            <a:ext cx="216024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940152" y="4941168"/>
            <a:ext cx="72008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4283968" y="1988840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1475656" y="4653136"/>
            <a:ext cx="864096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6372200" y="4653136"/>
            <a:ext cx="57606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6084004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55160" y="18448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не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1907704" y="334770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2215682" y="2348880"/>
            <a:ext cx="4712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Рассмотрим первый вариант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6" name="Стрелка вниз 85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323528" y="5264040"/>
            <a:ext cx="8532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 же значение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r>
              <a:rPr lang="ru-RU" b="1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путь ему соответствующий) </a:t>
            </a:r>
            <a:r>
              <a:rPr lang="ru-RU" dirty="0" smtClean="0"/>
              <a:t>было найдено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4" name="Стрелка вниз 83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</a:t>
            </a:r>
            <a:r>
              <a:rPr lang="en-US" sz="2000" dirty="0" smtClean="0"/>
              <a:t> </a:t>
            </a:r>
            <a:r>
              <a:rPr lang="ru-RU" sz="2000" dirty="0" smtClean="0"/>
              <a:t>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33" name="Овал 32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Прямая со стрелкой 38"/>
          <p:cNvCxnSpPr>
            <a:stCxn id="37" idx="2"/>
            <a:endCxn id="33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5" idx="1"/>
            <a:endCxn id="38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47864" y="426522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1907704" y="334770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     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2269255" y="2348880"/>
            <a:ext cx="460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Рассмотрим второй вариант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259632" y="1556792"/>
            <a:ext cx="6192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Вершина с номером </a:t>
            </a:r>
            <a:r>
              <a:rPr lang="en-US" b="1" dirty="0" smtClean="0"/>
              <a:t>K+1</a:t>
            </a:r>
            <a:r>
              <a:rPr lang="ru-RU" dirty="0" smtClean="0"/>
              <a:t> в пути встречается только один раз иначе в пути присутствовал бы цикл, при удалении которого был бы получен более короткий путь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(алгоритм работает только при отсутствии циклов отрицательного веса, поэтому их нет)</a:t>
            </a:r>
            <a:r>
              <a:rPr lang="ru-RU" dirty="0" smtClean="0"/>
              <a:t>.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91680" y="1796623"/>
            <a:ext cx="604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Разделим путь на две части: путь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путь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67544" y="263691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На этапе </a:t>
            </a:r>
            <a:r>
              <a:rPr lang="en-US" b="1" dirty="0" smtClean="0"/>
              <a:t>K</a:t>
            </a:r>
            <a:r>
              <a:rPr lang="ru-RU" b="1" dirty="0" smtClean="0"/>
              <a:t>+1</a:t>
            </a:r>
            <a:r>
              <a:rPr lang="ru-RU" dirty="0" smtClean="0"/>
              <a:t> в </a:t>
            </a: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][j], </a:t>
            </a:r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en-US" dirty="0" smtClean="0"/>
              <a:t>,</a:t>
            </a:r>
            <a:r>
              <a:rPr lang="ru-RU" dirty="0" smtClean="0"/>
              <a:t> было записано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</a:t>
            </a:r>
            <a:r>
              <a:rPr lang="ru-RU" b="1" dirty="0" smtClean="0"/>
              <a:t>+</a:t>
            </a:r>
            <a:r>
              <a:rPr lang="ru-RU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35" name="Стрелка вниз 34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Белмана-Форда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/>
              <a:t>7</a:t>
            </a:r>
            <a:endParaRPr lang="ru-R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7" name="Овал 6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15" idx="2"/>
            <a:endCxn id="7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" idx="1"/>
            <a:endCxn id="16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47864" y="426522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22" name="Прямоугольник 21"/>
          <p:cNvSpPr/>
          <p:nvPr/>
        </p:nvSpPr>
        <p:spPr>
          <a:xfrm>
            <a:off x="539552" y="277163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Допустим</a:t>
            </a:r>
            <a:r>
              <a:rPr lang="en-US" dirty="0" smtClean="0"/>
              <a:t>,</a:t>
            </a:r>
            <a:r>
              <a:rPr lang="ru-RU" dirty="0" smtClean="0"/>
              <a:t> его часть, соединяющая вершины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 </a:t>
            </a:r>
            <a:r>
              <a:rPr lang="ru-RU" dirty="0" smtClean="0"/>
              <a:t>не является кратчайшим путем.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106" name="Таблица 105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    </a:t>
            </a:r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 to |V|-1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pPr lvl="1"/>
            <a:r>
              <a:rPr lang="en-US" sz="2000" b="1" dirty="0" err="1" smtClean="0"/>
              <a:t>foreach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∈ E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r>
              <a:rPr lang="en-US" sz="2000" dirty="0" smtClean="0"/>
              <a:t>	d[v] = min(d[v],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03648" y="1268761"/>
            <a:ext cx="6192688" cy="4176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    </a:t>
            </a:r>
            <a:r>
              <a:rPr lang="en-US" sz="2000" b="1" dirty="0" smtClean="0"/>
              <a:t>while</a:t>
            </a:r>
            <a:r>
              <a:rPr lang="en-US" sz="2000" dirty="0" smtClean="0"/>
              <a:t> true </a:t>
            </a:r>
            <a:r>
              <a:rPr lang="en-US" sz="2000" b="1" dirty="0" smtClean="0"/>
              <a:t>do</a:t>
            </a:r>
          </a:p>
          <a:p>
            <a:pPr lvl="1"/>
            <a:r>
              <a:rPr lang="en-US" sz="2000" dirty="0" smtClean="0"/>
              <a:t>end = true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err="1" smtClean="0"/>
              <a:t>foreach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∈ E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r>
              <a:rPr lang="en-US" sz="2000" dirty="0" smtClean="0"/>
              <a:t>	</a:t>
            </a:r>
            <a:r>
              <a:rPr lang="en-US" sz="2000" b="1" dirty="0" smtClean="0"/>
              <a:t>if</a:t>
            </a:r>
            <a:r>
              <a:rPr lang="en-US" sz="2000" dirty="0" smtClean="0"/>
              <a:t> d[v] &gt;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en-US" sz="2000" b="1" dirty="0" smtClean="0"/>
              <a:t>then</a:t>
            </a:r>
          </a:p>
          <a:p>
            <a:r>
              <a:rPr lang="en-US" sz="2000" dirty="0" smtClean="0"/>
              <a:t>	     d[v] =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	     p[v] = u</a:t>
            </a:r>
            <a:r>
              <a:rPr lang="ru-RU" sz="2000" dirty="0" smtClean="0"/>
              <a:t> 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массив предков – дерево путей)</a:t>
            </a:r>
            <a:endParaRPr lang="en-US" sz="20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 smtClean="0"/>
              <a:t>	     end = false</a:t>
            </a:r>
          </a:p>
          <a:p>
            <a:endParaRPr lang="ru-RU" sz="2000" dirty="0" smtClean="0"/>
          </a:p>
          <a:p>
            <a:pPr lvl="1"/>
            <a:r>
              <a:rPr lang="en-US" sz="2000" b="1" dirty="0" smtClean="0"/>
              <a:t>If</a:t>
            </a:r>
            <a:r>
              <a:rPr lang="en-US" sz="2000" dirty="0" smtClean="0"/>
              <a:t> end </a:t>
            </a:r>
            <a:r>
              <a:rPr lang="en-US" sz="2000" b="1" dirty="0" smtClean="0"/>
              <a:t>then</a:t>
            </a:r>
            <a:r>
              <a:rPr lang="ru-RU" sz="2000" b="1" dirty="0" smtClean="0"/>
              <a:t> </a:t>
            </a:r>
            <a:endParaRPr lang="en-US" sz="2000" b="1" dirty="0" smtClean="0"/>
          </a:p>
          <a:p>
            <a:pPr lvl="1"/>
            <a:r>
              <a:rPr lang="en-US" sz="2000" dirty="0" smtClean="0"/>
              <a:t>	break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После этапа с номером </a:t>
            </a:r>
            <a:r>
              <a:rPr lang="en-US" sz="2000" b="1" dirty="0" smtClean="0"/>
              <a:t>K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алгоритма </a:t>
            </a:r>
            <a:r>
              <a:rPr lang="ru-RU" sz="2000" dirty="0" err="1" smtClean="0"/>
              <a:t>Белмана-Форда</a:t>
            </a:r>
            <a:r>
              <a:rPr lang="ru-RU" sz="2000" dirty="0" smtClean="0"/>
              <a:t> в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находится число равное длине кратчайшего пути из</a:t>
            </a:r>
            <a:r>
              <a:rPr lang="en-US" sz="2000" dirty="0" smtClean="0"/>
              <a:t> </a:t>
            </a:r>
            <a:r>
              <a:rPr lang="en-US" sz="2000" b="1" dirty="0" smtClean="0"/>
              <a:t>s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en-US" sz="2000" dirty="0" smtClean="0"/>
              <a:t> </a:t>
            </a:r>
            <a:r>
              <a:rPr lang="ru-RU" sz="2000" dirty="0" smtClean="0"/>
              <a:t>содержащего не более чем </a:t>
            </a:r>
            <a:r>
              <a:rPr lang="en-US" sz="2000" b="1" dirty="0" smtClean="0"/>
              <a:t>K</a:t>
            </a:r>
            <a:r>
              <a:rPr lang="ru-RU" sz="2000" b="1" dirty="0" smtClean="0"/>
              <a:t>-1</a:t>
            </a:r>
            <a:r>
              <a:rPr lang="ru-RU" sz="2000" dirty="0" smtClean="0"/>
              <a:t> ребро.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Лемма:</a:t>
            </a:r>
          </a:p>
          <a:p>
            <a:pPr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65000"/>
                  </a:schemeClr>
                </a:solidFill>
              </a:rPr>
              <a:t>Белмана-Форда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d[v]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находится число равное длине кратчайшего пути из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содержащего не более чем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-1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ребро.</a:t>
            </a:r>
          </a:p>
          <a:p>
            <a:pPr lvl="0">
              <a:spcBef>
                <a:spcPct val="0"/>
              </a:spcBef>
            </a:pPr>
            <a:endParaRPr lang="ru-RU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d[v]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хранит длину не минимального пути из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содержащего не более чем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ребер)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r>
              <a:rPr lang="ru-RU" sz="2000" dirty="0" smtClean="0"/>
              <a:t>Есть два возможных варианта «настоящего» минимального пути: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Содержит меньше </a:t>
            </a:r>
            <a:r>
              <a:rPr lang="en-US" sz="2000" b="1" dirty="0" smtClean="0"/>
              <a:t>K</a:t>
            </a:r>
            <a:r>
              <a:rPr lang="ru-RU" sz="2000" dirty="0" smtClean="0"/>
              <a:t> ребер.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Значит из предположения индукции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минимально.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Содержит меньше </a:t>
            </a:r>
            <a:r>
              <a:rPr lang="en-US" sz="2000" b="1" dirty="0" smtClean="0"/>
              <a:t>K</a:t>
            </a:r>
            <a:r>
              <a:rPr lang="ru-RU" sz="2000" dirty="0" smtClean="0"/>
              <a:t> ребер.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Рассмотрим</a:t>
            </a:r>
            <a:r>
              <a:rPr lang="en-US" sz="2000" dirty="0" smtClean="0"/>
              <a:t> </a:t>
            </a:r>
            <a:r>
              <a:rPr lang="en-US" sz="2000" b="1" dirty="0" smtClean="0"/>
              <a:t>u</a:t>
            </a:r>
            <a:r>
              <a:rPr lang="en-US" sz="2000" dirty="0" smtClean="0"/>
              <a:t> – </a:t>
            </a:r>
            <a:r>
              <a:rPr lang="ru-RU" sz="2000" dirty="0" smtClean="0"/>
              <a:t>предпоследнюю вершину этого пути. Из предположения индукции </a:t>
            </a:r>
            <a:r>
              <a:rPr lang="en-US" sz="2000" b="1" dirty="0" smtClean="0"/>
              <a:t>d[u]</a:t>
            </a:r>
            <a:r>
              <a:rPr lang="en-US" sz="2000" dirty="0" smtClean="0"/>
              <a:t> </a:t>
            </a:r>
            <a:r>
              <a:rPr lang="ru-RU" sz="2000" dirty="0" smtClean="0"/>
              <a:t>минимально после этапа </a:t>
            </a:r>
            <a:r>
              <a:rPr lang="en-US" sz="2000" b="1" dirty="0" smtClean="0"/>
              <a:t>K</a:t>
            </a:r>
            <a:r>
              <a:rPr lang="en-US" sz="2000" dirty="0" smtClean="0"/>
              <a:t>.</a:t>
            </a:r>
            <a:r>
              <a:rPr lang="ru-RU" sz="2000" dirty="0" smtClean="0"/>
              <a:t> Значит на этапе </a:t>
            </a:r>
            <a:r>
              <a:rPr lang="en-US" sz="2000" b="1" dirty="0" smtClean="0"/>
              <a:t>K</a:t>
            </a:r>
            <a:r>
              <a:rPr lang="ru-RU" sz="2000" b="1" dirty="0" smtClean="0"/>
              <a:t>+1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была помещена величина </a:t>
            </a:r>
            <a:r>
              <a:rPr lang="en-US" sz="2000" b="1" dirty="0" smtClean="0"/>
              <a:t>d[u]</a:t>
            </a:r>
            <a:r>
              <a:rPr lang="ru-RU" sz="2000" b="1" dirty="0" smtClean="0"/>
              <a:t> + вес ребра (</a:t>
            </a:r>
            <a:r>
              <a:rPr lang="en-US" sz="2000" b="1" dirty="0" err="1" smtClean="0"/>
              <a:t>u,v</a:t>
            </a:r>
            <a:r>
              <a:rPr lang="ru-RU" sz="2000" b="1" dirty="0" smtClean="0"/>
              <a:t>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572000" y="1988840"/>
            <a:ext cx="288032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1988840"/>
            <a:ext cx="360040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1988840"/>
            <a:ext cx="72008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472514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 smtClean="0"/>
          </a:p>
          <a:p>
            <a:pPr algn="ctr"/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– </a:t>
            </a:r>
            <a:r>
              <a:rPr lang="ru-RU" b="1" dirty="0" smtClean="0">
                <a:solidFill>
                  <a:srgbClr val="92D050"/>
                </a:solidFill>
              </a:rPr>
              <a:t>длина этого пути</a:t>
            </a:r>
            <a:endParaRPr lang="ru-RU" b="1" dirty="0">
              <a:solidFill>
                <a:srgbClr val="92D050"/>
              </a:solidFill>
            </a:endParaRPr>
          </a:p>
        </p:txBody>
      </p:sp>
      <p:cxnSp>
        <p:nvCxnSpPr>
          <p:cNvPr id="127" name="Прямая со стрелкой 126"/>
          <p:cNvCxnSpPr/>
          <p:nvPr/>
        </p:nvCxnSpPr>
        <p:spPr>
          <a:xfrm>
            <a:off x="2339752" y="3573016"/>
            <a:ext cx="1440160" cy="108012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 flipH="1">
            <a:off x="4860032" y="3573016"/>
            <a:ext cx="1080120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>
            <a:off x="4211960" y="3717032"/>
            <a:ext cx="144016" cy="86409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47664" y="580700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</a:t>
            </a:r>
            <a:r>
              <a:rPr lang="ru-RU" b="1" dirty="0" smtClean="0">
                <a:solidFill>
                  <a:srgbClr val="00B0F0"/>
                </a:solidFill>
              </a:rPr>
              <a:t>другой</a:t>
            </a:r>
            <a:r>
              <a:rPr lang="ru-RU" dirty="0" smtClean="0"/>
              <a:t> 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b="1" dirty="0" smtClean="0"/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d’[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][j] – </a:t>
            </a:r>
            <a:r>
              <a:rPr lang="ru-RU" b="1" dirty="0" smtClean="0">
                <a:solidFill>
                  <a:srgbClr val="00B0F0"/>
                </a:solidFill>
              </a:rPr>
              <a:t>длина этого пути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&lt;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</a:t>
            </a:r>
            <a:endParaRPr lang="ru-RU" b="1" dirty="0" smtClean="0">
              <a:solidFill>
                <a:srgbClr val="92D050"/>
              </a:solidFill>
            </a:endParaRPr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     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39552" y="277163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Допустим</a:t>
            </a:r>
            <a:r>
              <a:rPr lang="en-US" dirty="0" smtClean="0"/>
              <a:t>,</a:t>
            </a:r>
            <a:r>
              <a:rPr lang="ru-RU" dirty="0" smtClean="0"/>
              <a:t> его часть, соединяющая вершины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 </a:t>
            </a:r>
            <a:r>
              <a:rPr lang="ru-RU" dirty="0" smtClean="0"/>
              <a:t>не является кратчайшим путем.</a:t>
            </a:r>
            <a:endParaRPr lang="ru-RU" b="1" dirty="0" smtClean="0"/>
          </a:p>
        </p:txBody>
      </p:sp>
      <p:sp>
        <p:nvSpPr>
          <p:cNvPr id="23" name="Прямоугольник 22"/>
          <p:cNvSpPr/>
          <p:nvPr/>
        </p:nvSpPr>
        <p:spPr>
          <a:xfrm>
            <a:off x="939343" y="3429000"/>
            <a:ext cx="650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Тогда между этими вершинами существует более короткий путь.</a:t>
            </a:r>
            <a:endParaRPr lang="ru-RU" b="1" dirty="0" smtClean="0"/>
          </a:p>
        </p:txBody>
      </p:sp>
      <p:sp>
        <p:nvSpPr>
          <p:cNvPr id="24" name="Овал 23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Прямая со стрелкой 29"/>
          <p:cNvCxnSpPr>
            <a:stCxn id="28" idx="2"/>
            <a:endCxn id="24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1"/>
            <a:endCxn id="29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47864" y="428380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35" name="Прямая со стрелкой 34"/>
          <p:cNvCxnSpPr>
            <a:stCxn id="28" idx="4"/>
            <a:endCxn id="38" idx="0"/>
          </p:cNvCxnSpPr>
          <p:nvPr/>
        </p:nvCxnSpPr>
        <p:spPr>
          <a:xfrm>
            <a:off x="3491880" y="4615968"/>
            <a:ext cx="288032" cy="68524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9" idx="4"/>
            <a:endCxn id="37" idx="0"/>
          </p:cNvCxnSpPr>
          <p:nvPr/>
        </p:nvCxnSpPr>
        <p:spPr>
          <a:xfrm flipH="1">
            <a:off x="4788024" y="4625260"/>
            <a:ext cx="144016" cy="6759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4644008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635896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3995936" y="522920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572000" y="1988840"/>
            <a:ext cx="79208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3059832" y="1988840"/>
            <a:ext cx="93610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1520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1259632" y="4365104"/>
            <a:ext cx="504056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1691680" y="4941168"/>
            <a:ext cx="9361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0152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7020272" y="4365104"/>
            <a:ext cx="216024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940152" y="4941168"/>
            <a:ext cx="72008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4283968" y="1988840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1475656" y="4653136"/>
            <a:ext cx="864096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6372200" y="4653136"/>
            <a:ext cx="57606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6084004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55160" y="18448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не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6" name="Стрелка вниз 85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323528" y="5264040"/>
            <a:ext cx="8532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 же значение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r>
              <a:rPr lang="ru-RU" b="1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путь ему соответствующий) </a:t>
            </a:r>
            <a:r>
              <a:rPr lang="ru-RU" dirty="0" smtClean="0"/>
              <a:t>было найдено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4" name="Стрелка вниз 83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259632" y="1556792"/>
            <a:ext cx="6192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Вершина с номером </a:t>
            </a:r>
            <a:r>
              <a:rPr lang="en-US" b="1" dirty="0" smtClean="0"/>
              <a:t>K+1</a:t>
            </a:r>
            <a:r>
              <a:rPr lang="ru-RU" dirty="0" smtClean="0"/>
              <a:t> в пути встречается только один раз иначе в пути присутствовал бы цикл, при удалении которого был бы получен более короткий путь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(алгоритм работает только при отсутствии циклов отрицательного веса, поэтому их нет)</a:t>
            </a:r>
            <a:r>
              <a:rPr lang="ru-RU" dirty="0" smtClean="0"/>
              <a:t>.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91680" y="1796623"/>
            <a:ext cx="604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Разделим путь на две части: путь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путь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67544" y="263691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На этапе </a:t>
            </a:r>
            <a:r>
              <a:rPr lang="en-US" b="1" dirty="0" smtClean="0"/>
              <a:t>K</a:t>
            </a:r>
            <a:r>
              <a:rPr lang="ru-RU" b="1" dirty="0" smtClean="0"/>
              <a:t>+1</a:t>
            </a:r>
            <a:r>
              <a:rPr lang="ru-RU" dirty="0" smtClean="0"/>
              <a:t> в </a:t>
            </a: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][j], </a:t>
            </a:r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en-US" dirty="0" smtClean="0"/>
              <a:t>,</a:t>
            </a:r>
            <a:r>
              <a:rPr lang="ru-RU" dirty="0" smtClean="0"/>
              <a:t> было записано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</a:t>
            </a:r>
            <a:r>
              <a:rPr lang="ru-RU" b="1" dirty="0" smtClean="0"/>
              <a:t>+</a:t>
            </a:r>
            <a:r>
              <a:rPr lang="ru-RU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35" name="Стрелка вниз 34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132857"/>
            <a:ext cx="8424936" cy="2664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Улучшения</a:t>
            </a:r>
            <a:r>
              <a:rPr lang="ru-RU" sz="20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Если на очередной итерации не произошло </a:t>
            </a:r>
            <a:r>
              <a:rPr lang="ru-RU" sz="2000" b="1" dirty="0" smtClean="0"/>
              <a:t>ни одной успешной релаксации</a:t>
            </a:r>
            <a:r>
              <a:rPr lang="ru-RU" sz="2000" dirty="0" smtClean="0"/>
              <a:t>, то алгоритм завершает работу.</a:t>
            </a:r>
          </a:p>
          <a:p>
            <a:pPr marL="457200" indent="-457200"/>
            <a:endParaRPr lang="ru-RU" sz="20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ru-RU" sz="2000" dirty="0" smtClean="0"/>
              <a:t>На очередной итерации рассматриваются не все рёбра, а </a:t>
            </a:r>
            <a:r>
              <a:rPr lang="ru-RU" sz="2000" b="1" dirty="0" smtClean="0"/>
              <a:t>только выходящие из вершин</a:t>
            </a:r>
            <a:r>
              <a:rPr lang="ru-RU" sz="2000" dirty="0" smtClean="0"/>
              <a:t>, для которых на прошлой итерации была выполнена </a:t>
            </a:r>
            <a:r>
              <a:rPr lang="ru-RU" sz="2000" b="1" dirty="0" smtClean="0"/>
              <a:t>успешная релаксация </a:t>
            </a:r>
            <a:r>
              <a:rPr lang="ru-RU" sz="2000" dirty="0" smtClean="0"/>
              <a:t>(на первой итерации – только рёбра, выходящие из источника).</a:t>
            </a:r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39552" y="277163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Допустим</a:t>
            </a:r>
            <a:r>
              <a:rPr lang="en-US" dirty="0" smtClean="0"/>
              <a:t>,</a:t>
            </a:r>
            <a:r>
              <a:rPr lang="ru-RU" dirty="0" smtClean="0"/>
              <a:t> его часть, соединяющая вершины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 </a:t>
            </a:r>
            <a:r>
              <a:rPr lang="ru-RU" dirty="0" smtClean="0"/>
              <a:t>не является кратчайшим путем.</a:t>
            </a:r>
            <a:endParaRPr lang="ru-RU" b="1" dirty="0" smtClean="0"/>
          </a:p>
        </p:txBody>
      </p:sp>
      <p:sp>
        <p:nvSpPr>
          <p:cNvPr id="23" name="Прямоугольник 22"/>
          <p:cNvSpPr/>
          <p:nvPr/>
        </p:nvSpPr>
        <p:spPr>
          <a:xfrm>
            <a:off x="939343" y="3429000"/>
            <a:ext cx="650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Тогда между этими вершинами существует более короткий путь.</a:t>
            </a:r>
            <a:endParaRPr lang="ru-RU" b="1" dirty="0" smtClean="0"/>
          </a:p>
        </p:txBody>
      </p:sp>
      <p:sp>
        <p:nvSpPr>
          <p:cNvPr id="24" name="Овал 23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Прямая со стрелкой 29"/>
          <p:cNvCxnSpPr>
            <a:stCxn id="28" idx="2"/>
            <a:endCxn id="24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1"/>
            <a:endCxn id="29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47864" y="428380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stCxn id="28" idx="4"/>
            <a:endCxn id="38" idx="0"/>
          </p:cNvCxnSpPr>
          <p:nvPr/>
        </p:nvCxnSpPr>
        <p:spPr>
          <a:xfrm>
            <a:off x="3491880" y="4615968"/>
            <a:ext cx="288032" cy="68524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9" idx="4"/>
            <a:endCxn id="37" idx="0"/>
          </p:cNvCxnSpPr>
          <p:nvPr/>
        </p:nvCxnSpPr>
        <p:spPr>
          <a:xfrm flipH="1">
            <a:off x="4788024" y="4625260"/>
            <a:ext cx="144016" cy="675948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4644008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635896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3995936" y="522920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9" name="Прямоугольник 38"/>
          <p:cNvSpPr/>
          <p:nvPr/>
        </p:nvSpPr>
        <p:spPr>
          <a:xfrm>
            <a:off x="2354825" y="5867980"/>
            <a:ext cx="444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Значит путь из </a:t>
            </a:r>
            <a:r>
              <a:rPr lang="en-US" b="1" dirty="0" smtClean="0"/>
              <a:t>u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v</a:t>
            </a:r>
            <a:r>
              <a:rPr lang="en-US" dirty="0" smtClean="0"/>
              <a:t> </a:t>
            </a:r>
            <a:r>
              <a:rPr lang="ru-RU" dirty="0" smtClean="0"/>
              <a:t>можно сделать короче.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682496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6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51520" y="270892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Граф кратчайших путей, от заданной вершины, является деревом.</a:t>
            </a:r>
            <a:endParaRPr lang="ru-RU" sz="2000" b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5220072" y="6093296"/>
            <a:ext cx="374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</a:t>
            </a:r>
            <a:r>
              <a:rPr lang="ru-RU" dirty="0" smtClean="0"/>
              <a:t>в случае не связного графа лесом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Джонсона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1844824"/>
            <a:ext cx="9541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1-2+3=2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5651956"/>
            <a:ext cx="99899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1+2+3=6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3568" y="26070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</a:t>
            </a:r>
            <a:r>
              <a:rPr lang="en-US" sz="2800" dirty="0" err="1" smtClean="0"/>
              <a:t>u,v</a:t>
            </a:r>
            <a:r>
              <a:rPr lang="en-US" sz="2800" dirty="0" smtClean="0"/>
              <a:t>) = Weight(</a:t>
            </a:r>
            <a:r>
              <a:rPr lang="en-US" sz="2800" dirty="0" err="1" smtClean="0"/>
              <a:t>u,v</a:t>
            </a:r>
            <a:r>
              <a:rPr lang="en-US" sz="2800" dirty="0" smtClean="0"/>
              <a:t>)+min(Weight(e))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-2+3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3+3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1+3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3+3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2+3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1844824"/>
            <a:ext cx="111601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4+1+6=11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5651956"/>
            <a:ext cx="111601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4+5+6=15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8995</TotalTime>
  <Words>5090</Words>
  <Application>Microsoft Office PowerPoint</Application>
  <PresentationFormat>Экран (4:3)</PresentationFormat>
  <Paragraphs>2248</Paragraphs>
  <Slides>113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113</vt:i4>
      </vt:variant>
    </vt:vector>
  </HeadingPairs>
  <TitlesOfParts>
    <vt:vector size="114" baseType="lpstr">
      <vt:lpstr>Тема Office</vt:lpstr>
      <vt:lpstr>Алгоритмы на графах</vt:lpstr>
      <vt:lpstr>Кратчайшие пути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Бесконтурные графы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Алгоритм Дейкстры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Алгоритм Флойда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Алгоритм Белмана-Форда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Слайд 70</vt:lpstr>
      <vt:lpstr>Слайд 71</vt:lpstr>
      <vt:lpstr>Слайд 72</vt:lpstr>
      <vt:lpstr>Слайд 73</vt:lpstr>
      <vt:lpstr>Слайд 74</vt:lpstr>
      <vt:lpstr>Слайд 75</vt:lpstr>
      <vt:lpstr>Слайд 76</vt:lpstr>
      <vt:lpstr>Слайд 77</vt:lpstr>
      <vt:lpstr>Слайд 78</vt:lpstr>
      <vt:lpstr>Слайд 79</vt:lpstr>
      <vt:lpstr>Слайд 80</vt:lpstr>
      <vt:lpstr>Слайд 81</vt:lpstr>
      <vt:lpstr>Слайд 82</vt:lpstr>
      <vt:lpstr>Слайд 83</vt:lpstr>
      <vt:lpstr>Слайд 84</vt:lpstr>
      <vt:lpstr>Слайд 85</vt:lpstr>
      <vt:lpstr>Слайд 86</vt:lpstr>
      <vt:lpstr>Слайд 87</vt:lpstr>
      <vt:lpstr>Слайд 88</vt:lpstr>
      <vt:lpstr>Слайд 89</vt:lpstr>
      <vt:lpstr>Слайд 90</vt:lpstr>
      <vt:lpstr>Слайд 91</vt:lpstr>
      <vt:lpstr>Слайд 92</vt:lpstr>
      <vt:lpstr>Слайд 93</vt:lpstr>
      <vt:lpstr>Алгоритм Джонсона</vt:lpstr>
      <vt:lpstr>Слайд 95</vt:lpstr>
      <vt:lpstr>Слайд 96</vt:lpstr>
      <vt:lpstr>Слайд 97</vt:lpstr>
      <vt:lpstr>Слайд 98</vt:lpstr>
      <vt:lpstr>Слайд 99</vt:lpstr>
      <vt:lpstr>Слайд 100</vt:lpstr>
      <vt:lpstr>Слайд 101</vt:lpstr>
      <vt:lpstr>Слайд 102</vt:lpstr>
      <vt:lpstr>Слайд 103</vt:lpstr>
      <vt:lpstr>Слайд 104</vt:lpstr>
      <vt:lpstr>Слайд 105</vt:lpstr>
      <vt:lpstr>Слайд 106</vt:lpstr>
      <vt:lpstr>Слайд 107</vt:lpstr>
      <vt:lpstr>Слайд 108</vt:lpstr>
      <vt:lpstr>Слайд 109</vt:lpstr>
      <vt:lpstr>Слайд 110</vt:lpstr>
      <vt:lpstr>Слайд 111</vt:lpstr>
      <vt:lpstr>Алгоритм А*</vt:lpstr>
      <vt:lpstr>Слайд 113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Кратчайшие пути</dc:title>
  <dc:creator>Мамочка и папочка</dc:creator>
  <cp:lastModifiedBy>Bird</cp:lastModifiedBy>
  <cp:revision>211</cp:revision>
  <dcterms:created xsi:type="dcterms:W3CDTF">2020-03-04T19:52:32Z</dcterms:created>
  <dcterms:modified xsi:type="dcterms:W3CDTF">2021-03-22T18:18:45Z</dcterms:modified>
</cp:coreProperties>
</file>