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5" r:id="rId10"/>
    <p:sldId id="373" r:id="rId11"/>
    <p:sldId id="362" r:id="rId12"/>
    <p:sldId id="364" r:id="rId13"/>
    <p:sldId id="365" r:id="rId14"/>
    <p:sldId id="366" r:id="rId15"/>
    <p:sldId id="367" r:id="rId16"/>
    <p:sldId id="369" r:id="rId17"/>
    <p:sldId id="370" r:id="rId18"/>
    <p:sldId id="445" r:id="rId19"/>
    <p:sldId id="424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372" r:id="rId28"/>
    <p:sldId id="444" r:id="rId29"/>
    <p:sldId id="437" r:id="rId30"/>
    <p:sldId id="436" r:id="rId31"/>
    <p:sldId id="438" r:id="rId32"/>
    <p:sldId id="439" r:id="rId33"/>
    <p:sldId id="440" r:id="rId34"/>
    <p:sldId id="441" r:id="rId35"/>
    <p:sldId id="442" r:id="rId36"/>
    <p:sldId id="443" r:id="rId37"/>
    <p:sldId id="371" r:id="rId38"/>
    <p:sldId id="378" r:id="rId39"/>
    <p:sldId id="379" r:id="rId40"/>
    <p:sldId id="380" r:id="rId41"/>
    <p:sldId id="395" r:id="rId42"/>
    <p:sldId id="394" r:id="rId43"/>
    <p:sldId id="381" r:id="rId44"/>
    <p:sldId id="397" r:id="rId45"/>
    <p:sldId id="396" r:id="rId46"/>
    <p:sldId id="399" r:id="rId47"/>
    <p:sldId id="382" r:id="rId48"/>
    <p:sldId id="383" r:id="rId49"/>
    <p:sldId id="384" r:id="rId50"/>
    <p:sldId id="401" r:id="rId51"/>
    <p:sldId id="461" r:id="rId52"/>
    <p:sldId id="403" r:id="rId53"/>
    <p:sldId id="406" r:id="rId54"/>
    <p:sldId id="405" r:id="rId55"/>
    <p:sldId id="404" r:id="rId56"/>
    <p:sldId id="407" r:id="rId57"/>
    <p:sldId id="409" r:id="rId58"/>
    <p:sldId id="417" r:id="rId59"/>
    <p:sldId id="418" r:id="rId60"/>
    <p:sldId id="410" r:id="rId61"/>
    <p:sldId id="408" r:id="rId62"/>
    <p:sldId id="411" r:id="rId63"/>
    <p:sldId id="456" r:id="rId64"/>
    <p:sldId id="508" r:id="rId65"/>
    <p:sldId id="457" r:id="rId66"/>
    <p:sldId id="458" r:id="rId67"/>
    <p:sldId id="459" r:id="rId68"/>
    <p:sldId id="460" r:id="rId69"/>
    <p:sldId id="414" r:id="rId70"/>
    <p:sldId id="415" r:id="rId71"/>
    <p:sldId id="416" r:id="rId72"/>
    <p:sldId id="419" r:id="rId73"/>
    <p:sldId id="455" r:id="rId74"/>
    <p:sldId id="462" r:id="rId75"/>
    <p:sldId id="464" r:id="rId76"/>
    <p:sldId id="465" r:id="rId77"/>
    <p:sldId id="466" r:id="rId78"/>
    <p:sldId id="413" r:id="rId79"/>
    <p:sldId id="463" r:id="rId80"/>
    <p:sldId id="467" r:id="rId81"/>
    <p:sldId id="468" r:id="rId82"/>
    <p:sldId id="472" r:id="rId83"/>
    <p:sldId id="473" r:id="rId84"/>
    <p:sldId id="474" r:id="rId85"/>
    <p:sldId id="475" r:id="rId86"/>
    <p:sldId id="476" r:id="rId87"/>
    <p:sldId id="477" r:id="rId88"/>
    <p:sldId id="478" r:id="rId89"/>
    <p:sldId id="469" r:id="rId90"/>
    <p:sldId id="470" r:id="rId91"/>
    <p:sldId id="507" r:id="rId92"/>
    <p:sldId id="481" r:id="rId93"/>
    <p:sldId id="482" r:id="rId94"/>
    <p:sldId id="483" r:id="rId95"/>
    <p:sldId id="484" r:id="rId96"/>
    <p:sldId id="485" r:id="rId97"/>
    <p:sldId id="486" r:id="rId98"/>
    <p:sldId id="488" r:id="rId99"/>
    <p:sldId id="487" r:id="rId100"/>
    <p:sldId id="490" r:id="rId101"/>
    <p:sldId id="489" r:id="rId102"/>
    <p:sldId id="491" r:id="rId103"/>
    <p:sldId id="479" r:id="rId104"/>
    <p:sldId id="420" r:id="rId105"/>
    <p:sldId id="448" r:id="rId106"/>
    <p:sldId id="446" r:id="rId107"/>
    <p:sldId id="447" r:id="rId108"/>
    <p:sldId id="452" r:id="rId109"/>
    <p:sldId id="449" r:id="rId110"/>
    <p:sldId id="453" r:id="rId111"/>
    <p:sldId id="454" r:id="rId112"/>
    <p:sldId id="492" r:id="rId113"/>
    <p:sldId id="494" r:id="rId114"/>
    <p:sldId id="493" r:id="rId115"/>
    <p:sldId id="495" r:id="rId116"/>
    <p:sldId id="496" r:id="rId117"/>
    <p:sldId id="499" r:id="rId118"/>
    <p:sldId id="498" r:id="rId119"/>
    <p:sldId id="500" r:id="rId120"/>
    <p:sldId id="503" r:id="rId121"/>
    <p:sldId id="501" r:id="rId122"/>
    <p:sldId id="504" r:id="rId123"/>
    <p:sldId id="505" r:id="rId124"/>
    <p:sldId id="506" r:id="rId125"/>
    <p:sldId id="502" r:id="rId126"/>
    <p:sldId id="497" r:id="rId127"/>
    <p:sldId id="421" r:id="rId1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3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равно количеству исходящих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контуры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Покажем</a:t>
            </a:r>
            <a:r>
              <a:rPr lang="en-US" sz="2800" dirty="0" smtClean="0"/>
              <a:t>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F(!A,A)</a:t>
            </a:r>
            <a:r>
              <a:rPr lang="en-US" sz="2800" dirty="0" smtClean="0"/>
              <a:t> = 0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получится: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err="1" smtClean="0">
                <a:solidFill>
                  <a:srgbClr val="00B050"/>
                </a:solidFill>
              </a:rPr>
              <a:t>v</a:t>
            </a:r>
            <a:r>
              <a:rPr lang="ru-RU" sz="2800" dirty="0" smtClean="0"/>
              <a:t> = F(A,!A) - </a:t>
            </a:r>
            <a:r>
              <a:rPr lang="ru-RU" sz="2800" b="1" dirty="0" smtClean="0">
                <a:solidFill>
                  <a:srgbClr val="0070C0"/>
                </a:solidFill>
              </a:rPr>
              <a:t>0</a:t>
            </a:r>
            <a:r>
              <a:rPr lang="en-US" sz="2800" b="1" dirty="0" smtClean="0">
                <a:solidFill>
                  <a:srgbClr val="0070C0"/>
                </a:solidFill>
              </a:rPr>
              <a:t> =</a:t>
            </a:r>
            <a:r>
              <a:rPr lang="en-US" sz="2800" dirty="0" smtClean="0"/>
              <a:t>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Действительно, если это не так, то существует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с ненулевым значением потока из !A в A и, следовательно, существует путь увеличивающий поток 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в </a:t>
            </a:r>
            <a:r>
              <a:rPr lang="ru-RU" sz="2800" dirty="0" err="1" smtClean="0"/>
              <a:t>a</a:t>
            </a:r>
            <a:r>
              <a:rPr lang="ru-RU" sz="2800" dirty="0" smtClean="0"/>
              <a:t> через </a:t>
            </a:r>
            <a:r>
              <a:rPr lang="ru-RU" sz="2800" dirty="0" err="1" smtClean="0"/>
              <a:t>b</a:t>
            </a:r>
            <a:r>
              <a:rPr lang="ru-RU" sz="2800" dirty="0" smtClean="0"/>
              <a:t> (из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в </a:t>
            </a:r>
            <a:r>
              <a:rPr lang="ru-RU" sz="2800" dirty="0" err="1" smtClean="0"/>
              <a:t>b</a:t>
            </a:r>
            <a:r>
              <a:rPr lang="ru-RU" sz="2800" dirty="0" smtClean="0"/>
              <a:t> такой путь есть, поскольку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A), а по дуге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(против ее направления можно двигаться, поскольку поток по ней больше нуля).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Таким образом, </a:t>
            </a:r>
            <a:r>
              <a:rPr lang="ru-RU" sz="2800" dirty="0" err="1" smtClean="0"/>
              <a:t>v</a:t>
            </a:r>
            <a:r>
              <a:rPr lang="ru-RU" sz="2800" dirty="0" smtClean="0"/>
              <a:t> = F(A,!A) = C(A,!A).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Теорема доказана.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 – это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о назначениях</a:t>
            </a:r>
            <a:br>
              <a:rPr lang="ru-RU" dirty="0" smtClean="0"/>
            </a:br>
            <a:r>
              <a:rPr lang="ru-RU" dirty="0" smtClean="0"/>
              <a:t>(венгерский алгоритм)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50" idx="0"/>
            <a:endCxn id="19" idx="6"/>
          </p:cNvCxnSpPr>
          <p:nvPr/>
        </p:nvCxnSpPr>
        <p:spPr>
          <a:xfrm flipH="1">
            <a:off x="6741212" y="3316796"/>
            <a:ext cx="1123992" cy="86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0" idx="0"/>
            <a:endCxn id="17" idx="6"/>
          </p:cNvCxnSpPr>
          <p:nvPr/>
        </p:nvCxnSpPr>
        <p:spPr>
          <a:xfrm flipH="1">
            <a:off x="6741212" y="3316796"/>
            <a:ext cx="1123992" cy="11608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cxnSp>
        <p:nvCxnSpPr>
          <p:cNvPr id="10" name="Прямая со стрелкой 9"/>
          <p:cNvCxnSpPr>
            <a:stCxn id="8" idx="2"/>
            <a:endCxn id="44" idx="2"/>
          </p:cNvCxnSpPr>
          <p:nvPr/>
        </p:nvCxnSpPr>
        <p:spPr>
          <a:xfrm flipH="1" flipV="1">
            <a:off x="990764" y="3316797"/>
            <a:ext cx="1276980" cy="115631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2"/>
            <a:endCxn id="44" idx="2"/>
          </p:cNvCxnSpPr>
          <p:nvPr/>
        </p:nvCxnSpPr>
        <p:spPr>
          <a:xfrm flipH="1" flipV="1">
            <a:off x="990764" y="3316797"/>
            <a:ext cx="1276980" cy="419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16" name="Прямая со стрелкой 15"/>
          <p:cNvCxnSpPr>
            <a:stCxn id="14" idx="2"/>
            <a:endCxn id="44" idx="2"/>
          </p:cNvCxnSpPr>
          <p:nvPr/>
        </p:nvCxnSpPr>
        <p:spPr>
          <a:xfrm flipH="1">
            <a:off x="990764" y="2600908"/>
            <a:ext cx="1276980" cy="71588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6" name="Прямая со стрелкой 25"/>
          <p:cNvCxnSpPr>
            <a:stCxn id="50" idx="0"/>
            <a:endCxn id="21" idx="6"/>
          </p:cNvCxnSpPr>
          <p:nvPr/>
        </p:nvCxnSpPr>
        <p:spPr>
          <a:xfrm flipH="1" flipV="1">
            <a:off x="6741212" y="2605394"/>
            <a:ext cx="1123992" cy="7114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Имеется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работников </a:t>
            </a:r>
            <a:r>
              <a:rPr lang="ru-RU" sz="2800" dirty="0" smtClean="0"/>
              <a:t>и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Нужно </a:t>
            </a:r>
            <a:r>
              <a:rPr lang="ru-RU" sz="2800" b="1" dirty="0" smtClean="0"/>
              <a:t>распределить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 между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работниками</a:t>
            </a:r>
            <a:r>
              <a:rPr lang="ru-RU" sz="2800" dirty="0" smtClean="0"/>
              <a:t>, </a:t>
            </a:r>
            <a:r>
              <a:rPr lang="ru-RU" sz="2800" dirty="0" err="1" smtClean="0"/>
              <a:t>минимизируя</a:t>
            </a:r>
            <a:r>
              <a:rPr lang="ru-RU" sz="2800" dirty="0" smtClean="0"/>
              <a:t> расходы на выполнение задач.</a:t>
            </a:r>
          </a:p>
        </p:txBody>
      </p:sp>
      <p:cxnSp>
        <p:nvCxnSpPr>
          <p:cNvPr id="28" name="Прямая со стрелкой 27"/>
          <p:cNvCxnSpPr>
            <a:stCxn id="20" idx="1"/>
            <a:endCxn id="15" idx="3"/>
          </p:cNvCxnSpPr>
          <p:nvPr/>
        </p:nvCxnSpPr>
        <p:spPr>
          <a:xfrm flipH="1" flipV="1">
            <a:off x="2649580" y="2596262"/>
            <a:ext cx="3722620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8" idx="1"/>
            <a:endCxn id="13" idx="3"/>
          </p:cNvCxnSpPr>
          <p:nvPr/>
        </p:nvCxnSpPr>
        <p:spPr>
          <a:xfrm flipH="1" flipV="1">
            <a:off x="2649580" y="3316342"/>
            <a:ext cx="3727084" cy="54470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1"/>
            <a:endCxn id="9" idx="3"/>
          </p:cNvCxnSpPr>
          <p:nvPr/>
        </p:nvCxnSpPr>
        <p:spPr>
          <a:xfrm flipH="1">
            <a:off x="2641564" y="2596262"/>
            <a:ext cx="3730636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1"/>
            <a:endCxn id="27" idx="3"/>
          </p:cNvCxnSpPr>
          <p:nvPr/>
        </p:nvCxnSpPr>
        <p:spPr>
          <a:xfrm flipH="1" flipV="1">
            <a:off x="2623320" y="3861048"/>
            <a:ext cx="3748880" cy="6167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1) Количество работников   ≠   количество задач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для всех вершин кроме двух выполняется 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Одной задаче может быть назначено более одного работника.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2) Одной задаче может быть назначено более одного работника.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91505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3) Одному работнику может быть назначено более одной задачи.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Овал 4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1" name="Овал 50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7" name="Овал 5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3" name="Овал 62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66" name="Овал 6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9" name="Овал 68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1" name="Овал 70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7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1"/>
            <a:endCxn id="35" idx="3"/>
          </p:cNvCxnSpPr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5" idx="3"/>
          </p:cNvCxnSpPr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1"/>
            <a:endCxn id="35" idx="3"/>
          </p:cNvCxnSpPr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5" idx="3"/>
          </p:cNvCxnSpPr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72" name="Овал 7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8" name="Овал 7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82" name="Овал 8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4" name="Овал 8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6" name="Овал 8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8" name="Овал 8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5" name="Овал 6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8" name="Овал 67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0" name="Овал 6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2" name="Овал 7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4" name="Овал 7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8" name="Овал 7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Максимальное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, при котором нет</a:t>
            </a:r>
            <a:r>
              <a:rPr lang="en-US" sz="2800" dirty="0" smtClean="0"/>
              <a:t> </a:t>
            </a:r>
            <a:r>
              <a:rPr lang="ru-RU" sz="2800" dirty="0" smtClean="0"/>
              <a:t>ребер </a:t>
            </a:r>
            <a:r>
              <a:rPr lang="en-US" sz="2800" dirty="0" smtClean="0"/>
              <a:t>{</a:t>
            </a:r>
            <a:r>
              <a:rPr lang="en-US" sz="2800" dirty="0" err="1" smtClean="0"/>
              <a:t>x,y</a:t>
            </a:r>
            <a:r>
              <a:rPr lang="en-US" sz="2800" dirty="0" smtClean="0"/>
              <a:t>} (x </a:t>
            </a:r>
            <a:r>
              <a:rPr lang="ru-RU" sz="2800" dirty="0" smtClean="0"/>
              <a:t>из </a:t>
            </a:r>
            <a:r>
              <a:rPr lang="en-US" sz="2800" dirty="0" smtClean="0"/>
              <a:t>X, y</a:t>
            </a:r>
            <a:r>
              <a:rPr lang="ru-RU" sz="2800" dirty="0" smtClean="0"/>
              <a:t> из </a:t>
            </a:r>
            <a:r>
              <a:rPr lang="en-US" sz="2800" dirty="0" smtClean="0"/>
              <a:t>Y).</a:t>
            </a:r>
            <a:endParaRPr lang="ru-RU" sz="2800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Стрелка вправо 79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83" name="Овал 8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5" name="Овал 8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7" name="Овал 8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89" name="Овал 8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91" name="Овал 9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93" name="Овал 9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5" name="Овал 9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7" name="Овал 9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99" name="Овал 9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0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Наибольшее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самое большое по количеству ребер максимальное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(нельзя улучшить; является максимальным)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48" name="Овал 4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2" name="Овал 5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6" name="Овал 5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Совершенное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, при котором нет</a:t>
            </a:r>
            <a:r>
              <a:rPr lang="en-US" sz="2800" dirty="0" smtClean="0"/>
              <a:t> </a:t>
            </a:r>
            <a:r>
              <a:rPr lang="ru-RU" sz="2800" dirty="0" smtClean="0"/>
              <a:t>ребер множества </a:t>
            </a:r>
            <a:r>
              <a:rPr lang="en-US" sz="2800" dirty="0" smtClean="0"/>
              <a:t>X </a:t>
            </a:r>
            <a:r>
              <a:rPr lang="ru-RU" sz="2800" dirty="0" smtClean="0"/>
              <a:t>и </a:t>
            </a:r>
            <a:r>
              <a:rPr lang="en-US" sz="2800" dirty="0" smtClean="0"/>
              <a:t>Y </a:t>
            </a:r>
            <a:r>
              <a:rPr lang="ru-RU" sz="2800" dirty="0" smtClean="0"/>
              <a:t>пусты (все назначены)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35896" y="4986464"/>
            <a:ext cx="2016224" cy="634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2" name="Овал 4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6" name="Овал 4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6" name="Овал 5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Кристофидиса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00B05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00B05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564904"/>
            <a:ext cx="77724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 и добавляя к нему на каждом этапе новую ветку (ребро минимального веса, добавление которого, не создает цикла). В процессе построения может возникнуть лес, но в конечном итоге он объединится в одно дерево.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3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14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веса), добавляя к нему на каждом этапе новую ветку (ребро минимального веса, смежное с уже существующим деревом, добавление которого, не создает цикла).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smtClean="0"/>
              <a:t>Прима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Сетью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граф в котором выделяется две вершины, одна из которых называется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, а другая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98884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 не обязана являться источником (т.е. в нее могут входить дуги).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Особенности вершин «источник» и «сток»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 не обязана являться стоком (т.е. из нее могут выходить дуги).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dirty="0" smtClean="0"/>
              <a:t> и </a:t>
            </a:r>
            <a:r>
              <a:rPr lang="ru-RU" sz="2000" b="1" dirty="0" smtClean="0">
                <a:solidFill>
                  <a:srgbClr val="0070C0"/>
                </a:solidFill>
              </a:rPr>
              <a:t>стока</a:t>
            </a:r>
            <a:r>
              <a:rPr lang="ru-RU" sz="2000" dirty="0" smtClean="0"/>
              <a:t>, сумма весов входящих дуг равна сумме весов выходящих дуг.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050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/>
              <a:t>Сумма по </a:t>
            </a:r>
            <a:r>
              <a:rPr lang="en-US" sz="3200" b="1" dirty="0" smtClean="0"/>
              <a:t>u f(</a:t>
            </a:r>
            <a:r>
              <a:rPr lang="en-US" sz="3200" b="1" dirty="0" err="1" smtClean="0"/>
              <a:t>u,x</a:t>
            </a:r>
            <a:r>
              <a:rPr lang="en-US" sz="3200" b="1" dirty="0" smtClean="0"/>
              <a:t>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v f(</a:t>
            </a:r>
            <a:r>
              <a:rPr lang="en-US" sz="3200" b="1" dirty="0" err="1" smtClean="0"/>
              <a:t>x,v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Второй 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Величиной потока в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число равное сумме весов </a:t>
            </a:r>
            <a:r>
              <a:rPr lang="ru-RU" sz="2000" b="1" dirty="0" smtClean="0">
                <a:solidFill>
                  <a:schemeClr val="tx2"/>
                </a:solidFill>
              </a:rPr>
              <a:t>выходящих</a:t>
            </a:r>
            <a:r>
              <a:rPr lang="ru-RU" sz="2000" dirty="0" smtClean="0"/>
              <a:t> дуг из вершины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b="1" dirty="0" smtClean="0"/>
              <a:t> </a:t>
            </a:r>
            <a:r>
              <a:rPr lang="ru-RU" sz="2000" dirty="0" smtClean="0"/>
              <a:t>минус сумма весов дуг </a:t>
            </a:r>
            <a:r>
              <a:rPr lang="ru-RU" sz="2000" b="1" dirty="0" smtClean="0">
                <a:solidFill>
                  <a:schemeClr val="tx2"/>
                </a:solidFill>
              </a:rPr>
              <a:t>входящих</a:t>
            </a:r>
            <a:r>
              <a:rPr lang="ru-RU" sz="2000" dirty="0" smtClean="0"/>
              <a:t> в вершину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</a:t>
            </a:r>
            <a:r>
              <a:rPr lang="en-US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43711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422108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b="1" dirty="0" smtClean="0"/>
              <a:t>-</a:t>
            </a: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t,y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y,t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29" idx="6"/>
            <a:endCxn id="37" idx="2"/>
          </p:cNvCxnSpPr>
          <p:nvPr/>
        </p:nvCxnSpPr>
        <p:spPr>
          <a:xfrm>
            <a:off x="6363228" y="3325474"/>
            <a:ext cx="585036" cy="675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69168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6724" y="32315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10" name="Прямая со стрелкой 9"/>
          <p:cNvCxnSpPr>
            <a:endCxn id="37" idx="3"/>
          </p:cNvCxnSpPr>
          <p:nvPr/>
        </p:nvCxnSpPr>
        <p:spPr>
          <a:xfrm flipV="1">
            <a:off x="6219212" y="3622124"/>
            <a:ext cx="823960" cy="74298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8" idx="5"/>
          </p:cNvCxnSpPr>
          <p:nvPr/>
        </p:nvCxnSpPr>
        <p:spPr>
          <a:xfrm flipH="1" flipV="1">
            <a:off x="2244844" y="3694132"/>
            <a:ext cx="589992" cy="7116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  <a:endCxn id="8" idx="6"/>
          </p:cNvCxnSpPr>
          <p:nvPr/>
        </p:nvCxnSpPr>
        <p:spPr>
          <a:xfrm flipH="1">
            <a:off x="2339752" y="3253626"/>
            <a:ext cx="495084" cy="2113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8" idx="7"/>
          </p:cNvCxnSpPr>
          <p:nvPr/>
        </p:nvCxnSpPr>
        <p:spPr>
          <a:xfrm flipH="1">
            <a:off x="2244844" y="2728201"/>
            <a:ext cx="642719" cy="5076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948264" y="306896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6896" y="32129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2" idx="3"/>
            <a:endCxn id="37" idx="1"/>
          </p:cNvCxnSpPr>
          <p:nvPr/>
        </p:nvCxnSpPr>
        <p:spPr>
          <a:xfrm>
            <a:off x="6369640" y="2533546"/>
            <a:ext cx="673532" cy="6303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неориентированным графом к случаю с </a:t>
            </a:r>
            <a:r>
              <a:rPr lang="ru-RU" sz="2800" dirty="0" err="1" smtClean="0"/>
              <a:t>ориентированым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402788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2788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26" idx="5"/>
          </p:cNvCxnSpPr>
          <p:nvPr/>
        </p:nvCxnSpPr>
        <p:spPr>
          <a:xfrm flipH="1" flipV="1">
            <a:off x="1566945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</p:cNvCxnSpPr>
          <p:nvPr/>
        </p:nvCxnSpPr>
        <p:spPr>
          <a:xfrm flipH="1" flipV="1">
            <a:off x="2699792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66884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6884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402788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788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26" idx="7"/>
          </p:cNvCxnSpPr>
          <p:nvPr/>
        </p:nvCxnSpPr>
        <p:spPr>
          <a:xfrm flipH="1">
            <a:off x="1566945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59632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0" name="Прямая со стрелкой 39"/>
          <p:cNvCxnSpPr>
            <a:stCxn id="12" idx="3"/>
            <a:endCxn id="17" idx="4"/>
          </p:cNvCxnSpPr>
          <p:nvPr/>
        </p:nvCxnSpPr>
        <p:spPr>
          <a:xfrm flipV="1">
            <a:off x="2763784" y="3573016"/>
            <a:ext cx="683120" cy="8327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51260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1260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47" name="Прямая со стрелкой 46"/>
          <p:cNvCxnSpPr>
            <a:stCxn id="46" idx="1"/>
            <a:endCxn id="54" idx="5"/>
          </p:cNvCxnSpPr>
          <p:nvPr/>
        </p:nvCxnSpPr>
        <p:spPr>
          <a:xfrm flipH="1" flipV="1">
            <a:off x="5815417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0" idx="1"/>
          </p:cNvCxnSpPr>
          <p:nvPr/>
        </p:nvCxnSpPr>
        <p:spPr>
          <a:xfrm flipH="1" flipV="1">
            <a:off x="6948264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356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6651260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1260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5815417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8104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6948264" y="3501008"/>
            <a:ext cx="576064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1" idx="2"/>
          </p:cNvCxnSpPr>
          <p:nvPr/>
        </p:nvCxnSpPr>
        <p:spPr>
          <a:xfrm flipV="1">
            <a:off x="5692610" y="2600908"/>
            <a:ext cx="958650" cy="61206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6"/>
            <a:endCxn id="50" idx="0"/>
          </p:cNvCxnSpPr>
          <p:nvPr/>
        </p:nvCxnSpPr>
        <p:spPr>
          <a:xfrm>
            <a:off x="7011300" y="2600908"/>
            <a:ext cx="688562" cy="5400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6" idx="0"/>
          </p:cNvCxnSpPr>
          <p:nvPr/>
        </p:nvCxnSpPr>
        <p:spPr>
          <a:xfrm>
            <a:off x="5940152" y="3501008"/>
            <a:ext cx="891606" cy="7200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092280" y="3573016"/>
            <a:ext cx="648072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4"/>
            <a:endCxn id="12" idx="0"/>
          </p:cNvCxnSpPr>
          <p:nvPr/>
        </p:nvCxnSpPr>
        <p:spPr>
          <a:xfrm>
            <a:off x="2582808" y="2780928"/>
            <a:ext cx="478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6876256" y="2852936"/>
            <a:ext cx="44498" cy="1368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732240" y="2852936"/>
            <a:ext cx="1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335699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683568" y="46232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r>
              <a:rPr lang="en-US" sz="2800" dirty="0" smtClean="0"/>
              <a:t> </a:t>
            </a:r>
            <a:r>
              <a:rPr lang="ru-RU" sz="2800" dirty="0" smtClean="0"/>
              <a:t>является цепью (не обязательно является путем).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7824" y="1484784"/>
            <a:ext cx="266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Пропускная способность</a:t>
            </a:r>
          </a:p>
        </p:txBody>
      </p:sp>
      <p:cxnSp>
        <p:nvCxnSpPr>
          <p:cNvPr id="122" name="Прямая со стрелкой 121"/>
          <p:cNvCxnSpPr>
            <a:stCxn id="41" idx="0"/>
            <a:endCxn id="121" idx="1"/>
          </p:cNvCxnSpPr>
          <p:nvPr/>
        </p:nvCxnSpPr>
        <p:spPr>
          <a:xfrm flipV="1">
            <a:off x="1468829" y="1669450"/>
            <a:ext cx="1518995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46" idx="0"/>
            <a:endCxn id="121" idx="3"/>
          </p:cNvCxnSpPr>
          <p:nvPr/>
        </p:nvCxnSpPr>
        <p:spPr>
          <a:xfrm flipH="1" flipV="1">
            <a:off x="5650861" y="1669450"/>
            <a:ext cx="1578608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  <a:endCxn id="121" idx="2"/>
          </p:cNvCxnSpPr>
          <p:nvPr/>
        </p:nvCxnSpPr>
        <p:spPr>
          <a:xfrm flipV="1">
            <a:off x="2836981" y="1854116"/>
            <a:ext cx="1482362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44" idx="0"/>
            <a:endCxn id="121" idx="2"/>
          </p:cNvCxnSpPr>
          <p:nvPr/>
        </p:nvCxnSpPr>
        <p:spPr>
          <a:xfrm flipH="1" flipV="1">
            <a:off x="4319343" y="1854116"/>
            <a:ext cx="1699644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43" idx="0"/>
            <a:endCxn id="121" idx="2"/>
          </p:cNvCxnSpPr>
          <p:nvPr/>
        </p:nvCxnSpPr>
        <p:spPr>
          <a:xfrm flipH="1" flipV="1">
            <a:off x="4319343" y="1854116"/>
            <a:ext cx="2980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8457" y="1484784"/>
            <a:ext cx="755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поток</a:t>
            </a:r>
            <a:endParaRPr lang="ru-RU" b="1" dirty="0"/>
          </a:p>
        </p:txBody>
      </p:sp>
      <p:cxnSp>
        <p:nvCxnSpPr>
          <p:cNvPr id="122" name="Прямая со стрелкой 121"/>
          <p:cNvCxnSpPr>
            <a:stCxn id="52" idx="0"/>
            <a:endCxn id="121" idx="1"/>
          </p:cNvCxnSpPr>
          <p:nvPr/>
        </p:nvCxnSpPr>
        <p:spPr>
          <a:xfrm flipV="1">
            <a:off x="1770515" y="1669450"/>
            <a:ext cx="2477942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68" idx="0"/>
            <a:endCxn id="121" idx="3"/>
          </p:cNvCxnSpPr>
          <p:nvPr/>
        </p:nvCxnSpPr>
        <p:spPr>
          <a:xfrm flipH="1" flipV="1">
            <a:off x="5004048" y="1669450"/>
            <a:ext cx="2513453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60" idx="0"/>
            <a:endCxn id="121" idx="2"/>
          </p:cNvCxnSpPr>
          <p:nvPr/>
        </p:nvCxnSpPr>
        <p:spPr>
          <a:xfrm flipV="1">
            <a:off x="3138667" y="1854116"/>
            <a:ext cx="148758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66" idx="0"/>
            <a:endCxn id="121" idx="2"/>
          </p:cNvCxnSpPr>
          <p:nvPr/>
        </p:nvCxnSpPr>
        <p:spPr>
          <a:xfrm flipH="1" flipV="1">
            <a:off x="4626253" y="1854116"/>
            <a:ext cx="168076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63" idx="0"/>
            <a:endCxn id="121" idx="2"/>
          </p:cNvCxnSpPr>
          <p:nvPr/>
        </p:nvCxnSpPr>
        <p:spPr>
          <a:xfrm flipH="1" flipV="1">
            <a:off x="4626253" y="1854116"/>
            <a:ext cx="10928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8040" y="5075892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3-0=3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1619672" y="4662428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26192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5-1=4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2987824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48264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3-1=2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7309896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8091" y="6021288"/>
            <a:ext cx="1668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обратные дуги</a:t>
            </a:r>
            <a:endParaRPr lang="ru-RU" b="1" dirty="0"/>
          </a:p>
        </p:txBody>
      </p:sp>
      <p:cxnSp>
        <p:nvCxnSpPr>
          <p:cNvPr id="113" name="Прямая со стрелкой 112"/>
          <p:cNvCxnSpPr>
            <a:stCxn id="71" idx="2"/>
          </p:cNvCxnSpPr>
          <p:nvPr/>
        </p:nvCxnSpPr>
        <p:spPr>
          <a:xfrm>
            <a:off x="4565173" y="4446404"/>
            <a:ext cx="726907" cy="16376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2" idx="2"/>
          </p:cNvCxnSpPr>
          <p:nvPr/>
        </p:nvCxnSpPr>
        <p:spPr>
          <a:xfrm flipH="1">
            <a:off x="5343116" y="4446404"/>
            <a:ext cx="590209" cy="164689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568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из данной вершины точно есть выходящая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64" idx="4"/>
          </p:cNvCxnSpPr>
          <p:nvPr/>
        </p:nvCxnSpPr>
        <p:spPr>
          <a:xfrm flipH="1" flipV="1">
            <a:off x="3743908" y="3717032"/>
            <a:ext cx="612068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7" idx="4"/>
          </p:cNvCxnSpPr>
          <p:nvPr/>
        </p:nvCxnSpPr>
        <p:spPr>
          <a:xfrm flipH="1">
            <a:off x="6228184" y="3717032"/>
            <a:ext cx="46805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032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в данную вершину точно есть входящая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2277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Осталось ли полученное потоком?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332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увеличилась на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501317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31" idx="0"/>
          </p:cNvCxnSpPr>
          <p:nvPr/>
        </p:nvCxnSpPr>
        <p:spPr>
          <a:xfrm>
            <a:off x="4644008" y="3789040"/>
            <a:ext cx="1133816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endCxn id="34" idx="2"/>
          </p:cNvCxnSpPr>
          <p:nvPr/>
        </p:nvCxnSpPr>
        <p:spPr>
          <a:xfrm flipV="1">
            <a:off x="5004048" y="2286164"/>
            <a:ext cx="1781888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0192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2"/>
          </p:cNvCxnSpPr>
          <p:nvPr/>
        </p:nvCxnSpPr>
        <p:spPr>
          <a:xfrm flipV="1">
            <a:off x="5004048" y="2286164"/>
            <a:ext cx="1709880" cy="3507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309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Увеличение потока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6256" y="392376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1"/>
          </p:cNvCxnSpPr>
          <p:nvPr/>
        </p:nvCxnSpPr>
        <p:spPr>
          <a:xfrm>
            <a:off x="5724128" y="3861048"/>
            <a:ext cx="1152128" cy="24738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4088" y="457183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 = 1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68" idx="2"/>
            <a:endCxn id="33" idx="1"/>
          </p:cNvCxnSpPr>
          <p:nvPr/>
        </p:nvCxnSpPr>
        <p:spPr>
          <a:xfrm>
            <a:off x="4722843" y="3726324"/>
            <a:ext cx="641245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716016" y="2204864"/>
            <a:ext cx="151216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870923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417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9" idx="1"/>
          </p:cNvCxnSpPr>
          <p:nvPr/>
        </p:nvCxnSpPr>
        <p:spPr>
          <a:xfrm>
            <a:off x="4716016" y="3212976"/>
            <a:ext cx="1512168" cy="154352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928631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4571836"/>
            <a:ext cx="3722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1+1 =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разреза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Разрез - это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Теорема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пропускных способностей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!A).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!A).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F(A, !A) – F(!A, A)</a:t>
            </a:r>
            <a:r>
              <a:rPr lang="ru-RU" sz="2800" dirty="0" smtClean="0"/>
              <a:t> - величина потока, проходящего через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принадлежит !A).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2339752" y="2348880"/>
            <a:ext cx="3744416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483768" y="2132856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A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4932040" y="4077072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!A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0" y="548680"/>
            <a:ext cx="5328592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Для разреза </a:t>
            </a:r>
            <a:r>
              <a:rPr lang="en-US" sz="2800" b="1" dirty="0" smtClean="0"/>
              <a:t>(A,!A)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C(A,!A) - C(!A,A) = (1+1)-(1)=1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Величина </a:t>
            </a:r>
            <a:r>
              <a:rPr lang="ru-RU" sz="2800" b="1" dirty="0" err="1" smtClean="0"/>
              <a:t>v</a:t>
            </a:r>
            <a:r>
              <a:rPr lang="ru-RU" sz="2800" dirty="0" smtClean="0"/>
              <a:t> = F(</a:t>
            </a:r>
            <a:r>
              <a:rPr lang="ru-RU" sz="2800" dirty="0" err="1" smtClean="0"/>
              <a:t>s,X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называется величиной потока F.</a:t>
            </a:r>
            <a:endParaRPr lang="ru-RU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Будем считать, что F(</a:t>
            </a:r>
            <a:r>
              <a:rPr lang="ru-RU" sz="2800" dirty="0" err="1" smtClean="0"/>
              <a:t>s,X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</a:t>
            </a:r>
            <a:r>
              <a:rPr lang="en-US" sz="2800" dirty="0" smtClean="0"/>
              <a:t>&gt;= </a:t>
            </a:r>
            <a:r>
              <a:rPr lang="ru-RU" sz="2800" dirty="0" smtClean="0"/>
              <a:t>0.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Тогда F(</a:t>
            </a:r>
            <a:r>
              <a:rPr lang="ru-RU" sz="2800" dirty="0" err="1" smtClean="0"/>
              <a:t>t,X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X,t</a:t>
            </a:r>
            <a:r>
              <a:rPr lang="ru-RU" sz="2800" dirty="0" smtClean="0"/>
              <a:t>) </a:t>
            </a:r>
            <a:r>
              <a:rPr lang="en-US" sz="2800" dirty="0" smtClean="0"/>
              <a:t>&lt;= </a:t>
            </a:r>
            <a:r>
              <a:rPr lang="ru-RU" sz="2800" dirty="0" smtClean="0"/>
              <a:t>0.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Лемма. Для любого разреза (A, A!)</a:t>
            </a:r>
            <a:r>
              <a:rPr lang="en-US" sz="2800" dirty="0" smtClean="0"/>
              <a:t>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</a:t>
            </a:r>
            <a:r>
              <a:rPr lang="en-US" sz="2800" dirty="0" smtClean="0"/>
              <a:t>)</a:t>
            </a:r>
            <a:r>
              <a:rPr lang="ru-RU" sz="2800" dirty="0" smtClean="0"/>
              <a:t> выполняется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A).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</a:t>
            </a:r>
            <a:r>
              <a:rPr lang="ru-RU" sz="2800" dirty="0" smtClean="0">
                <a:solidFill>
                  <a:srgbClr val="0070C0"/>
                </a:solidFill>
              </a:rPr>
              <a:t>по определению </a:t>
            </a: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</a:t>
            </a:r>
            <a:r>
              <a:rPr lang="ru-RU" sz="2800" b="1" dirty="0" smtClean="0">
                <a:solidFill>
                  <a:srgbClr val="0070C0"/>
                </a:solidFill>
              </a:rPr>
              <a:t>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 </a:t>
            </a:r>
            <a:r>
              <a:rPr lang="ru-RU" sz="2800" dirty="0" smtClean="0"/>
              <a:t>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s</a:t>
            </a:r>
            <a:r>
              <a:rPr lang="ru-RU" sz="2800" b="1" dirty="0" smtClean="0">
                <a:solidFill>
                  <a:srgbClr val="0070C0"/>
                </a:solidFill>
              </a:rPr>
              <a:t>, X) 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</a:t>
            </a:r>
            <a:r>
              <a:rPr lang="ru-RU" sz="2800" dirty="0" smtClean="0"/>
              <a:t>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из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F(A,X)</a:t>
            </a:r>
            <a:r>
              <a:rPr lang="ru-RU" sz="2800" dirty="0" smtClean="0"/>
              <a:t>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Сумма входящих дуг = сумме исходящих дуг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ru-RU" sz="2800" b="1" dirty="0" err="1" smtClean="0">
                <a:solidFill>
                  <a:srgbClr val="0070C0"/>
                </a:solidFill>
              </a:rPr>
              <a:t>X,s</a:t>
            </a:r>
            <a:r>
              <a:rPr lang="ru-RU" sz="2800" b="1" dirty="0" smtClean="0">
                <a:solidFill>
                  <a:srgbClr val="0070C0"/>
                </a:solidFill>
              </a:rPr>
              <a:t>) – F(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в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в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в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</a:t>
            </a:r>
            <a:r>
              <a:rPr lang="ru-RU" sz="2800" b="1" dirty="0" smtClean="0">
                <a:solidFill>
                  <a:srgbClr val="0070C0"/>
                </a:solidFill>
              </a:rPr>
              <a:t>– F(X,A)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F(A,X)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F(X,A)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F(X,A)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A) + F(A, !A)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F(A, A) – F(!A,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F(X,A)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A U !A) – F(A U 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 A)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+ F(A, !A) </a:t>
            </a:r>
            <a:r>
              <a:rPr lang="ru-RU" sz="2800" b="1" dirty="0" smtClean="0">
                <a:solidFill>
                  <a:srgbClr val="0070C0"/>
                </a:solidFill>
              </a:rPr>
              <a:t>– F(A, A) </a:t>
            </a:r>
            <a:r>
              <a:rPr lang="ru-RU" sz="2800" dirty="0" smtClean="0"/>
              <a:t>– F(!A,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!A) – F(!A, A).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Конец доказательства.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Теорема. Пусть задана сеть с целочисленными пропускными способностями. Величина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максимального потока в сети равна величине минимального разреза.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F(A,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Таким образом, для любого разреза величина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любого (а, значит, и максимального) потока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не более пропускной способности. Найдем поток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и разрез, величины которых равны.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задан некоторый поток (для начала, может быть нулевой). Обозначим через A такое подмножество вершин X, в которые 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есть путь, увеличивающий поток.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A, то увеличим исходный поток вдоль этого пути. Поскольку увеличение потока на каждом шаге – целое положительное число и поток не может превышать величины C(X,X), количество таких шагов увеличения потока конечно.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найдено A – такое множество, которому не принадлежит </a:t>
            </a:r>
            <a:r>
              <a:rPr lang="ru-RU" sz="2800" dirty="0" err="1" smtClean="0"/>
              <a:t>t</a:t>
            </a:r>
            <a:r>
              <a:rPr lang="ru-RU" sz="2800" dirty="0" smtClean="0"/>
              <a:t>. Очевидно, 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A. Рассмотрим этот разрез.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ru-RU" sz="2800" dirty="0" err="1" smtClean="0"/>
              <a:t>c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ru-RU" sz="2800" dirty="0" err="1" smtClean="0"/>
              <a:t>c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Тогда в вершину </a:t>
            </a:r>
            <a:r>
              <a:rPr lang="ru-RU" sz="2800" dirty="0" err="1" smtClean="0"/>
              <a:t>b</a:t>
            </a:r>
            <a:r>
              <a:rPr lang="ru-RU" sz="2800" dirty="0" smtClean="0"/>
              <a:t> существует путь, увеличивающий поток.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ПРОТИВОРЕЧИЕ 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11367</TotalTime>
  <Words>4186</Words>
  <Application>Microsoft Office PowerPoint</Application>
  <PresentationFormat>Экран (4:3)</PresentationFormat>
  <Paragraphs>1874</Paragraphs>
  <Slides>127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127</vt:i4>
      </vt:variant>
    </vt:vector>
  </HeadingPairs>
  <TitlesOfParts>
    <vt:vector size="128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Разбиение на слои</vt:lpstr>
      <vt:lpstr>Слайд 13</vt:lpstr>
      <vt:lpstr>Слайд 14</vt:lpstr>
      <vt:lpstr>Слайд 15</vt:lpstr>
      <vt:lpstr>Остовные деревья</vt:lpstr>
      <vt:lpstr>Алгоритм Краскала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Алгоритм Прима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Потоки в сетях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Паросочетания</vt:lpstr>
      <vt:lpstr>Слайд 105</vt:lpstr>
      <vt:lpstr>Задача о назначениях (венгерский алгоритм)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Слайд 124</vt:lpstr>
      <vt:lpstr>Слайд 125</vt:lpstr>
      <vt:lpstr>Слайд 126</vt:lpstr>
      <vt:lpstr>Алгоритм Кристофидиса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394</cp:revision>
  <dcterms:created xsi:type="dcterms:W3CDTF">2020-02-18T13:52:34Z</dcterms:created>
  <dcterms:modified xsi:type="dcterms:W3CDTF">2021-03-17T08:10:10Z</dcterms:modified>
</cp:coreProperties>
</file>