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71" r:id="rId10"/>
    <p:sldId id="261" r:id="rId11"/>
    <p:sldId id="273" r:id="rId12"/>
    <p:sldId id="272" r:id="rId13"/>
    <p:sldId id="262" r:id="rId14"/>
    <p:sldId id="274" r:id="rId15"/>
    <p:sldId id="275" r:id="rId16"/>
    <p:sldId id="263" r:id="rId17"/>
    <p:sldId id="267" r:id="rId18"/>
    <p:sldId id="264" r:id="rId19"/>
    <p:sldId id="276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5D04EAF-F446-4AA8-AE30-C9C5EEB2B7F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5F9B4C8-C92A-4031-A2F7-151C3EFB011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itech.com/crypto/biggest-cryptocurrency-heists/" TargetMode="External"/><Relationship Id="rId2" Type="http://schemas.openxmlformats.org/officeDocument/2006/relationships/hyperlink" Target="https://www.hedgewithcrypto.com/cryptocurrency-exchange-hack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creditcoin.org/blog/crypto-hack-preven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45969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Cryptocurrency Heists</a:t>
            </a:r>
            <a:br>
              <a:rPr lang="en-US" dirty="0"/>
            </a:br>
            <a:br>
              <a:rPr lang="en-US" sz="4000" i="1" dirty="0"/>
            </a:br>
            <a:r>
              <a:rPr lang="en-US" sz="4000" i="1" dirty="0"/>
              <a:t>Unlocking The Secrets Of Blockchain Hacks &amp; Fortifying The Future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50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l"/>
            <a:r>
              <a:rPr lang="en-US" b="1" dirty="0"/>
              <a:t>c). </a:t>
            </a:r>
            <a:r>
              <a:rPr lang="en-US" b="1" dirty="0" err="1"/>
              <a:t>Binance</a:t>
            </a:r>
            <a:endParaRPr lang="en-US" b="1" dirty="0"/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tein\OneDrive\Pictures\bin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98477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8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 err="1"/>
              <a:t>Binance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/>
          <a:lstStyle/>
          <a:p>
            <a:pPr algn="l"/>
            <a:r>
              <a:rPr lang="en-US" b="1" dirty="0"/>
              <a:t>~ Hacked in October 2022.</a:t>
            </a:r>
          </a:p>
          <a:p>
            <a:pPr algn="l"/>
            <a:r>
              <a:rPr lang="en-US" b="1" dirty="0"/>
              <a:t>~ $570 million stolen from </a:t>
            </a:r>
            <a:r>
              <a:rPr lang="en-US" b="1" dirty="0" err="1"/>
              <a:t>Binance’s</a:t>
            </a:r>
            <a:r>
              <a:rPr lang="en-US" b="1" dirty="0"/>
              <a:t> BNB chain.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1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 err="1"/>
              <a:t>Binance</a:t>
            </a:r>
            <a:r>
              <a:rPr lang="en-US" b="1" dirty="0"/>
              <a:t> Hack Explained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/>
          <a:lstStyle/>
          <a:p>
            <a:pPr algn="l"/>
            <a:r>
              <a:rPr lang="en-US" b="1" dirty="0"/>
              <a:t>~ The BSC Token Hub bridge was able to accept forged proof messages created by the attacker.</a:t>
            </a:r>
          </a:p>
          <a:p>
            <a:pPr algn="l"/>
            <a:r>
              <a:rPr lang="en-US" b="1" dirty="0"/>
              <a:t>~ The attacker exploited the BSC Token Hub cross-chain bridge that connects the BNB Beacon Chain/BEP2 and BEP20 chains to steal $570 million.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8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l"/>
            <a:r>
              <a:rPr lang="en-US" b="1" dirty="0"/>
              <a:t>d). </a:t>
            </a:r>
            <a:r>
              <a:rPr lang="en-US" b="1" dirty="0" err="1"/>
              <a:t>KuCoin</a:t>
            </a:r>
            <a:endParaRPr lang="en-US" b="1" dirty="0"/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tein\OneDrive\Pictures\kuco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27280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 err="1"/>
              <a:t>KuCoin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/>
          <a:lstStyle/>
          <a:p>
            <a:pPr algn="l"/>
            <a:r>
              <a:rPr lang="en-US" b="1" dirty="0"/>
              <a:t>~ Hacked on September 2020.</a:t>
            </a:r>
          </a:p>
          <a:p>
            <a:pPr algn="l"/>
            <a:r>
              <a:rPr lang="en-US" b="1" dirty="0"/>
              <a:t>~ $281 million stolen.</a:t>
            </a:r>
          </a:p>
          <a:p>
            <a:pPr algn="l"/>
            <a:r>
              <a:rPr lang="en-US" b="1" dirty="0"/>
              <a:t>~ North Korean hackers (Lazarus Group) managed to obtain private keys to the hot wallets, then exploited by withdrawing large amounts of crypto totaling to $281 million.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7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l"/>
            <a:r>
              <a:rPr lang="en-US" b="1" dirty="0"/>
              <a:t>e). </a:t>
            </a:r>
            <a:r>
              <a:rPr lang="en-US" b="1" dirty="0" err="1"/>
              <a:t>NiceHash</a:t>
            </a:r>
            <a:endParaRPr lang="en-US" b="1" dirty="0"/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stein\OneDrive\Pictures\niceh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48" y="1916832"/>
            <a:ext cx="72008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2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 err="1"/>
              <a:t>NiceHash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~ </a:t>
            </a:r>
            <a:r>
              <a:rPr lang="en-US" b="1" i="1" dirty="0"/>
              <a:t>A crypto mining market.</a:t>
            </a:r>
            <a:endParaRPr lang="en-US" b="1" dirty="0"/>
          </a:p>
          <a:p>
            <a:pPr algn="l"/>
            <a:r>
              <a:rPr lang="en-US" b="1" dirty="0"/>
              <a:t>~ Hacked in December 6</a:t>
            </a:r>
            <a:r>
              <a:rPr lang="en-US" b="1" baseline="30000" dirty="0"/>
              <a:t>th</a:t>
            </a:r>
            <a:r>
              <a:rPr lang="en-US" b="1" dirty="0"/>
              <a:t> 2017.</a:t>
            </a:r>
          </a:p>
          <a:p>
            <a:pPr algn="l"/>
            <a:r>
              <a:rPr lang="en-US" b="1" dirty="0"/>
              <a:t>~ $64 million stolen.</a:t>
            </a:r>
          </a:p>
          <a:p>
            <a:pPr algn="l"/>
            <a:r>
              <a:rPr lang="en-US" b="1" dirty="0"/>
              <a:t>~ The Lazarus Group used spear phishing attacks to steal $64 million from </a:t>
            </a:r>
            <a:r>
              <a:rPr lang="en-US" b="1" dirty="0" err="1"/>
              <a:t>nicehash</a:t>
            </a:r>
            <a:r>
              <a:rPr lang="en-US" b="1" dirty="0"/>
              <a:t>.</a:t>
            </a:r>
          </a:p>
          <a:p>
            <a:pPr algn="l"/>
            <a:r>
              <a:rPr lang="en-US" b="1" dirty="0"/>
              <a:t>~ Over several years, </a:t>
            </a:r>
            <a:r>
              <a:rPr lang="en-US" b="1" dirty="0" err="1"/>
              <a:t>nicehash</a:t>
            </a:r>
            <a:r>
              <a:rPr lang="en-US" b="1" dirty="0"/>
              <a:t> managed to repay/refund all stolen </a:t>
            </a:r>
            <a:r>
              <a:rPr lang="en-US" b="1" dirty="0" err="1"/>
              <a:t>bitcoins</a:t>
            </a:r>
            <a:r>
              <a:rPr lang="en-US" b="1" dirty="0"/>
              <a:t> to it’s users.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3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Fortifying the future of crypto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teiner254\Downloads\this or t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23" y="1844824"/>
            <a:ext cx="7056784" cy="3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8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Fortifying the future of crypto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Secure Store Private Keys.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Implement Multi-Signature Wallets.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Regular Security Audits.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Incident Response Plan.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Secure Development Practices.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Employee Training.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User Training.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3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Fortifying the future of crypto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Keep Software Updated.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b="1" dirty="0"/>
              <a:t>Continuous monitoring to detect suspicious activities.</a:t>
            </a:r>
          </a:p>
          <a:p>
            <a:pPr marL="457200" indent="-457200" algn="l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1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/>
              <a:t>$ who am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/>
          <a:lstStyle/>
          <a:p>
            <a:r>
              <a:rPr lang="en-US" b="1" dirty="0"/>
              <a:t>Alvin </a:t>
            </a:r>
            <a:r>
              <a:rPr lang="en-US" b="1" dirty="0" err="1"/>
              <a:t>Mwambi</a:t>
            </a:r>
            <a:r>
              <a:rPr lang="en-US" b="1" dirty="0"/>
              <a:t> (@Steiner254)</a:t>
            </a:r>
          </a:p>
          <a:p>
            <a:pPr algn="ctr"/>
            <a:endParaRPr lang="en-US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b="1" dirty="0"/>
              <a:t>Bug Bounty Hunter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b="1" dirty="0"/>
              <a:t>Smart Contract Auditor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b="1" dirty="0" err="1"/>
              <a:t>Swypt</a:t>
            </a:r>
            <a:r>
              <a:rPr lang="en-US" b="1" dirty="0"/>
              <a:t> </a:t>
            </a:r>
            <a:r>
              <a:rPr lang="en-US" b="1" dirty="0" err="1"/>
              <a:t>Cybersecurity</a:t>
            </a:r>
            <a:r>
              <a:rPr lang="en-US" b="1" dirty="0"/>
              <a:t> </a:t>
            </a:r>
            <a:r>
              <a:rPr lang="en-US" b="1" dirty="0" err="1"/>
              <a:t>Engr</a:t>
            </a:r>
            <a:endParaRPr lang="en-US" b="1" dirty="0"/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teiner254\Downloads\steiner2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79794"/>
            <a:ext cx="2664296" cy="24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0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https://www.hedgewithcrypto.com/cryptocurrency-exchange-hacks/</a:t>
            </a:r>
            <a:endParaRPr lang="en-US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hlinkClick r:id="rId3"/>
              </a:rPr>
              <a:t>https://www.comparitech.com/crypto/biggest-cryptocurrency-heists/</a:t>
            </a:r>
            <a:endParaRPr lang="en-US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hlinkClick r:id="rId4"/>
              </a:rPr>
              <a:t>https://creditcoin.org/blog/crypto-hack-prevention/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9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/>
              <a:t>Q &amp; A - Questions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teiner254\Downloads\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4807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07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/>
          <a:lstStyle/>
          <a:p>
            <a:pPr marL="514350" indent="-514350" algn="l">
              <a:buFont typeface="+mj-lt"/>
              <a:buAutoNum type="arabicParenR"/>
            </a:pPr>
            <a:r>
              <a:rPr lang="en-US" b="1" dirty="0" err="1"/>
              <a:t>Cryptocurrency</a:t>
            </a:r>
            <a:r>
              <a:rPr lang="en-US" b="1" dirty="0"/>
              <a:t> Heists.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b="1" dirty="0" err="1"/>
              <a:t>Fortyifying</a:t>
            </a:r>
            <a:r>
              <a:rPr lang="en-US" b="1" dirty="0"/>
              <a:t> the future of </a:t>
            </a:r>
            <a:r>
              <a:rPr lang="en-US" b="1" dirty="0" err="1"/>
              <a:t>cryptocurrency</a:t>
            </a:r>
            <a:r>
              <a:rPr lang="en-US" b="1" dirty="0"/>
              <a:t>.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b="1" dirty="0"/>
              <a:t>References.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b="1" dirty="0"/>
              <a:t>Q &amp; A.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37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l"/>
            <a:r>
              <a:rPr lang="en-US" b="1" dirty="0"/>
              <a:t>a). </a:t>
            </a:r>
            <a:r>
              <a:rPr lang="en-US" b="1" dirty="0" err="1"/>
              <a:t>Ronin</a:t>
            </a:r>
            <a:r>
              <a:rPr lang="en-US" b="1" dirty="0"/>
              <a:t> Network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ein\OneDrive\Pictures\ronin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2728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53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 err="1"/>
              <a:t>Ronin</a:t>
            </a:r>
            <a:r>
              <a:rPr lang="en-US" b="1" dirty="0"/>
              <a:t>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~ Also referred to as ‘</a:t>
            </a:r>
            <a:r>
              <a:rPr lang="en-US" b="1" i="1" dirty="0" err="1"/>
              <a:t>Axie</a:t>
            </a:r>
            <a:r>
              <a:rPr lang="en-US" b="1" i="1" dirty="0"/>
              <a:t> Infinity’</a:t>
            </a:r>
            <a:r>
              <a:rPr lang="en-US" b="1" dirty="0"/>
              <a:t>.</a:t>
            </a:r>
          </a:p>
          <a:p>
            <a:pPr algn="l"/>
            <a:r>
              <a:rPr lang="en-US" b="1" dirty="0"/>
              <a:t>~ Hacked on 29</a:t>
            </a:r>
            <a:r>
              <a:rPr lang="en-US" b="1" baseline="30000" dirty="0"/>
              <a:t>th</a:t>
            </a:r>
            <a:r>
              <a:rPr lang="en-US" b="1" dirty="0"/>
              <a:t> March 2022 by North Korean Lazarus Group.</a:t>
            </a:r>
          </a:p>
          <a:p>
            <a:pPr algn="l"/>
            <a:r>
              <a:rPr lang="en-US" b="1" dirty="0"/>
              <a:t>~ $620 million stolen.</a:t>
            </a:r>
          </a:p>
          <a:p>
            <a:pPr algn="l"/>
            <a:r>
              <a:rPr lang="en-US" b="1" dirty="0"/>
              <a:t>~ Lazarus Group gained access to 5 of the 9 private keys held by transaction validators for </a:t>
            </a:r>
            <a:r>
              <a:rPr lang="en-US" b="1" dirty="0" err="1"/>
              <a:t>Ronin</a:t>
            </a:r>
            <a:r>
              <a:rPr lang="en-US" b="1" dirty="0"/>
              <a:t> Network’s cross-chain bridge.</a:t>
            </a:r>
          </a:p>
          <a:p>
            <a:pPr algn="l"/>
            <a:endParaRPr lang="en-US" b="1" dirty="0"/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6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l"/>
            <a:r>
              <a:rPr lang="en-US" b="1" dirty="0"/>
              <a:t>b). Poly Network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tein\OneDrive\Pictures\POLY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05678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8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/>
              <a:t>Poly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~ Hacked on August 2021.</a:t>
            </a:r>
          </a:p>
          <a:p>
            <a:pPr algn="l"/>
            <a:r>
              <a:rPr lang="en-US" b="1" dirty="0"/>
              <a:t>~ $ 610 million was stolen.</a:t>
            </a:r>
          </a:p>
          <a:p>
            <a:pPr algn="l"/>
            <a:r>
              <a:rPr lang="en-US" b="1" dirty="0"/>
              <a:t>~ The hacker said, he did if “for fun” to help Poly Network detect security vulnerabilities.</a:t>
            </a:r>
          </a:p>
          <a:p>
            <a:pPr algn="l"/>
            <a:r>
              <a:rPr lang="en-US" b="1" dirty="0"/>
              <a:t>~ The hacker later on returned the stolen crypto and Poly Network referred him as </a:t>
            </a:r>
            <a:r>
              <a:rPr lang="en-US" b="1" i="1" dirty="0"/>
              <a:t>“Mr. White Hat”.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7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/>
              <a:t>Poly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~ Bug exploited was a mismanagement of access rights </a:t>
            </a:r>
            <a:r>
              <a:rPr lang="en-US" b="1" dirty="0" err="1"/>
              <a:t>btn</a:t>
            </a:r>
            <a:r>
              <a:rPr lang="en-US" b="1" dirty="0"/>
              <a:t> 2 important Poly Smart Contracts:</a:t>
            </a:r>
          </a:p>
          <a:p>
            <a:pPr marL="514350" indent="-514350" algn="l">
              <a:buFont typeface="+mj-lt"/>
              <a:buAutoNum type="alphaLcParenR"/>
            </a:pPr>
            <a:r>
              <a:rPr lang="en-US" b="1" i="1" dirty="0" err="1"/>
              <a:t>EthCrossChainManager</a:t>
            </a:r>
            <a:endParaRPr lang="en-US" b="1" i="1" dirty="0"/>
          </a:p>
          <a:p>
            <a:pPr marL="514350" indent="-514350" algn="l">
              <a:buFont typeface="+mj-lt"/>
              <a:buAutoNum type="alphaLcParenR"/>
            </a:pPr>
            <a:r>
              <a:rPr lang="en-US" b="1" i="1" dirty="0" err="1"/>
              <a:t>EthCrossChainData</a:t>
            </a:r>
            <a:endParaRPr lang="en-US" b="1" i="1" dirty="0"/>
          </a:p>
          <a:p>
            <a:pPr algn="l"/>
            <a:r>
              <a:rPr lang="en-US" b="1" dirty="0"/>
              <a:t>~ Poly offered the hacker a $500,000 bounty &amp; a position – Chief Security Advisor.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6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996528"/>
          </a:xfrm>
        </p:spPr>
        <p:txBody>
          <a:bodyPr/>
          <a:lstStyle/>
          <a:p>
            <a:pPr algn="ctr"/>
            <a:r>
              <a:rPr lang="en-US" b="1" dirty="0"/>
              <a:t>Poly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772816"/>
            <a:ext cx="8062912" cy="352839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~ Later on, Poly Network launched a Public Bug Bounty Program on </a:t>
            </a:r>
            <a:r>
              <a:rPr lang="en-US" b="1" dirty="0" err="1"/>
              <a:t>Immunefi</a:t>
            </a:r>
            <a:r>
              <a:rPr lang="en-US" b="1" dirty="0"/>
              <a:t> that rewards </a:t>
            </a:r>
            <a:r>
              <a:rPr lang="en-US" b="1" dirty="0" err="1"/>
              <a:t>upto</a:t>
            </a:r>
            <a:r>
              <a:rPr lang="en-US" b="1" dirty="0"/>
              <a:t> $100,000 for P1 bugs.</a:t>
            </a:r>
          </a:p>
        </p:txBody>
      </p:sp>
      <p:pic>
        <p:nvPicPr>
          <p:cNvPr id="1026" name="Picture 2" descr="C:\Users\stein\Downloads\IMG-20231117-WA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3296"/>
            <a:ext cx="2664296" cy="52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8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434</TotalTime>
  <Words>489</Words>
  <Application>Microsoft Office PowerPoint</Application>
  <PresentationFormat>On-screen Show (4:3)</PresentationFormat>
  <Paragraphs>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Verdana</vt:lpstr>
      <vt:lpstr>Wingdings</vt:lpstr>
      <vt:lpstr>Wingdings 2</vt:lpstr>
      <vt:lpstr>Verve</vt:lpstr>
      <vt:lpstr>Cryptocurrency Heists  Unlocking The Secrets Of Blockchain Hacks &amp; Fortifying The Future</vt:lpstr>
      <vt:lpstr>$ who am i</vt:lpstr>
      <vt:lpstr>Agenda</vt:lpstr>
      <vt:lpstr>a). Ronin Network</vt:lpstr>
      <vt:lpstr>Ronin Network</vt:lpstr>
      <vt:lpstr>b). Poly Network</vt:lpstr>
      <vt:lpstr>Poly Network</vt:lpstr>
      <vt:lpstr>Poly Network</vt:lpstr>
      <vt:lpstr>Poly Network</vt:lpstr>
      <vt:lpstr>c). Binance</vt:lpstr>
      <vt:lpstr>Binance</vt:lpstr>
      <vt:lpstr>Binance Hack Explained</vt:lpstr>
      <vt:lpstr>d). KuCoin</vt:lpstr>
      <vt:lpstr>KuCoin</vt:lpstr>
      <vt:lpstr>e). NiceHash</vt:lpstr>
      <vt:lpstr>NiceHash</vt:lpstr>
      <vt:lpstr>Fortifying the future of crypto</vt:lpstr>
      <vt:lpstr>Fortifying the future of crypto</vt:lpstr>
      <vt:lpstr>Fortifying the future of crypto</vt:lpstr>
      <vt:lpstr>References</vt:lpstr>
      <vt:lpstr>Q &amp; A -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Steiner 254</dc:creator>
  <cp:lastModifiedBy>Steiner 254</cp:lastModifiedBy>
  <cp:revision>19</cp:revision>
  <dcterms:created xsi:type="dcterms:W3CDTF">2023-11-17T19:05:09Z</dcterms:created>
  <dcterms:modified xsi:type="dcterms:W3CDTF">2024-11-07T23:45:53Z</dcterms:modified>
</cp:coreProperties>
</file>