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99803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6382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3678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8718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1617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52127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E8CFA-ADBA-4319-B0DA-1140BE615882}"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90734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E8CFA-ADBA-4319-B0DA-1140BE615882}"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68205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E8CFA-ADBA-4319-B0DA-1140BE615882}"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5288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934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84348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E8CFA-ADBA-4319-B0DA-1140BE615882}"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A1E22-1FBD-443E-8437-C21A7E7F5C8A}" type="slidenum">
              <a:rPr lang="en-US" smtClean="0"/>
              <a:t>‹#›</a:t>
            </a:fld>
            <a:endParaRPr lang="en-US"/>
          </a:p>
        </p:txBody>
      </p:sp>
    </p:spTree>
    <p:extLst>
      <p:ext uri="{BB962C8B-B14F-4D97-AF65-F5344CB8AC3E}">
        <p14:creationId xmlns:p14="http://schemas.microsoft.com/office/powerpoint/2010/main" val="124492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pb4/Nonstationary-SW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aterprogramming.wordpress.com/2023/03/06/introducing-the-grrien-analysis-framework-defining-standards-for-reproducible-and-robust-supervised-learning-of-earth-surface-processes-at-large-spatial-scales/" TargetMode="External"/><Relationship Id="rId2" Type="http://schemas.openxmlformats.org/officeDocument/2006/relationships/hyperlink" Target="https://doi.org/10.1175/AIES-D-22-0065.1" TargetMode="External"/><Relationship Id="rId1" Type="http://schemas.openxmlformats.org/officeDocument/2006/relationships/slideLayout" Target="../slideLayouts/slideLayout2.xml"/><Relationship Id="rId4" Type="http://schemas.openxmlformats.org/officeDocument/2006/relationships/hyperlink" Target="https://waterprogramming.wordpress.com/2023/01/18/structuring-a-python-project-recommendations-and-a-template-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ournals.ametsoc.org/view/journals/aies/2/2/AIES-D-22-0065.1.xml#bib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repository setup for reproducible workflows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16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Model outputs folder</a:t>
            </a:r>
          </a:p>
          <a:p>
            <a:pPr lvl="1"/>
            <a:r>
              <a:rPr lang="en-US" sz="2000" dirty="0"/>
              <a:t>trained model objects that can be called to make predictions, surrogate models used for model explanation </a:t>
            </a:r>
            <a:r>
              <a:rPr lang="en-US" sz="2000" dirty="0" smtClean="0"/>
              <a:t>as </a:t>
            </a:r>
            <a:r>
              <a:rPr lang="en-US" sz="2000" dirty="0"/>
              <a:t>well as any data objects describing model fit and </a:t>
            </a:r>
            <a:r>
              <a:rPr lang="en-US" sz="2000" dirty="0" smtClean="0"/>
              <a:t>stability</a:t>
            </a:r>
          </a:p>
          <a:p>
            <a:pPr lvl="1"/>
            <a:endParaRPr lang="en-US" sz="2000" dirty="0"/>
          </a:p>
          <a:p>
            <a:pPr lvl="1"/>
            <a:r>
              <a:rPr lang="en-US" sz="2000" dirty="0" smtClean="0"/>
              <a:t>In short, if you are employing some form of model to the pre-processed data, the outputs should go here, where they can be accessed for the final visualization step</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10" t="54365" r="56802" b="36137"/>
          <a:stretch/>
        </p:blipFill>
        <p:spPr>
          <a:xfrm>
            <a:off x="1492712" y="5077060"/>
            <a:ext cx="4569460" cy="1138925"/>
          </a:xfrm>
          <a:prstGeom prst="rect">
            <a:avLst/>
          </a:prstGeom>
        </p:spPr>
      </p:pic>
      <p:sp>
        <p:nvSpPr>
          <p:cNvPr id="8" name="Rectangle 7"/>
          <p:cNvSpPr/>
          <p:nvPr/>
        </p:nvSpPr>
        <p:spPr>
          <a:xfrm>
            <a:off x="7684136" y="4199803"/>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5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Figures and tables folder</a:t>
            </a:r>
          </a:p>
          <a:p>
            <a:pPr lvl="1"/>
            <a:r>
              <a:rPr lang="en-US" sz="2000" dirty="0"/>
              <a:t>contains graphical and tabular representations of results, including graphs, figures, maps, and tables in open-source file </a:t>
            </a:r>
            <a:r>
              <a:rPr lang="en-US" sz="2000" dirty="0" smtClean="0"/>
              <a:t>formats</a:t>
            </a:r>
            <a:r>
              <a:rPr lang="en-US" sz="2000" dirty="0"/>
              <a:t> </a:t>
            </a:r>
            <a:r>
              <a:rPr lang="en-US" sz="2000" dirty="0" smtClean="0"/>
              <a:t>(e.g. jpg, </a:t>
            </a:r>
            <a:r>
              <a:rPr lang="en-US" sz="2000" dirty="0" err="1" smtClean="0"/>
              <a:t>png</a:t>
            </a:r>
            <a:r>
              <a:rPr lang="en-US" sz="2000" dirty="0" smtClean="0"/>
              <a:t>, pdf, etc.)</a:t>
            </a:r>
          </a:p>
          <a:p>
            <a:pPr lvl="1"/>
            <a:endParaRPr lang="en-US" sz="2000" dirty="0"/>
          </a:p>
          <a:p>
            <a:pPr marL="457200" lvl="1" indent="0">
              <a:buNone/>
            </a:pPr>
            <a:endParaRPr lang="en-US" sz="2000" dirty="0" smtClean="0"/>
          </a:p>
          <a:p>
            <a:pPr marL="457200" lvl="1" indent="0">
              <a:buNone/>
            </a:pPr>
            <a:r>
              <a:rPr lang="en-US" sz="2000" dirty="0" smtClean="0"/>
              <a:t>Note: For a later data visualization discussion, try to incorporate elements required for a ‘manuscript-ready’ figure (e.g. titles, panel labels, </a:t>
            </a:r>
            <a:r>
              <a:rPr lang="en-US" sz="2000" dirty="0" err="1" smtClean="0"/>
              <a:t>etc</a:t>
            </a:r>
            <a:r>
              <a:rPr lang="en-US" sz="2000" dirty="0" smtClean="0"/>
              <a:t>) into the plotting sub-routines. Adding them later is not a good strategy (I know from personal experience) and most importantly, substantially reduces figure quality.</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716" t="64532" r="56696" b="25970"/>
          <a:stretch/>
        </p:blipFill>
        <p:spPr>
          <a:xfrm>
            <a:off x="1492712" y="5077060"/>
            <a:ext cx="4569460" cy="1138925"/>
          </a:xfrm>
          <a:prstGeom prst="rect">
            <a:avLst/>
          </a:prstGeom>
        </p:spPr>
      </p:pic>
      <p:sp>
        <p:nvSpPr>
          <p:cNvPr id="8" name="Rectangle 7"/>
          <p:cNvSpPr/>
          <p:nvPr/>
        </p:nvSpPr>
        <p:spPr>
          <a:xfrm>
            <a:off x="7697585" y="5113539"/>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3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Code folder</a:t>
            </a:r>
          </a:p>
          <a:p>
            <a:pPr lvl="1"/>
            <a:r>
              <a:rPr lang="en-US" sz="2000" dirty="0"/>
              <a:t>is all scripts used to interact with the other files and elements in the repository</a:t>
            </a:r>
            <a:r>
              <a:rPr lang="en-US" sz="2000" dirty="0" smtClean="0"/>
              <a:t>.</a:t>
            </a:r>
          </a:p>
          <a:p>
            <a:pPr lvl="1"/>
            <a:endParaRPr lang="en-US" sz="2000" dirty="0"/>
          </a:p>
          <a:p>
            <a:pPr lvl="1"/>
            <a:r>
              <a:rPr lang="en-US" sz="2000" dirty="0" smtClean="0"/>
              <a:t>Labeling as ‘</a:t>
            </a:r>
            <a:r>
              <a:rPr lang="en-US" sz="2000" dirty="0" err="1" smtClean="0"/>
              <a:t>src</a:t>
            </a:r>
            <a:r>
              <a:rPr lang="en-US" sz="2000" dirty="0" smtClean="0"/>
              <a:t>’ folder is common too</a:t>
            </a:r>
            <a:endParaRPr lang="en-US" sz="2000" dirty="0"/>
          </a:p>
          <a:p>
            <a:pPr marL="457200" lvl="1" indent="0">
              <a:buNone/>
            </a:pPr>
            <a:endParaRPr lang="en-US" sz="2000" dirty="0" smtClean="0"/>
          </a:p>
          <a:p>
            <a:pPr marL="457200" lvl="1" indent="0">
              <a:buNone/>
            </a:pPr>
            <a:r>
              <a:rPr lang="en-US" sz="2000" dirty="0" smtClean="0"/>
              <a:t>Note: ‘code’ or ‘</a:t>
            </a:r>
            <a:r>
              <a:rPr lang="en-US" sz="2000" dirty="0" err="1" smtClean="0"/>
              <a:t>src</a:t>
            </a:r>
            <a:r>
              <a:rPr lang="en-US" sz="2000" dirty="0" smtClean="0"/>
              <a:t>’ repository will very likely contain many more pieces of code than simply the ‘setup.sh’, ‘</a:t>
            </a:r>
            <a:r>
              <a:rPr lang="en-US" sz="2000" dirty="0" err="1" smtClean="0"/>
              <a:t>data_source</a:t>
            </a:r>
            <a:r>
              <a:rPr lang="en-US" sz="2000" dirty="0" smtClean="0"/>
              <a:t>’, ‘</a:t>
            </a:r>
            <a:r>
              <a:rPr lang="en-US" sz="2000" dirty="0" err="1" smtClean="0"/>
              <a:t>data_process</a:t>
            </a:r>
            <a:r>
              <a:rPr lang="en-US" sz="2000" dirty="0" smtClean="0"/>
              <a:t>’, ‘</a:t>
            </a:r>
            <a:r>
              <a:rPr lang="en-US" sz="2000" dirty="0" err="1" smtClean="0"/>
              <a:t>model_train</a:t>
            </a:r>
            <a:r>
              <a:rPr lang="en-US" sz="2000" dirty="0" smtClean="0"/>
              <a:t>’, and ‘visualize’ main scripts. These might be helper functions, subroutines, etc. </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697585" y="5113539"/>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42495" y="1521229"/>
              <a:ext cx="1314222" cy="947651"/>
              <a:chOff x="645705"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45705" y="165946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Tree>
    <p:extLst>
      <p:ext uri="{BB962C8B-B14F-4D97-AF65-F5344CB8AC3E}">
        <p14:creationId xmlns:p14="http://schemas.microsoft.com/office/powerpoint/2010/main" val="130337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56940" y="1521229"/>
              <a:ext cx="1314222" cy="947651"/>
              <a:chOff x="663124"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63124" y="163347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
        <p:nvSpPr>
          <p:cNvPr id="3" name="Left Brace 2"/>
          <p:cNvSpPr/>
          <p:nvPr/>
        </p:nvSpPr>
        <p:spPr>
          <a:xfrm>
            <a:off x="2527880" y="160010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851067" y="1600108"/>
            <a:ext cx="4090060" cy="738664"/>
          </a:xfrm>
          <a:prstGeom prst="rect">
            <a:avLst/>
          </a:prstGeom>
          <a:noFill/>
        </p:spPr>
        <p:txBody>
          <a:bodyPr wrap="square" rtlCol="0">
            <a:spAutoFit/>
          </a:bodyPr>
          <a:lstStyle/>
          <a:p>
            <a:pPr marL="285750" indent="-285750">
              <a:buFontTx/>
              <a:buChar char="-"/>
            </a:pPr>
            <a:r>
              <a:rPr lang="en-US" sz="1400" dirty="0" smtClean="0"/>
              <a:t>descriptions of study area for data sourcing</a:t>
            </a:r>
          </a:p>
          <a:p>
            <a:pPr marL="285750" indent="-285750">
              <a:buFontTx/>
              <a:buChar char="-"/>
            </a:pPr>
            <a:r>
              <a:rPr lang="en-US" sz="1400" dirty="0"/>
              <a:t>r</a:t>
            </a:r>
            <a:r>
              <a:rPr lang="en-US" sz="1400" dirty="0" smtClean="0"/>
              <a:t>aw data files (</a:t>
            </a:r>
            <a:r>
              <a:rPr lang="en-US" sz="1400" dirty="0" err="1" smtClean="0"/>
              <a:t>netCDF</a:t>
            </a:r>
            <a:r>
              <a:rPr lang="en-US" sz="1400" dirty="0" smtClean="0"/>
              <a:t>, .csv, .txt, </a:t>
            </a:r>
            <a:r>
              <a:rPr lang="en-US" sz="1400" dirty="0" err="1" smtClean="0"/>
              <a:t>etc</a:t>
            </a:r>
            <a:r>
              <a:rPr lang="en-US" sz="1400" dirty="0" smtClean="0"/>
              <a:t>) </a:t>
            </a:r>
          </a:p>
          <a:p>
            <a:pPr marL="285750" indent="-285750">
              <a:buFontTx/>
              <a:buChar char="-"/>
            </a:pPr>
            <a:r>
              <a:rPr lang="en-US" sz="1400" dirty="0"/>
              <a:t>m</a:t>
            </a:r>
            <a:r>
              <a:rPr lang="en-US" sz="1400" dirty="0" smtClean="0"/>
              <a:t>etadata from other studies, previous work, </a:t>
            </a:r>
            <a:r>
              <a:rPr lang="en-US" sz="1400" dirty="0" err="1" smtClean="0"/>
              <a:t>etc</a:t>
            </a:r>
            <a:endParaRPr lang="en-US" sz="1400" dirty="0"/>
          </a:p>
        </p:txBody>
      </p:sp>
      <p:sp>
        <p:nvSpPr>
          <p:cNvPr id="39" name="Left Brace 38"/>
          <p:cNvSpPr/>
          <p:nvPr/>
        </p:nvSpPr>
        <p:spPr>
          <a:xfrm>
            <a:off x="2527880" y="2557146"/>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851067" y="2707147"/>
            <a:ext cx="4090060" cy="523220"/>
          </a:xfrm>
          <a:prstGeom prst="rect">
            <a:avLst/>
          </a:prstGeom>
          <a:noFill/>
        </p:spPr>
        <p:txBody>
          <a:bodyPr wrap="square" rtlCol="0">
            <a:spAutoFit/>
          </a:bodyPr>
          <a:lstStyle/>
          <a:p>
            <a:pPr marL="285750" indent="-285750">
              <a:buFontTx/>
              <a:buChar char="-"/>
            </a:pPr>
            <a:r>
              <a:rPr lang="en-US" sz="1400" dirty="0"/>
              <a:t>p</a:t>
            </a:r>
            <a:r>
              <a:rPr lang="en-US" sz="1400" dirty="0" smtClean="0"/>
              <a:t>rocessed data files</a:t>
            </a:r>
          </a:p>
          <a:p>
            <a:pPr marL="285750" indent="-285750">
              <a:buFontTx/>
              <a:buChar char="-"/>
            </a:pPr>
            <a:r>
              <a:rPr lang="en-US" sz="1400" dirty="0" smtClean="0"/>
              <a:t>metadata from other studies, previous work, </a:t>
            </a:r>
            <a:r>
              <a:rPr lang="en-US" sz="1400" dirty="0" err="1" smtClean="0"/>
              <a:t>etc</a:t>
            </a:r>
            <a:endParaRPr lang="en-US" sz="1400" dirty="0"/>
          </a:p>
        </p:txBody>
      </p:sp>
      <p:sp>
        <p:nvSpPr>
          <p:cNvPr id="42" name="TextBox 41"/>
          <p:cNvSpPr txBox="1"/>
          <p:nvPr/>
        </p:nvSpPr>
        <p:spPr>
          <a:xfrm>
            <a:off x="4045118" y="834289"/>
            <a:ext cx="1565973" cy="369332"/>
          </a:xfrm>
          <a:prstGeom prst="rect">
            <a:avLst/>
          </a:prstGeom>
          <a:noFill/>
        </p:spPr>
        <p:txBody>
          <a:bodyPr wrap="square" rtlCol="0">
            <a:spAutoFit/>
          </a:bodyPr>
          <a:lstStyle/>
          <a:p>
            <a:r>
              <a:rPr lang="en-US" u="sng" dirty="0" smtClean="0"/>
              <a:t>Might Include</a:t>
            </a:r>
            <a:endParaRPr lang="en-US" u="sng" dirty="0"/>
          </a:p>
        </p:txBody>
      </p:sp>
      <p:sp>
        <p:nvSpPr>
          <p:cNvPr id="43" name="Left Brace 42"/>
          <p:cNvSpPr/>
          <p:nvPr/>
        </p:nvSpPr>
        <p:spPr>
          <a:xfrm rot="10800000">
            <a:off x="6940116" y="1714067"/>
            <a:ext cx="408334" cy="151629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p:nvPr/>
        </p:nvGrpSpPr>
        <p:grpSpPr>
          <a:xfrm>
            <a:off x="7517072" y="1995023"/>
            <a:ext cx="1314222" cy="947651"/>
            <a:chOff x="9570315" y="3116646"/>
            <a:chExt cx="1314222" cy="947651"/>
          </a:xfrm>
        </p:grpSpPr>
        <p:pic>
          <p:nvPicPr>
            <p:cNvPr id="55" name="Picture 5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9662160" y="3116646"/>
              <a:ext cx="1130532" cy="947651"/>
            </a:xfrm>
            <a:prstGeom prst="rect">
              <a:avLst/>
            </a:prstGeom>
          </p:spPr>
        </p:pic>
        <p:sp>
          <p:nvSpPr>
            <p:cNvPr id="57" name="Rectangle 56"/>
            <p:cNvSpPr/>
            <p:nvPr/>
          </p:nvSpPr>
          <p:spPr>
            <a:xfrm>
              <a:off x="9792832" y="3483944"/>
              <a:ext cx="820326" cy="3515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570315" y="3409815"/>
              <a:ext cx="1314222" cy="369332"/>
            </a:xfrm>
            <a:prstGeom prst="rect">
              <a:avLst/>
            </a:prstGeom>
            <a:noFill/>
          </p:spPr>
          <p:txBody>
            <a:bodyPr wrap="square" rtlCol="0">
              <a:spAutoFit/>
            </a:bodyPr>
            <a:lstStyle/>
            <a:p>
              <a:pPr algn="ctr"/>
              <a:r>
                <a:rPr lang="en-US" b="1" dirty="0" smtClean="0">
                  <a:solidFill>
                    <a:schemeClr val="bg1"/>
                  </a:solidFill>
                </a:rPr>
                <a:t>data</a:t>
              </a:r>
              <a:endParaRPr lang="en-US" b="1" dirty="0">
                <a:solidFill>
                  <a:schemeClr val="bg1"/>
                </a:solidFill>
              </a:endParaRPr>
            </a:p>
          </p:txBody>
        </p:sp>
      </p:grpSp>
      <p:sp>
        <p:nvSpPr>
          <p:cNvPr id="58" name="TextBox 57"/>
          <p:cNvSpPr txBox="1"/>
          <p:nvPr/>
        </p:nvSpPr>
        <p:spPr>
          <a:xfrm>
            <a:off x="7570124" y="1504691"/>
            <a:ext cx="1565973" cy="369332"/>
          </a:xfrm>
          <a:prstGeom prst="rect">
            <a:avLst/>
          </a:prstGeom>
          <a:noFill/>
        </p:spPr>
        <p:txBody>
          <a:bodyPr wrap="square" rtlCol="0">
            <a:spAutoFit/>
          </a:bodyPr>
          <a:lstStyle/>
          <a:p>
            <a:r>
              <a:rPr lang="en-US" dirty="0" smtClean="0"/>
              <a:t>…or possibly</a:t>
            </a:r>
            <a:endParaRPr lang="en-US" dirty="0"/>
          </a:p>
        </p:txBody>
      </p:sp>
      <p:sp>
        <p:nvSpPr>
          <p:cNvPr id="59" name="Left Brace 58"/>
          <p:cNvSpPr/>
          <p:nvPr/>
        </p:nvSpPr>
        <p:spPr>
          <a:xfrm>
            <a:off x="2526803" y="3567135"/>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2851067" y="3500713"/>
            <a:ext cx="4381006" cy="738664"/>
          </a:xfrm>
          <a:prstGeom prst="rect">
            <a:avLst/>
          </a:prstGeom>
          <a:noFill/>
        </p:spPr>
        <p:txBody>
          <a:bodyPr wrap="square" rtlCol="0">
            <a:spAutoFit/>
          </a:bodyPr>
          <a:lstStyle/>
          <a:p>
            <a:pPr marL="285750" indent="-285750">
              <a:buFontTx/>
              <a:buChar char="-"/>
            </a:pPr>
            <a:r>
              <a:rPr lang="en-US" sz="1400" dirty="0" smtClean="0"/>
              <a:t>model output data</a:t>
            </a:r>
          </a:p>
          <a:p>
            <a:pPr marL="285750" indent="-285750">
              <a:buFontTx/>
              <a:buChar char="-"/>
            </a:pPr>
            <a:r>
              <a:rPr lang="en-US" sz="1400" dirty="0"/>
              <a:t>m</a:t>
            </a:r>
            <a:r>
              <a:rPr lang="en-US" sz="1400" dirty="0" smtClean="0"/>
              <a:t>odel objects (e.g. optimized parameter files)</a:t>
            </a:r>
          </a:p>
          <a:p>
            <a:pPr marL="285750" indent="-285750">
              <a:buFontTx/>
              <a:buChar char="-"/>
            </a:pPr>
            <a:r>
              <a:rPr lang="en-US" sz="1400" dirty="0" smtClean="0"/>
              <a:t>may include sub-repos for fit/simulate, train/test, </a:t>
            </a:r>
            <a:r>
              <a:rPr lang="en-US" sz="1400" dirty="0" err="1" smtClean="0"/>
              <a:t>etc</a:t>
            </a:r>
            <a:endParaRPr lang="en-US" sz="1400" dirty="0" smtClean="0"/>
          </a:p>
        </p:txBody>
      </p:sp>
      <p:sp>
        <p:nvSpPr>
          <p:cNvPr id="61" name="Left Brace 60"/>
          <p:cNvSpPr/>
          <p:nvPr/>
        </p:nvSpPr>
        <p:spPr>
          <a:xfrm>
            <a:off x="2529030" y="4633811"/>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2852217" y="4633811"/>
            <a:ext cx="4090060" cy="738664"/>
          </a:xfrm>
          <a:prstGeom prst="rect">
            <a:avLst/>
          </a:prstGeom>
          <a:noFill/>
        </p:spPr>
        <p:txBody>
          <a:bodyPr wrap="square" rtlCol="0">
            <a:spAutoFit/>
          </a:bodyPr>
          <a:lstStyle/>
          <a:p>
            <a:pPr marL="285750" indent="-285750">
              <a:buFontTx/>
              <a:buChar char="-"/>
            </a:pPr>
            <a:r>
              <a:rPr lang="en-US" sz="1400" dirty="0"/>
              <a:t>l</a:t>
            </a:r>
            <a:r>
              <a:rPr lang="en-US" sz="1400" dirty="0" smtClean="0"/>
              <a:t>abeled figure output files</a:t>
            </a:r>
          </a:p>
          <a:p>
            <a:pPr marL="285750" indent="-285750">
              <a:buFontTx/>
              <a:buChar char="-"/>
            </a:pPr>
            <a:r>
              <a:rPr lang="en-US" sz="1400" dirty="0"/>
              <a:t>t</a:t>
            </a:r>
            <a:r>
              <a:rPr lang="en-US" sz="1400" dirty="0" smtClean="0"/>
              <a:t>ables</a:t>
            </a:r>
          </a:p>
          <a:p>
            <a:pPr marL="285750" indent="-285750">
              <a:buFontTx/>
              <a:buChar char="-"/>
            </a:pPr>
            <a:r>
              <a:rPr lang="en-US" sz="1400" dirty="0"/>
              <a:t>m</a:t>
            </a:r>
            <a:r>
              <a:rPr lang="en-US" sz="1400" dirty="0" smtClean="0"/>
              <a:t>ay include sub-repos for organization</a:t>
            </a:r>
          </a:p>
        </p:txBody>
      </p:sp>
      <p:sp>
        <p:nvSpPr>
          <p:cNvPr id="63" name="Left Brace 62"/>
          <p:cNvSpPr/>
          <p:nvPr/>
        </p:nvSpPr>
        <p:spPr>
          <a:xfrm>
            <a:off x="2527880" y="561465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2851066" y="5614658"/>
            <a:ext cx="4971209" cy="738664"/>
          </a:xfrm>
          <a:prstGeom prst="rect">
            <a:avLst/>
          </a:prstGeom>
          <a:noFill/>
        </p:spPr>
        <p:txBody>
          <a:bodyPr wrap="square" rtlCol="0">
            <a:spAutoFit/>
          </a:bodyPr>
          <a:lstStyle/>
          <a:p>
            <a:pPr marL="285750" indent="-285750">
              <a:buFontTx/>
              <a:buChar char="-"/>
            </a:pPr>
            <a:r>
              <a:rPr lang="en-US" sz="1400" dirty="0" smtClean="0"/>
              <a:t>Main ‘driver’ scripts, e.g. ‘</a:t>
            </a:r>
            <a:r>
              <a:rPr lang="en-US" sz="1400" dirty="0" err="1" smtClean="0"/>
              <a:t>data_process</a:t>
            </a:r>
            <a:r>
              <a:rPr lang="en-US" sz="1400" dirty="0" smtClean="0"/>
              <a:t>’, ‘</a:t>
            </a:r>
            <a:r>
              <a:rPr lang="en-US" sz="1400" dirty="0" err="1" smtClean="0"/>
              <a:t>model_train</a:t>
            </a:r>
            <a:r>
              <a:rPr lang="en-US" sz="1400" dirty="0" smtClean="0"/>
              <a:t>’, </a:t>
            </a:r>
            <a:r>
              <a:rPr lang="en-US" sz="1400" dirty="0" err="1" smtClean="0"/>
              <a:t>etc</a:t>
            </a:r>
            <a:endParaRPr lang="en-US" sz="1400" dirty="0" smtClean="0"/>
          </a:p>
          <a:p>
            <a:pPr marL="285750" indent="-285750">
              <a:buFontTx/>
              <a:buChar char="-"/>
            </a:pPr>
            <a:r>
              <a:rPr lang="en-US" sz="1400" dirty="0"/>
              <a:t>s</a:t>
            </a:r>
            <a:r>
              <a:rPr lang="en-US" sz="1400" dirty="0" smtClean="0"/>
              <a:t>ub-routine scripts</a:t>
            </a:r>
          </a:p>
          <a:p>
            <a:pPr marL="285750" indent="-285750">
              <a:buFontTx/>
              <a:buChar char="-"/>
            </a:pPr>
            <a:r>
              <a:rPr lang="en-US" sz="1400" dirty="0"/>
              <a:t>h</a:t>
            </a:r>
            <a:r>
              <a:rPr lang="en-US" sz="1400" dirty="0" smtClean="0"/>
              <a:t>elper function scripts</a:t>
            </a:r>
            <a:endParaRPr lang="en-US" sz="1400" dirty="0"/>
          </a:p>
        </p:txBody>
      </p:sp>
      <p:sp>
        <p:nvSpPr>
          <p:cNvPr id="65" name="TextBox 64"/>
          <p:cNvSpPr txBox="1"/>
          <p:nvPr/>
        </p:nvSpPr>
        <p:spPr>
          <a:xfrm>
            <a:off x="8739449" y="2161291"/>
            <a:ext cx="2923307" cy="738664"/>
          </a:xfrm>
          <a:prstGeom prst="rect">
            <a:avLst/>
          </a:prstGeom>
          <a:noFill/>
        </p:spPr>
        <p:txBody>
          <a:bodyPr wrap="square" rtlCol="0">
            <a:spAutoFit/>
          </a:bodyPr>
          <a:lstStyle/>
          <a:p>
            <a:pPr marL="285750" indent="-285750">
              <a:buFontTx/>
              <a:buChar char="-"/>
            </a:pPr>
            <a:r>
              <a:rPr lang="en-US" sz="1400" dirty="0" smtClean="0"/>
              <a:t>If dataset is not large or is archived in more of a meta-data format</a:t>
            </a:r>
            <a:endParaRPr lang="en-US" sz="1400" dirty="0"/>
          </a:p>
        </p:txBody>
      </p:sp>
    </p:spTree>
    <p:extLst>
      <p:ext uri="{BB962C8B-B14F-4D97-AF65-F5344CB8AC3E}">
        <p14:creationId xmlns:p14="http://schemas.microsoft.com/office/powerpoint/2010/main" val="401649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practices</a:t>
            </a:r>
            <a:endParaRPr lang="en-US" dirty="0"/>
          </a:p>
        </p:txBody>
      </p:sp>
      <p:sp>
        <p:nvSpPr>
          <p:cNvPr id="3" name="Content Placeholder 2"/>
          <p:cNvSpPr>
            <a:spLocks noGrp="1"/>
          </p:cNvSpPr>
          <p:nvPr>
            <p:ph idx="1"/>
          </p:nvPr>
        </p:nvSpPr>
        <p:spPr/>
        <p:txBody>
          <a:bodyPr>
            <a:normAutofit lnSpcReduction="10000"/>
          </a:bodyPr>
          <a:lstStyle/>
          <a:p>
            <a:r>
              <a:rPr lang="en-US" dirty="0" smtClean="0"/>
              <a:t>An extensive discussion of this topic is a useful future topic</a:t>
            </a:r>
          </a:p>
          <a:p>
            <a:r>
              <a:rPr lang="en-US" dirty="0" smtClean="0"/>
              <a:t>Basic gist: Target the repo to a naïve user who simply wants to run the script with a basic understanding of what each element accomplishes</a:t>
            </a:r>
          </a:p>
          <a:p>
            <a:pPr marL="514350" indent="-514350">
              <a:buAutoNum type="arabicParenR"/>
            </a:pPr>
            <a:r>
              <a:rPr lang="en-US" dirty="0" smtClean="0"/>
              <a:t>Good README file</a:t>
            </a:r>
          </a:p>
          <a:p>
            <a:pPr marL="514350" indent="-514350">
              <a:buAutoNum type="arabicParenR"/>
            </a:pPr>
            <a:r>
              <a:rPr lang="en-US" dirty="0" smtClean="0"/>
              <a:t>Main scripts that run a series of subroutines or functions</a:t>
            </a:r>
          </a:p>
          <a:p>
            <a:pPr marL="514350" indent="-514350">
              <a:buAutoNum type="arabicParenR"/>
            </a:pPr>
            <a:r>
              <a:rPr lang="en-US" dirty="0" smtClean="0"/>
              <a:t>Good code documentation throughout main scripts and subroutines/functions</a:t>
            </a:r>
          </a:p>
          <a:p>
            <a:pPr marL="514350" indent="-514350">
              <a:buAutoNum type="arabicParenR"/>
            </a:pPr>
            <a:r>
              <a:rPr lang="en-US" dirty="0" smtClean="0"/>
              <a:t>Best practice in coding; use math and vectorization where possible, limit nested operations (for loops inside of for loops); methodical indentation of code (R is somewhat agnostic to this, Python is not)</a:t>
            </a:r>
            <a:endParaRPr lang="en-US" dirty="0"/>
          </a:p>
        </p:txBody>
      </p:sp>
    </p:spTree>
    <p:extLst>
      <p:ext uri="{BB962C8B-B14F-4D97-AF65-F5344CB8AC3E}">
        <p14:creationId xmlns:p14="http://schemas.microsoft.com/office/powerpoint/2010/main" val="145791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Trying to start from day 1 of a study with a good repo organization structure, </a:t>
            </a:r>
            <a:r>
              <a:rPr lang="en-US" dirty="0" err="1" smtClean="0"/>
              <a:t>git</a:t>
            </a:r>
            <a:r>
              <a:rPr lang="en-US" dirty="0" smtClean="0"/>
              <a:t>/GitHub functionality, ‘comment-as-you-go’ is a useful aspiration (for me too!) and makes life easier for manuscript submission, collaboration, etc.</a:t>
            </a:r>
          </a:p>
          <a:p>
            <a:r>
              <a:rPr lang="en-US" dirty="0" smtClean="0"/>
              <a:t>Lots of examples, alternate approaches, and really nifty stuff out there, explore the space if you have time</a:t>
            </a:r>
          </a:p>
          <a:p>
            <a:r>
              <a:rPr lang="en-US" dirty="0" smtClean="0"/>
              <a:t>We’ll take a look at some examples now and discuss good or bad practices therein:</a:t>
            </a:r>
          </a:p>
          <a:p>
            <a:pPr lvl="1"/>
            <a:r>
              <a:rPr lang="en-US" dirty="0" smtClean="0"/>
              <a:t> </a:t>
            </a:r>
            <a:r>
              <a:rPr lang="en-US" dirty="0" smtClean="0">
                <a:hlinkClick r:id="rId2"/>
              </a:rPr>
              <a:t>https://github.com/zpb4/Nonstationary-SWM</a:t>
            </a:r>
            <a:endParaRPr lang="en-US" dirty="0" smtClean="0"/>
          </a:p>
          <a:p>
            <a:pPr lvl="1"/>
            <a:r>
              <a:rPr lang="en-US" smtClean="0"/>
              <a:t>Nasser’s SWG repo</a:t>
            </a:r>
            <a:endParaRPr lang="en-US" dirty="0" smtClean="0"/>
          </a:p>
          <a:p>
            <a:r>
              <a:rPr lang="en-US" dirty="0" smtClean="0"/>
              <a:t>Will revisit repo structure and coding practices in next week’s non-stationary SWM practical exercise</a:t>
            </a:r>
          </a:p>
          <a:p>
            <a:pPr marL="0" indent="0">
              <a:buNone/>
            </a:pPr>
            <a:endParaRPr lang="en-US" dirty="0" smtClean="0"/>
          </a:p>
          <a:p>
            <a:endParaRPr lang="en-US" dirty="0"/>
          </a:p>
        </p:txBody>
      </p:sp>
    </p:spTree>
    <p:extLst>
      <p:ext uri="{BB962C8B-B14F-4D97-AF65-F5344CB8AC3E}">
        <p14:creationId xmlns:p14="http://schemas.microsoft.com/office/powerpoint/2010/main" val="16623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Liz Carter’s paper on </a:t>
            </a:r>
            <a:r>
              <a:rPr lang="en-US" dirty="0" err="1" smtClean="0">
                <a:effectLst/>
              </a:rPr>
              <a:t>GRRIEn</a:t>
            </a:r>
            <a:r>
              <a:rPr lang="en-US" dirty="0" smtClean="0">
                <a:effectLst/>
              </a:rPr>
              <a:t> (‘green’; Generalizable, </a:t>
            </a:r>
            <a:r>
              <a:rPr lang="en-US" b="1" dirty="0" smtClean="0">
                <a:effectLst/>
              </a:rPr>
              <a:t>Reproducible</a:t>
            </a:r>
            <a:r>
              <a:rPr lang="en-US" dirty="0" smtClean="0">
                <a:effectLst/>
              </a:rPr>
              <a:t>, Robust, &amp; Interpreted Environmental analysis framework)</a:t>
            </a:r>
          </a:p>
          <a:p>
            <a:pPr lvl="1"/>
            <a:r>
              <a:rPr lang="en-US" dirty="0" smtClean="0">
                <a:effectLst/>
              </a:rPr>
              <a:t>Carter, E., </a:t>
            </a:r>
            <a:r>
              <a:rPr lang="en-US" dirty="0" err="1" smtClean="0">
                <a:effectLst/>
              </a:rPr>
              <a:t>Hultquist</a:t>
            </a:r>
            <a:r>
              <a:rPr lang="en-US" dirty="0" smtClean="0">
                <a:effectLst/>
              </a:rPr>
              <a:t>, C., &amp; Wen, T. (2023). </a:t>
            </a:r>
            <a:r>
              <a:rPr lang="en-US" dirty="0" err="1" smtClean="0">
                <a:effectLst/>
              </a:rPr>
              <a:t>GRRIEn</a:t>
            </a:r>
            <a:r>
              <a:rPr lang="en-US" dirty="0" smtClean="0">
                <a:effectLst/>
              </a:rPr>
              <a:t> Analysis: A Data Science Cheat Sheet for Earth Scientists Learning from Global Earth Observations. </a:t>
            </a:r>
            <a:r>
              <a:rPr lang="en-US" i="1" dirty="0" smtClean="0">
                <a:effectLst/>
              </a:rPr>
              <a:t>Artificial Intelligence for the Earth Systems</a:t>
            </a:r>
            <a:r>
              <a:rPr lang="en-US" dirty="0" smtClean="0">
                <a:effectLst/>
              </a:rPr>
              <a:t>, </a:t>
            </a:r>
            <a:r>
              <a:rPr lang="en-US" i="1" dirty="0" smtClean="0">
                <a:effectLst/>
              </a:rPr>
              <a:t>2</a:t>
            </a:r>
            <a:r>
              <a:rPr lang="en-US" dirty="0" smtClean="0">
                <a:effectLst/>
              </a:rPr>
              <a:t>(2), 220065. </a:t>
            </a:r>
            <a:r>
              <a:rPr lang="en-US" dirty="0" smtClean="0">
                <a:effectLst/>
                <a:hlinkClick r:id="rId2"/>
              </a:rPr>
              <a:t>https://doi.org/10.1175/AIES-D-22-0065.1</a:t>
            </a:r>
            <a:endParaRPr lang="en-US" dirty="0" smtClean="0">
              <a:effectLst/>
            </a:endParaRPr>
          </a:p>
          <a:p>
            <a:r>
              <a:rPr lang="en-US" dirty="0" err="1" smtClean="0">
                <a:effectLst/>
              </a:rPr>
              <a:t>Rohini’s</a:t>
            </a:r>
            <a:r>
              <a:rPr lang="en-US" dirty="0" smtClean="0">
                <a:effectLst/>
              </a:rPr>
              <a:t> blog post on same: </a:t>
            </a:r>
          </a:p>
          <a:p>
            <a:pPr lvl="1"/>
            <a:r>
              <a:rPr lang="en-US" dirty="0" smtClean="0">
                <a:hlinkClick r:id="rId3"/>
              </a:rPr>
              <a:t>Introducing the </a:t>
            </a:r>
            <a:r>
              <a:rPr lang="en-US" dirty="0" err="1" smtClean="0">
                <a:hlinkClick r:id="rId3"/>
              </a:rPr>
              <a:t>GRRIEn</a:t>
            </a:r>
            <a:r>
              <a:rPr lang="en-US" dirty="0" smtClean="0">
                <a:hlinkClick r:id="rId3"/>
              </a:rPr>
              <a:t> Analysis Framework: Defining standards for reproducible and robust supervised learning of earth surface processes at large spatial scales – Water Programming: A Collaborative Research Blog (wordpress.com)</a:t>
            </a:r>
            <a:endParaRPr lang="en-US" dirty="0" smtClean="0"/>
          </a:p>
          <a:p>
            <a:r>
              <a:rPr lang="en-US" dirty="0" smtClean="0">
                <a:effectLst/>
              </a:rPr>
              <a:t>Trevor’s blog post on structuring a Python project; a little more software develop-y in nature: </a:t>
            </a:r>
            <a:endParaRPr lang="en-US" dirty="0" smtClean="0">
              <a:hlinkClick r:id="rId4"/>
            </a:endParaRPr>
          </a:p>
          <a:p>
            <a:pPr lvl="1"/>
            <a:r>
              <a:rPr lang="en-US" dirty="0" smtClean="0">
                <a:hlinkClick r:id="rId4"/>
              </a:rPr>
              <a:t>Structuring a Python Project: Recommendations and a Template Example – Water Programming: A Collaborative Research Blog (wordpress.com)</a:t>
            </a:r>
            <a:endParaRPr lang="en-US" dirty="0" smtClean="0"/>
          </a:p>
          <a:p>
            <a:endParaRPr lang="en-US" dirty="0"/>
          </a:p>
        </p:txBody>
      </p:sp>
    </p:spTree>
    <p:extLst>
      <p:ext uri="{BB962C8B-B14F-4D97-AF65-F5344CB8AC3E}">
        <p14:creationId xmlns:p14="http://schemas.microsoft.com/office/powerpoint/2010/main" val="350491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a:t>
            </a:r>
            <a:r>
              <a:rPr lang="en-US" dirty="0" err="1" smtClean="0"/>
              <a:t>G</a:t>
            </a:r>
            <a:r>
              <a:rPr lang="en-US" b="1" dirty="0" err="1" smtClean="0"/>
              <a:t>R</a:t>
            </a:r>
            <a:r>
              <a:rPr lang="en-US" dirty="0" err="1" smtClean="0"/>
              <a:t>RIEn</a:t>
            </a:r>
            <a:r>
              <a:rPr lang="en-US" dirty="0" smtClean="0"/>
              <a:t> repository template as a basic guide to setup a ‘standard’ repository structure for reproducible work</a:t>
            </a:r>
          </a:p>
          <a:p>
            <a:pPr lvl="1"/>
            <a:r>
              <a:rPr lang="en-US" dirty="0" smtClean="0"/>
              <a:t>Note, the other elements of </a:t>
            </a:r>
            <a:r>
              <a:rPr lang="en-US" dirty="0" err="1" smtClean="0"/>
              <a:t>GRRIEn</a:t>
            </a:r>
            <a:r>
              <a:rPr lang="en-US" dirty="0" smtClean="0"/>
              <a:t> are highly useful and worth reading through, but will not be discussed today</a:t>
            </a:r>
          </a:p>
          <a:p>
            <a:pPr lvl="1"/>
            <a:r>
              <a:rPr lang="en-US" dirty="0" smtClean="0"/>
              <a:t>There are many possible ways to do Reproducibility; this is one </a:t>
            </a:r>
          </a:p>
          <a:p>
            <a:pPr lvl="1"/>
            <a:r>
              <a:rPr lang="en-US" dirty="0" smtClean="0"/>
              <a:t>Focus on key elements needed for a journal publication, not necessarily a software package</a:t>
            </a:r>
          </a:p>
          <a:p>
            <a:pPr lvl="1"/>
            <a:r>
              <a:rPr lang="en-US" dirty="0" smtClean="0"/>
              <a:t>Discuss coding best practices</a:t>
            </a:r>
          </a:p>
          <a:p>
            <a:r>
              <a:rPr lang="en-US" dirty="0" smtClean="0"/>
              <a:t>Discuss a basic example to support a manuscript (Zach)</a:t>
            </a:r>
          </a:p>
          <a:p>
            <a:r>
              <a:rPr lang="en-US" dirty="0" smtClean="0"/>
              <a:t>More detailed example supporting a software level effort for Stochastic Weather Generator (Nasser)</a:t>
            </a:r>
            <a:endParaRPr lang="en-US" dirty="0"/>
          </a:p>
        </p:txBody>
      </p:sp>
    </p:spTree>
    <p:extLst>
      <p:ext uri="{BB962C8B-B14F-4D97-AF65-F5344CB8AC3E}">
        <p14:creationId xmlns:p14="http://schemas.microsoft.com/office/powerpoint/2010/main" val="256678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i="1" dirty="0"/>
              <a:t>The term “reproducibility” is usually defined as obtaining the same results when others use the same datasets and methods of the original study. As outlined in the literature (</a:t>
            </a:r>
            <a:r>
              <a:rPr lang="en-US" sz="2400" i="1" dirty="0">
                <a:hlinkClick r:id="rId2"/>
              </a:rPr>
              <a:t>National Academies of Sciences, Engineering, and Medicine 2018</a:t>
            </a:r>
            <a:r>
              <a:rPr lang="en-US" sz="2400" i="1" dirty="0"/>
              <a:t>), reproducibility in research is often referred to as computational reproducibility: </a:t>
            </a:r>
            <a:r>
              <a:rPr lang="en-US" sz="2400" b="1" i="1" dirty="0"/>
              <a:t>can another scientist understand your method sufficiently to replicate data processing, model building, and validation in their computational environment</a:t>
            </a:r>
            <a:r>
              <a:rPr lang="en-US" sz="2400" i="1" dirty="0" smtClean="0"/>
              <a:t>? (Carter et al., 2023)</a:t>
            </a:r>
            <a:r>
              <a:rPr lang="en-US" dirty="0"/>
              <a:t> </a:t>
            </a:r>
            <a:endParaRPr lang="en-US" dirty="0" smtClean="0"/>
          </a:p>
          <a:p>
            <a:pPr marL="0" indent="0">
              <a:buNone/>
            </a:pPr>
            <a:endParaRPr lang="en-US" dirty="0"/>
          </a:p>
          <a:p>
            <a:pPr marL="0" indent="0">
              <a:buNone/>
            </a:pPr>
            <a:r>
              <a:rPr lang="en-US" dirty="0" smtClean="0"/>
              <a:t>Facilitates </a:t>
            </a:r>
            <a:r>
              <a:rPr lang="en-US" dirty="0"/>
              <a:t>easy replication of </a:t>
            </a:r>
            <a:r>
              <a:rPr lang="en-US" b="1" dirty="0"/>
              <a:t>data acquisition</a:t>
            </a:r>
            <a:r>
              <a:rPr lang="en-US" dirty="0"/>
              <a:t>, </a:t>
            </a:r>
            <a:r>
              <a:rPr lang="en-US" b="1" dirty="0"/>
              <a:t>engineering</a:t>
            </a:r>
            <a:r>
              <a:rPr lang="en-US" dirty="0"/>
              <a:t>, </a:t>
            </a:r>
            <a:r>
              <a:rPr lang="en-US" b="1" dirty="0"/>
              <a:t>model training</a:t>
            </a:r>
            <a:r>
              <a:rPr lang="en-US" dirty="0"/>
              <a:t>, and </a:t>
            </a:r>
            <a:r>
              <a:rPr lang="en-US" b="1" dirty="0"/>
              <a:t>model evaluation</a:t>
            </a:r>
            <a:r>
              <a:rPr lang="en-US" dirty="0"/>
              <a:t>, all of which can be published on a platform like GitHub alongside peer-reviewed publication of your results.</a:t>
            </a:r>
          </a:p>
        </p:txBody>
      </p:sp>
    </p:spTree>
    <p:extLst>
      <p:ext uri="{BB962C8B-B14F-4D97-AF65-F5344CB8AC3E}">
        <p14:creationId xmlns:p14="http://schemas.microsoft.com/office/powerpoint/2010/main" val="681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42343610"/>
              </p:ext>
            </p:extLst>
          </p:nvPr>
        </p:nvGraphicFramePr>
        <p:xfrm>
          <a:off x="1296787" y="0"/>
          <a:ext cx="9143999" cy="6858000"/>
        </p:xfrm>
        <a:graphic>
          <a:graphicData uri="http://schemas.openxmlformats.org/presentationml/2006/ole">
            <mc:AlternateContent xmlns:mc="http://schemas.openxmlformats.org/markup-compatibility/2006">
              <mc:Choice xmlns:v="urn:schemas-microsoft-com:vml" Requires="v">
                <p:oleObj spid="_x0000_s1040" name="Presentation" r:id="rId3" imgW="6502908" imgH="4877062" progId="PowerPoint.Show.8">
                  <p:embed/>
                </p:oleObj>
              </mc:Choice>
              <mc:Fallback>
                <p:oleObj name="Presentation" r:id="rId3" imgW="6502908" imgH="4877062" progId="PowerPoint.Show.8">
                  <p:embed/>
                  <p:pic>
                    <p:nvPicPr>
                      <p:cNvPr id="0" name=""/>
                      <p:cNvPicPr/>
                      <p:nvPr/>
                    </p:nvPicPr>
                    <p:blipFill>
                      <a:blip r:embed="rId4"/>
                      <a:stretch>
                        <a:fillRect/>
                      </a:stretch>
                    </p:blipFill>
                    <p:spPr>
                      <a:xfrm>
                        <a:off x="1296787" y="0"/>
                        <a:ext cx="9143999" cy="6858000"/>
                      </a:xfrm>
                      <a:prstGeom prst="rect">
                        <a:avLst/>
                      </a:prstGeom>
                    </p:spPr>
                  </p:pic>
                </p:oleObj>
              </mc:Fallback>
            </mc:AlternateContent>
          </a:graphicData>
        </a:graphic>
      </p:graphicFrame>
    </p:spTree>
    <p:extLst>
      <p:ext uri="{BB962C8B-B14F-4D97-AF65-F5344CB8AC3E}">
        <p14:creationId xmlns:p14="http://schemas.microsoft.com/office/powerpoint/2010/main" val="370253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6576753" cy="5040688"/>
          </a:xfrm>
        </p:spPr>
        <p:txBody>
          <a:bodyPr>
            <a:normAutofit lnSpcReduction="10000"/>
          </a:bodyPr>
          <a:lstStyle/>
          <a:p>
            <a:r>
              <a:rPr lang="en-US" dirty="0" smtClean="0"/>
              <a:t>README file</a:t>
            </a:r>
          </a:p>
          <a:p>
            <a:pPr lvl="1"/>
            <a:r>
              <a:rPr lang="en-US" sz="2000" dirty="0"/>
              <a:t>a document providing detailed instructions on how to use elements of the repository for end-to-end analysis, the hardware and software required, the process for submitting merge requests, and </a:t>
            </a:r>
            <a:r>
              <a:rPr lang="en-US" sz="2000" dirty="0" smtClean="0"/>
              <a:t>license</a:t>
            </a:r>
          </a:p>
          <a:p>
            <a:pPr marL="457200" lvl="1" indent="0">
              <a:buNone/>
            </a:pPr>
            <a:endParaRPr lang="en-US" sz="2000" dirty="0"/>
          </a:p>
          <a:p>
            <a:pPr marL="457200" lvl="1" indent="0">
              <a:buNone/>
            </a:pPr>
            <a:r>
              <a:rPr lang="en-US" sz="2000" dirty="0" smtClean="0"/>
              <a:t>Should also include:</a:t>
            </a:r>
          </a:p>
          <a:p>
            <a:pPr lvl="1">
              <a:buFontTx/>
              <a:buChar char="-"/>
            </a:pPr>
            <a:r>
              <a:rPr lang="en-US" sz="2000" dirty="0" smtClean="0"/>
              <a:t>Project overview</a:t>
            </a:r>
          </a:p>
          <a:p>
            <a:pPr lvl="1">
              <a:buFontTx/>
              <a:buChar char="-"/>
            </a:pPr>
            <a:r>
              <a:rPr lang="en-US" sz="2000" dirty="0" smtClean="0"/>
              <a:t>Repo overview (i.e. description above)</a:t>
            </a:r>
          </a:p>
          <a:p>
            <a:pPr lvl="1">
              <a:buFontTx/>
              <a:buChar char="-"/>
            </a:pPr>
            <a:r>
              <a:rPr lang="en-US" sz="2000" dirty="0" smtClean="0"/>
              <a:t>Citations for datasets/derived code</a:t>
            </a:r>
          </a:p>
          <a:p>
            <a:pPr lvl="1">
              <a:buFontTx/>
              <a:buChar char="-"/>
            </a:pPr>
            <a:r>
              <a:rPr lang="en-US" sz="2000" dirty="0" smtClean="0"/>
              <a:t>Contact info for repo owner</a:t>
            </a:r>
          </a:p>
          <a:p>
            <a:pPr lvl="1">
              <a:buFontTx/>
              <a:buChar char="-"/>
            </a:pPr>
            <a:r>
              <a:rPr lang="en-US" sz="2000" dirty="0" smtClean="0"/>
              <a:t>Preferred repo citation</a:t>
            </a:r>
          </a:p>
          <a:p>
            <a:pPr lvl="1">
              <a:buFontTx/>
              <a:buChar char="-"/>
            </a:pPr>
            <a:r>
              <a:rPr lang="en-US" sz="2000" dirty="0" smtClean="0"/>
              <a:t>Change request policy</a:t>
            </a:r>
          </a:p>
          <a:p>
            <a:pPr lvl="1">
              <a:buFontTx/>
              <a:buChar char="-"/>
            </a:pPr>
            <a:r>
              <a:rPr lang="en-US" sz="2000" dirty="0" smtClean="0"/>
              <a:t>License (GNU general public license (GPL-3.0) or MIT licenses are common; these may be added directly </a:t>
            </a:r>
            <a:r>
              <a:rPr lang="en-US" sz="2000" smtClean="0"/>
              <a:t>through GitHub)</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51" t="19748" r="54749" b="14968"/>
          <a:stretch/>
        </p:blipFill>
        <p:spPr>
          <a:xfrm>
            <a:off x="7589521" y="342576"/>
            <a:ext cx="4106486" cy="6324233"/>
          </a:xfrm>
          <a:prstGeom prst="rect">
            <a:avLst/>
          </a:prstGeom>
        </p:spPr>
      </p:pic>
    </p:spTree>
    <p:extLst>
      <p:ext uri="{BB962C8B-B14F-4D97-AF65-F5344CB8AC3E}">
        <p14:creationId xmlns:p14="http://schemas.microsoft.com/office/powerpoint/2010/main" val="277530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fontScale="92500" lnSpcReduction="20000"/>
          </a:bodyPr>
          <a:lstStyle/>
          <a:p>
            <a:r>
              <a:rPr lang="en-US" dirty="0"/>
              <a:t>s</a:t>
            </a:r>
            <a:r>
              <a:rPr lang="en-US" dirty="0" smtClean="0"/>
              <a:t>etup.sh</a:t>
            </a:r>
          </a:p>
          <a:p>
            <a:pPr lvl="1"/>
            <a:r>
              <a:rPr lang="en-US" sz="2200" dirty="0"/>
              <a:t>bash script that initiates software image, installing all version-controlled software, libraries, and packages required by repository scripts, and creates a temporary data folder (temp data) in the user’s local environment. By providing required software, the setup.sh script ensures the portability of the workflow</a:t>
            </a:r>
            <a:r>
              <a:rPr lang="en-US" sz="2200" dirty="0" smtClean="0"/>
              <a:t>.</a:t>
            </a:r>
          </a:p>
          <a:p>
            <a:pPr lvl="1"/>
            <a:r>
              <a:rPr lang="en-US" sz="2200" i="1" dirty="0" smtClean="0"/>
              <a:t>‘</a:t>
            </a:r>
            <a:r>
              <a:rPr lang="en-US" sz="2200" i="1" dirty="0" err="1" smtClean="0"/>
              <a:t>Debian</a:t>
            </a:r>
            <a:r>
              <a:rPr lang="en-US" sz="2200" i="1" dirty="0" smtClean="0"/>
              <a:t> </a:t>
            </a:r>
            <a:r>
              <a:rPr lang="en-US" sz="2200" i="1" dirty="0"/>
              <a:t>Linux–compatible software image (file) is a container image is a static file that includes executable code that will initiate an instance in the local compute environment containing all version-controlled software, system libraries, and system tools to execute all code in a repository</a:t>
            </a:r>
            <a:r>
              <a:rPr lang="en-US" sz="2200" i="1" dirty="0" smtClean="0"/>
              <a:t>.’</a:t>
            </a:r>
          </a:p>
          <a:p>
            <a:pPr lvl="1"/>
            <a:endParaRPr lang="en-US" sz="2000" dirty="0"/>
          </a:p>
          <a:p>
            <a:pPr marL="457200" lvl="1" indent="0">
              <a:buNone/>
            </a:pPr>
            <a:r>
              <a:rPr lang="en-US" sz="2200" dirty="0" smtClean="0"/>
              <a:t>Somewhat advanced, a simpler derivative of this might be to have a ‘requirements.txt’ document specifying package versions if they matter to the results</a:t>
            </a:r>
          </a:p>
          <a:p>
            <a:pPr marL="457200" lvl="1" indent="0">
              <a:buNone/>
            </a:pP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sp>
        <p:nvSpPr>
          <p:cNvPr id="8" name="Rectangle 7"/>
          <p:cNvSpPr/>
          <p:nvPr/>
        </p:nvSpPr>
        <p:spPr>
          <a:xfrm>
            <a:off x="7572895" y="523702"/>
            <a:ext cx="4144879" cy="19368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89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a:bodyPr>
          <a:lstStyle/>
          <a:p>
            <a:r>
              <a:rPr lang="en-US" dirty="0" smtClean="0"/>
              <a:t>Raw data folder</a:t>
            </a:r>
          </a:p>
          <a:p>
            <a:pPr lvl="1"/>
            <a:r>
              <a:rPr lang="en-US" sz="2000" dirty="0"/>
              <a:t>c</a:t>
            </a:r>
            <a:r>
              <a:rPr lang="en-US" sz="2000" dirty="0" smtClean="0"/>
              <a:t>ontains the raw, unprocessed data, e.g. from public data repos, other studies, etc.</a:t>
            </a:r>
          </a:p>
          <a:p>
            <a:pPr lvl="1"/>
            <a:endParaRPr lang="en-US" sz="2000" dirty="0"/>
          </a:p>
          <a:p>
            <a:pPr marL="457200" lvl="1" indent="0">
              <a:buNone/>
            </a:pPr>
            <a:r>
              <a:rPr lang="en-US" sz="2000" dirty="0" smtClean="0"/>
              <a:t>Note: The </a:t>
            </a:r>
            <a:r>
              <a:rPr lang="en-US" sz="2000" dirty="0" err="1" smtClean="0"/>
              <a:t>GRRIEn</a:t>
            </a:r>
            <a:r>
              <a:rPr lang="en-US" sz="2000" dirty="0" smtClean="0"/>
              <a:t> example is targeted to operations where data is stored in publically available external repos (i.e. the cloud). Thus, the raw data is just basic info (e.g. geographical area delimiters) to enable the ‘</a:t>
            </a:r>
            <a:r>
              <a:rPr lang="en-US" sz="2000" dirty="0" err="1" smtClean="0"/>
              <a:t>data_source</a:t>
            </a:r>
            <a:r>
              <a:rPr lang="en-US" sz="2000" dirty="0" smtClean="0"/>
              <a:t>’ code. </a:t>
            </a:r>
          </a:p>
          <a:p>
            <a:pPr marL="457200" lvl="1" indent="0">
              <a:buNone/>
            </a:pPr>
            <a:endParaRPr lang="en-US" sz="2000" dirty="0"/>
          </a:p>
          <a:p>
            <a:pPr marL="457200" lvl="1" indent="0">
              <a:buNone/>
            </a:pPr>
            <a:r>
              <a:rPr lang="en-US" sz="2000" dirty="0" smtClean="0"/>
              <a:t>Note: For other types of studies where datasets are small or stored specific to the study, the raw data folder may include the raw data itself or instructions on how to pull it from a repo (e.g. </a:t>
            </a:r>
            <a:r>
              <a:rPr lang="en-US" sz="2000" dirty="0" err="1" smtClean="0"/>
              <a:t>Zenodo</a:t>
            </a:r>
            <a:r>
              <a:rPr lang="en-US" sz="2000" dirty="0" smtClean="0"/>
              <a:t>). </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572895" y="523702"/>
            <a:ext cx="4144879" cy="28595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610" t="38197" r="64817" b="54270"/>
          <a:stretch/>
        </p:blipFill>
        <p:spPr>
          <a:xfrm>
            <a:off x="4010198" y="5460201"/>
            <a:ext cx="3122121" cy="857640"/>
          </a:xfrm>
          <a:prstGeom prst="rect">
            <a:avLst/>
          </a:prstGeom>
        </p:spPr>
      </p:pic>
    </p:spTree>
    <p:extLst>
      <p:ext uri="{BB962C8B-B14F-4D97-AF65-F5344CB8AC3E}">
        <p14:creationId xmlns:p14="http://schemas.microsoft.com/office/powerpoint/2010/main" val="154111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Analysis-ready data folder</a:t>
            </a:r>
          </a:p>
          <a:p>
            <a:pPr lvl="1"/>
            <a:r>
              <a:rPr lang="en-US" sz="2000" dirty="0" smtClean="0"/>
              <a:t>Data that has been pre-processed in some way via the ‘</a:t>
            </a:r>
            <a:r>
              <a:rPr lang="en-US" sz="2000" dirty="0" err="1" smtClean="0"/>
              <a:t>data_process</a:t>
            </a:r>
            <a:r>
              <a:rPr lang="en-US" sz="2000" dirty="0" smtClean="0"/>
              <a:t>’ script and is often stored in some form of data frame, matrix, or array, for instance an R data structure (.</a:t>
            </a:r>
            <a:r>
              <a:rPr lang="en-US" sz="2000" dirty="0" err="1" smtClean="0"/>
              <a:t>rds</a:t>
            </a:r>
            <a:r>
              <a:rPr lang="en-US" sz="2000" dirty="0" smtClean="0"/>
              <a:t>) or </a:t>
            </a:r>
            <a:r>
              <a:rPr lang="en-US" sz="2000" dirty="0" err="1" smtClean="0"/>
              <a:t>Numpy</a:t>
            </a:r>
            <a:r>
              <a:rPr lang="en-US" sz="2000" dirty="0" smtClean="0"/>
              <a:t> array (.</a:t>
            </a:r>
            <a:r>
              <a:rPr lang="en-US" sz="2000" dirty="0" err="1" smtClean="0"/>
              <a:t>npz</a:t>
            </a:r>
            <a:r>
              <a:rPr lang="en-US" sz="2000" dirty="0" smtClean="0"/>
              <a:t>)</a:t>
            </a:r>
          </a:p>
          <a:p>
            <a:pPr lvl="1"/>
            <a:endParaRPr lang="en-US" sz="2000" dirty="0"/>
          </a:p>
          <a:p>
            <a:pPr marL="457200" lvl="1" indent="0">
              <a:buNone/>
            </a:pPr>
            <a:r>
              <a:rPr lang="en-US" sz="2000" dirty="0" smtClean="0"/>
              <a:t>Note: This data may feature in visualizations, so this sub-repo interfaces with both model training and visualization code</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345" t="45963" r="65082" b="46504"/>
          <a:stretch/>
        </p:blipFill>
        <p:spPr>
          <a:xfrm>
            <a:off x="1577340" y="5312675"/>
            <a:ext cx="3288376" cy="903310"/>
          </a:xfrm>
          <a:prstGeom prst="rect">
            <a:avLst/>
          </a:prstGeom>
        </p:spPr>
      </p:pic>
      <p:sp>
        <p:nvSpPr>
          <p:cNvPr id="8" name="Rectangle 7"/>
          <p:cNvSpPr/>
          <p:nvPr/>
        </p:nvSpPr>
        <p:spPr>
          <a:xfrm>
            <a:off x="7697585" y="3325091"/>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8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1365</Words>
  <Application>Microsoft Office PowerPoint</Application>
  <PresentationFormat>Widescreen</PresentationFormat>
  <Paragraphs>114</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 Theme</vt:lpstr>
      <vt:lpstr>Presentation</vt:lpstr>
      <vt:lpstr>Basic repository setup for reproducible workflows</vt:lpstr>
      <vt:lpstr>Resources</vt:lpstr>
      <vt:lpstr>Overview</vt:lpstr>
      <vt:lpstr>Reproducible</vt:lpstr>
      <vt:lpstr>PowerPoint Presentation</vt:lpstr>
      <vt:lpstr>GRRIEn repo elements:</vt:lpstr>
      <vt:lpstr>GRRIEn repo elements:</vt:lpstr>
      <vt:lpstr>GRRIEn repo elements:</vt:lpstr>
      <vt:lpstr>GRRIEn repo elements:</vt:lpstr>
      <vt:lpstr>GRRIEn repo elements:</vt:lpstr>
      <vt:lpstr>GRRIEn repo elements:</vt:lpstr>
      <vt:lpstr>GRRIEn repo elements:</vt:lpstr>
      <vt:lpstr>A possible GRRIEn repo structure</vt:lpstr>
      <vt:lpstr>A possible GRRIEn repo structure</vt:lpstr>
      <vt:lpstr>Coding practices</vt:lpstr>
      <vt:lpstr>Final thoughts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repository setup for reproducible workflows</dc:title>
  <dc:creator>Zachary Paul Brodeur</dc:creator>
  <cp:lastModifiedBy>Zachary Paul Brodeur</cp:lastModifiedBy>
  <cp:revision>23</cp:revision>
  <dcterms:created xsi:type="dcterms:W3CDTF">2024-03-04T14:06:03Z</dcterms:created>
  <dcterms:modified xsi:type="dcterms:W3CDTF">2024-03-04T17:47:47Z</dcterms:modified>
</cp:coreProperties>
</file>