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ttgIotYvtJeBWIlNRnZic5+/E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841E8F4-6FA0-40BD-8370-B48EB68C1ACB}">
  <a:tblStyle styleId="{E841E8F4-6FA0-40BD-8370-B48EB68C1AC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67729545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6772954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67729545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6772954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s-I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s-I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s-I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s-I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s-I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s-I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s-I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s-I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s-I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s-I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s-I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s-I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is-IS"/>
              <a:t>Skilyrðissetningar	</a:t>
            </a:r>
            <a:endParaRPr b="1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is-IS" sz="4000"/>
              <a:t>if  elif  else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s-IS"/>
              <a:t>Notkun</a:t>
            </a:r>
            <a:endParaRPr b="1"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s-IS"/>
              <a:t>Hægt að nota </a:t>
            </a:r>
            <a:r>
              <a:rPr b="1" i="1" lang="is-IS"/>
              <a:t>if</a:t>
            </a:r>
            <a:r>
              <a:rPr lang="is-IS"/>
              <a:t> eitt og sér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s-IS"/>
              <a:t>Hægt að nota </a:t>
            </a:r>
            <a:r>
              <a:rPr b="1" i="1" lang="is-IS"/>
              <a:t>if</a:t>
            </a:r>
            <a:r>
              <a:rPr lang="is-IS"/>
              <a:t> sem síðan er fylgt eftir með </a:t>
            </a:r>
            <a:r>
              <a:rPr b="1" i="1" lang="is-IS"/>
              <a:t>else</a:t>
            </a:r>
            <a:endParaRPr b="1"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s-IS"/>
              <a:t>Hægt að nota </a:t>
            </a:r>
            <a:r>
              <a:rPr b="1" i="1" lang="is-IS"/>
              <a:t>if</a:t>
            </a:r>
            <a:r>
              <a:rPr lang="is-IS"/>
              <a:t> og síðan eina eða fleiri </a:t>
            </a:r>
            <a:r>
              <a:rPr b="1" i="1" lang="is-IS"/>
              <a:t>elif</a:t>
            </a:r>
            <a:r>
              <a:rPr lang="is-I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s-IS"/>
              <a:t>Hægt að nota </a:t>
            </a:r>
            <a:r>
              <a:rPr b="1" i="1" lang="is-IS"/>
              <a:t>if</a:t>
            </a:r>
            <a:r>
              <a:rPr lang="is-IS"/>
              <a:t> og síðan eina eða fleiri </a:t>
            </a:r>
            <a:r>
              <a:rPr b="1" i="1" lang="is-IS"/>
              <a:t>elif</a:t>
            </a:r>
            <a:r>
              <a:rPr lang="is-IS"/>
              <a:t> og enda á </a:t>
            </a:r>
            <a:r>
              <a:rPr b="1" i="1" lang="is-IS"/>
              <a:t>else</a:t>
            </a:r>
            <a:endParaRPr b="1"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s-IS"/>
              <a:t>Ef þú ert aðeins með eina línu á eftir </a:t>
            </a:r>
            <a:r>
              <a:rPr b="1" i="1" lang="is-IS"/>
              <a:t>if/elif/else</a:t>
            </a:r>
            <a:r>
              <a:rPr lang="is-IS"/>
              <a:t> þá má það fara í sömu línu og skilyrðsetninging sjálf, bara muna eftir tvípunktinum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s-IS"/>
              <a:t>if(tala1 &lt; tala2): print(tala1)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s-IS"/>
              <a:t>Muna</a:t>
            </a:r>
            <a:endParaRPr b="1"/>
          </a:p>
        </p:txBody>
      </p:sp>
      <p:sp>
        <p:nvSpPr>
          <p:cNvPr id="148" name="Google Shape;148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s-IS"/>
              <a:t>Muna eftir tvípunkti í loka fyrstu línu blokkar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s-IS"/>
              <a:t>Hér er það á eftir línu sem hefst á if, else, elif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s-IS"/>
              <a:t>Mikilvægt því þetta er til að greina hvar blokkin byrjar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is-IS"/>
              <a:t>Allt sem tilheyrir sömu blokk er jafnt inndregið </a:t>
            </a:r>
            <a:r>
              <a:rPr b="1" lang="is-IS">
                <a:solidFill>
                  <a:srgbClr val="FF0000"/>
                </a:solidFill>
              </a:rPr>
              <a:t>EF</a:t>
            </a:r>
            <a:r>
              <a:rPr b="1" lang="is-IS"/>
              <a:t> við gleymum þessu þá virkar forritið okkar ekki rétt.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s-IS"/>
              <a:t>Muna að nota samasem merkið tvisvar sinnum í skilyrðissetningum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s-IS" sz="2800"/>
              <a:t>if tala1 ==  tala2: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838200" y="365126"/>
            <a:ext cx="10515600" cy="812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s-IS"/>
              <a:t>and </a:t>
            </a:r>
            <a:endParaRPr b="1"/>
          </a:p>
        </p:txBody>
      </p:sp>
      <p:sp>
        <p:nvSpPr>
          <p:cNvPr id="154" name="Google Shape;154;p10"/>
          <p:cNvSpPr txBox="1"/>
          <p:nvPr>
            <p:ph idx="1" type="body"/>
          </p:nvPr>
        </p:nvSpPr>
        <p:spPr>
          <a:xfrm>
            <a:off x="88556" y="1059254"/>
            <a:ext cx="11913973" cy="5920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414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sz="1960"/>
          </a:p>
          <a:p>
            <a:pPr indent="-10414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sz="196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s-IS" sz="2800"/>
              <a:t>Mikilvægur hluti af if setningum er </a:t>
            </a:r>
            <a:r>
              <a:rPr b="1" lang="is-IS" sz="2800"/>
              <a:t>and</a:t>
            </a:r>
            <a:r>
              <a:rPr lang="is-IS" sz="2800"/>
              <a:t> – </a:t>
            </a:r>
            <a:r>
              <a:rPr b="1" lang="is-IS" sz="2800"/>
              <a:t>or </a:t>
            </a:r>
            <a:r>
              <a:rPr lang="is-IS" sz="2800"/>
              <a:t>en það gefur möguleika á að hafa skilyrðissetninguna margskipta</a:t>
            </a:r>
            <a:endParaRPr b="1" sz="28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s-IS" sz="2800"/>
              <a:t>and þrengir skilyrðin en or víkkar þau út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sz="196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b="1" lang="is-IS" sz="1960"/>
              <a:t>	</a:t>
            </a:r>
            <a:endParaRPr/>
          </a:p>
          <a:p>
            <a:pPr indent="-10414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sz="1960"/>
          </a:p>
          <a:p>
            <a:pPr indent="-10414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sz="1960"/>
          </a:p>
          <a:p>
            <a:pPr indent="-10414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sz="1960"/>
          </a:p>
          <a:p>
            <a:pPr indent="-10414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sz="1960"/>
          </a:p>
          <a:p>
            <a:pPr indent="-10414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sz="1960"/>
          </a:p>
          <a:p>
            <a:pPr indent="-10414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sz="1960"/>
          </a:p>
          <a:p>
            <a:pPr indent="-10414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sz="1960"/>
          </a:p>
          <a:p>
            <a:pPr indent="-10414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sz="196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sz="196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is-IS" sz="1960"/>
              <a:t>							</a:t>
            </a:r>
            <a:endParaRPr b="1" sz="1960"/>
          </a:p>
          <a:p>
            <a:pPr indent="-10414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sz="1960"/>
          </a:p>
        </p:txBody>
      </p:sp>
      <p:pic>
        <p:nvPicPr>
          <p:cNvPr id="155" name="Google Shape;1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032" y="3499441"/>
            <a:ext cx="12020131" cy="288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s-IS"/>
              <a:t>Hreiðraðar skilyrðissetningar /nested conditional clauses</a:t>
            </a:r>
            <a:endParaRPr b="1"/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is-IS" sz="3000"/>
              <a:t>Það er hægt að setja </a:t>
            </a:r>
            <a:r>
              <a:rPr b="1" lang="is-IS" sz="3000"/>
              <a:t>if</a:t>
            </a:r>
            <a:r>
              <a:rPr lang="is-IS" sz="3000"/>
              <a:t> setningu inn í </a:t>
            </a:r>
            <a:r>
              <a:rPr b="1" lang="is-IS" sz="3000"/>
              <a:t>if</a:t>
            </a:r>
            <a:r>
              <a:rPr lang="is-IS" sz="3000"/>
              <a:t> setningu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is-IS" sz="2600"/>
              <a:t>Við förum betur í það síðar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s-IS"/>
              <a:t>Þegar við erum að bera saman texta er líka hægt að nota </a:t>
            </a:r>
            <a:r>
              <a:rPr b="1" lang="is-I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s-IS"/>
              <a:t>Þá lítur skilyrðssetningin svona út: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b="1" lang="is-I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is-IS">
                <a:latin typeface="Courier New"/>
                <a:ea typeface="Courier New"/>
                <a:cs typeface="Courier New"/>
                <a:sym typeface="Courier New"/>
              </a:rPr>
              <a:t> nafn </a:t>
            </a:r>
            <a:r>
              <a:rPr b="1" lang="is-I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lang="is-IS">
                <a:latin typeface="Courier New"/>
                <a:ea typeface="Courier New"/>
                <a:cs typeface="Courier New"/>
                <a:sym typeface="Courier New"/>
              </a:rPr>
              <a:t> “Sigga“: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b="1" lang="is-IS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is-IS">
                <a:latin typeface="Courier New"/>
                <a:ea typeface="Courier New"/>
                <a:cs typeface="Courier New"/>
                <a:sym typeface="Courier New"/>
              </a:rPr>
              <a:t> nafn == “Sigga“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s-IS"/>
              <a:t>if else	</a:t>
            </a:r>
            <a:endParaRPr b="1"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is-IS" sz="3000"/>
              <a:t>Til að ákvarða hvað forritið gerir næst eftir því hvernig gögnin okkar eru.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is-IS" sz="3000"/>
              <a:t>Þetta er í raun alveg eins og er í okkar eigin lífi: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is-IS" sz="2600"/>
              <a:t>ef (ég á meira en 600 kr)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is-IS"/>
              <a:t>tek ég strætó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is-IS" sz="2600"/>
              <a:t>annars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is-IS"/>
              <a:t>þarf ég að labba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s-IS"/>
              <a:t>	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3266" y="3713044"/>
            <a:ext cx="4260433" cy="2090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6"/>
            <a:ext cx="10515600" cy="681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lang="is-IS" sz="3959"/>
              <a:t>elif</a:t>
            </a:r>
            <a:endParaRPr b="1" sz="3959"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046748"/>
            <a:ext cx="11353800" cy="5811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is-IS" sz="3000"/>
              <a:t>En í raun eru möguleikarnir kannski fleiri: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s-IS" sz="2800"/>
              <a:t>ef (ég á meira en 600 kr)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is-IS" sz="2400"/>
              <a:t>tek ég strætó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s-IS" sz="2800"/>
              <a:t>eða(ef ég á meira en 500 en minna en 600)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is-IS" sz="2400"/>
              <a:t>reyni ég að finna klink heima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s-IS" sz="2800"/>
              <a:t>annars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is-IS" sz="2400"/>
              <a:t>þarf ég að labba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958" y="3447298"/>
            <a:ext cx="6658531" cy="3061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67729545d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767729545d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838200" y="365126"/>
            <a:ext cx="10515600" cy="934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s-IS"/>
              <a:t>Syntax</a:t>
            </a:r>
            <a:endParaRPr b="1"/>
          </a:p>
        </p:txBody>
      </p:sp>
      <p:pic>
        <p:nvPicPr>
          <p:cNvPr id="111" name="Google Shape;111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6724" y="1573546"/>
            <a:ext cx="9558552" cy="44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s-IS"/>
              <a:t>Blokkir</a:t>
            </a:r>
            <a:endParaRPr b="1"/>
          </a:p>
        </p:txBody>
      </p:sp>
      <p:pic>
        <p:nvPicPr>
          <p:cNvPr id="117" name="Google Shape;117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5125" y="1910741"/>
            <a:ext cx="5606017" cy="340179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838200" y="1690688"/>
            <a:ext cx="5163355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s-I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Köllum blokkir allan kóða sem á að tilheyra sama hlutnum. Sömu </a:t>
            </a:r>
            <a:r>
              <a:rPr b="1" i="0" lang="is-I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is-I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setningunni eða sömu lykkjunni.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s-I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Þessi mynd er af þrem blokkum sem eru hreiðraðar. Það þýðir að þær séu hvor inn í annarri.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838200" y="365125"/>
            <a:ext cx="10515600" cy="82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s-IS"/>
              <a:t>Samanburðarvirkjar</a:t>
            </a:r>
            <a:endParaRPr b="1"/>
          </a:p>
        </p:txBody>
      </p:sp>
      <p:graphicFrame>
        <p:nvGraphicFramePr>
          <p:cNvPr id="124" name="Google Shape;124;p6"/>
          <p:cNvGraphicFramePr/>
          <p:nvPr/>
        </p:nvGraphicFramePr>
        <p:xfrm>
          <a:off x="541422" y="13595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{E841E8F4-6FA0-40BD-8370-B48EB68C1ACB}</a:tableStyleId>
              </a:tblPr>
              <a:tblGrid>
                <a:gridCol w="4426050"/>
                <a:gridCol w="3159775"/>
                <a:gridCol w="3603550"/>
              </a:tblGrid>
              <a:tr h="749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s-IS" sz="2400" u="none" cap="none" strike="noStrike"/>
                        <a:t>Merking</a:t>
                      </a:r>
                      <a:endParaRPr b="1" sz="2400" u="none" cap="none" strike="noStrike"/>
                    </a:p>
                  </a:txBody>
                  <a:tcPr marT="9525" marB="9525" marR="76200" marL="4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s-IS" sz="2400" u="none" cap="none" strike="noStrike"/>
                        <a:t>Stærðfræði tákn</a:t>
                      </a:r>
                      <a:endParaRPr b="1" sz="2400" u="none" cap="none" strike="noStrike"/>
                    </a:p>
                  </a:txBody>
                  <a:tcPr marT="9525" marB="9525" marR="76200" marL="4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s-IS" sz="2400" u="none" cap="none" strike="noStrike"/>
                        <a:t>Python tákn</a:t>
                      </a:r>
                      <a:endParaRPr b="1" sz="2400" u="none" cap="none" strike="noStrike"/>
                    </a:p>
                  </a:txBody>
                  <a:tcPr marT="9525" marB="9525" marR="76200" marL="4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DDEE"/>
                    </a:solidFill>
                  </a:tcPr>
                </a:tc>
              </a:tr>
              <a:tr h="749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s-IS" sz="2400" u="none" cap="none" strike="noStrike"/>
                        <a:t>Minna en</a:t>
                      </a:r>
                      <a:endParaRPr sz="2400" u="none" cap="none" strike="noStrike"/>
                    </a:p>
                  </a:txBody>
                  <a:tcPr marT="9525" marB="9525" marR="76200" marL="4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s-IS" sz="2400" u="none" cap="none" strike="noStrike"/>
                        <a:t>&lt;</a:t>
                      </a:r>
                      <a:endParaRPr/>
                    </a:p>
                  </a:txBody>
                  <a:tcPr marT="9525" marB="9525" marR="76200" marL="4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s-IS" sz="2400" u="none" cap="none" strike="noStrike"/>
                        <a:t>&lt;</a:t>
                      </a:r>
                      <a:endParaRPr/>
                    </a:p>
                  </a:txBody>
                  <a:tcPr marT="9525" marB="9525" marR="76200" marL="4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49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s-IS" sz="2400" u="none" cap="none" strike="noStrike"/>
                        <a:t>Meira en</a:t>
                      </a:r>
                      <a:endParaRPr sz="2400" u="none" cap="none" strike="noStrike"/>
                    </a:p>
                  </a:txBody>
                  <a:tcPr marT="9525" marB="9525" marR="76200" marL="4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s-IS" sz="2400" u="none" cap="none" strike="noStrike"/>
                        <a:t>&gt;</a:t>
                      </a:r>
                      <a:endParaRPr/>
                    </a:p>
                  </a:txBody>
                  <a:tcPr marT="9525" marB="9525" marR="76200" marL="4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s-IS" sz="2400" u="none" cap="none" strike="noStrike"/>
                        <a:t>&gt;</a:t>
                      </a:r>
                      <a:endParaRPr/>
                    </a:p>
                  </a:txBody>
                  <a:tcPr marT="9525" marB="9525" marR="76200" marL="4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49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s-IS" sz="2400" u="none" cap="none" strike="noStrike"/>
                        <a:t>Minna en eða jafnt og</a:t>
                      </a:r>
                      <a:endParaRPr sz="2400" u="none" cap="none" strike="noStrike"/>
                    </a:p>
                  </a:txBody>
                  <a:tcPr marT="9525" marB="9525" marR="76200" marL="4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s-IS" sz="2400" u="none" cap="none" strike="noStrike"/>
                        <a:t>≤</a:t>
                      </a:r>
                      <a:endParaRPr/>
                    </a:p>
                  </a:txBody>
                  <a:tcPr marT="9525" marB="9525" marR="76200" marL="4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s-IS" sz="2400" u="none" cap="none" strike="noStrike"/>
                        <a:t>&lt;=</a:t>
                      </a:r>
                      <a:endParaRPr/>
                    </a:p>
                  </a:txBody>
                  <a:tcPr marT="9525" marB="9525" marR="76200" marL="4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49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s-IS" sz="2400" u="none" cap="none" strike="noStrike"/>
                        <a:t>Meira en eða jafnt og</a:t>
                      </a:r>
                      <a:endParaRPr sz="2400" u="none" cap="none" strike="noStrike"/>
                    </a:p>
                  </a:txBody>
                  <a:tcPr marT="9525" marB="9525" marR="76200" marL="4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s-IS" sz="2400" u="none" cap="none" strike="noStrike"/>
                        <a:t>≥</a:t>
                      </a:r>
                      <a:endParaRPr/>
                    </a:p>
                  </a:txBody>
                  <a:tcPr marT="9525" marB="9525" marR="76200" marL="4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s-IS" sz="2400" u="none" cap="none" strike="noStrike"/>
                        <a:t>&gt;=</a:t>
                      </a:r>
                      <a:endParaRPr/>
                    </a:p>
                  </a:txBody>
                  <a:tcPr marT="9525" marB="9525" marR="76200" marL="4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49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s-IS" sz="2400" u="none" cap="none" strike="noStrike"/>
                        <a:t>Jafnt og</a:t>
                      </a:r>
                      <a:endParaRPr sz="2400" u="none" cap="none" strike="noStrike"/>
                    </a:p>
                  </a:txBody>
                  <a:tcPr marT="9525" marB="9525" marR="76200" marL="4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s-IS" sz="2400" u="none" cap="none" strike="noStrike"/>
                        <a:t>=</a:t>
                      </a:r>
                      <a:endParaRPr/>
                    </a:p>
                  </a:txBody>
                  <a:tcPr marT="9525" marB="9525" marR="76200" marL="4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s-IS" sz="2400" u="none" cap="none" strike="noStrike"/>
                        <a:t>==</a:t>
                      </a:r>
                      <a:endParaRPr/>
                    </a:p>
                  </a:txBody>
                  <a:tcPr marT="9525" marB="9525" marR="76200" marL="4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49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s-IS" sz="2400" u="none" cap="none" strike="noStrike"/>
                        <a:t>Ekki jafnt og </a:t>
                      </a:r>
                      <a:endParaRPr sz="2400" u="none" cap="none" strike="noStrike"/>
                    </a:p>
                  </a:txBody>
                  <a:tcPr marT="9525" marB="9525" marR="76200" marL="4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s-IS" sz="2400" u="none" cap="none" strike="noStrike"/>
                        <a:t>≠</a:t>
                      </a:r>
                      <a:endParaRPr/>
                    </a:p>
                  </a:txBody>
                  <a:tcPr marT="9525" marB="9525" marR="76200" marL="4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s-IS" sz="2400" u="none" cap="none" strike="noStrike"/>
                        <a:t>!=</a:t>
                      </a:r>
                      <a:endParaRPr/>
                    </a:p>
                  </a:txBody>
                  <a:tcPr marT="9525" marB="9525" marR="76200" marL="4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AAAA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7729545d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767729545d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s-IS"/>
              <a:t>Notkun</a:t>
            </a:r>
            <a:endParaRPr b="1"/>
          </a:p>
        </p:txBody>
      </p:sp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s-IS"/>
              <a:t>Með </a:t>
            </a:r>
            <a:r>
              <a:rPr b="1" lang="is-IS"/>
              <a:t>elif</a:t>
            </a:r>
            <a:r>
              <a:rPr lang="is-IS"/>
              <a:t> skilyrði geturu athugað mörgum sinnum hvort eitthvað sé rétt/satt og síðan keyrt einhvern kóða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s-IS"/>
              <a:t>Líkt og </a:t>
            </a:r>
            <a:r>
              <a:rPr b="1" lang="is-IS"/>
              <a:t>else</a:t>
            </a:r>
            <a:r>
              <a:rPr lang="is-IS"/>
              <a:t> þá ræður þú hvort þú notar </a:t>
            </a:r>
            <a:r>
              <a:rPr b="1" lang="is-IS"/>
              <a:t>elif</a:t>
            </a:r>
            <a:r>
              <a:rPr lang="is-IS"/>
              <a:t> eða ekki.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s-IS"/>
              <a:t>Munurinn á </a:t>
            </a:r>
            <a:r>
              <a:rPr b="1" lang="is-IS"/>
              <a:t>elif</a:t>
            </a:r>
            <a:r>
              <a:rPr lang="is-IS"/>
              <a:t> og </a:t>
            </a:r>
            <a:r>
              <a:rPr b="1" lang="is-IS"/>
              <a:t>else</a:t>
            </a:r>
            <a:r>
              <a:rPr lang="is-IS"/>
              <a:t> er að þegar þú notar </a:t>
            </a:r>
            <a:r>
              <a:rPr b="1" lang="is-IS"/>
              <a:t>else</a:t>
            </a:r>
            <a:r>
              <a:rPr lang="is-IS"/>
              <a:t> þá geturu bara gert það einu sinni á eftir </a:t>
            </a:r>
            <a:r>
              <a:rPr b="1" lang="is-IS"/>
              <a:t>if. </a:t>
            </a:r>
            <a:r>
              <a:rPr lang="is-IS"/>
              <a:t>Þegar þú ert með </a:t>
            </a:r>
            <a:r>
              <a:rPr b="1" lang="is-IS"/>
              <a:t>elif</a:t>
            </a:r>
            <a:r>
              <a:rPr lang="is-IS"/>
              <a:t> getur þú notað það eins oft og þú vilt á eftir </a:t>
            </a:r>
            <a:r>
              <a:rPr b="1" lang="is-IS"/>
              <a:t>if</a:t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2016-08-29T09:19:49Z</dcterms:created>
  <dc:creator>Sigríður Sturlaugsdóttir</dc:creator>
</cp:coreProperties>
</file>