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71" r:id="rId8"/>
    <p:sldId id="261" r:id="rId9"/>
    <p:sldId id="272" r:id="rId10"/>
    <p:sldId id="296" r:id="rId11"/>
    <p:sldId id="262" r:id="rId12"/>
    <p:sldId id="263" r:id="rId13"/>
    <p:sldId id="273" r:id="rId14"/>
    <p:sldId id="264" r:id="rId15"/>
    <p:sldId id="274" r:id="rId16"/>
    <p:sldId id="276" r:id="rId17"/>
    <p:sldId id="277" r:id="rId18"/>
    <p:sldId id="278" r:id="rId19"/>
    <p:sldId id="269" r:id="rId20"/>
    <p:sldId id="265" r:id="rId21"/>
    <p:sldId id="309" r:id="rId22"/>
    <p:sldId id="310" r:id="rId23"/>
    <p:sldId id="266" r:id="rId24"/>
    <p:sldId id="267" r:id="rId25"/>
    <p:sldId id="268" r:id="rId26"/>
    <p:sldId id="279" r:id="rId27"/>
    <p:sldId id="280" r:id="rId28"/>
    <p:sldId id="281" r:id="rId29"/>
    <p:sldId id="311" r:id="rId30"/>
    <p:sldId id="297" r:id="rId31"/>
    <p:sldId id="282" r:id="rId32"/>
    <p:sldId id="283" r:id="rId33"/>
    <p:sldId id="298" r:id="rId34"/>
    <p:sldId id="299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606" autoAdjust="0"/>
    <p:restoredTop sz="94685" autoAdjust="0"/>
  </p:normalViewPr>
  <p:slideViewPr>
    <p:cSldViewPr>
      <p:cViewPr varScale="1">
        <p:scale>
          <a:sx n="48" d="100"/>
          <a:sy n="48" d="100"/>
        </p:scale>
        <p:origin x="-739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7EC1-A339-4F03-B7DE-54057E8D646B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8DD4-4660-4672-9D23-2995E598A2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7EC1-A339-4F03-B7DE-54057E8D646B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8DD4-4660-4672-9D23-2995E598A2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7EC1-A339-4F03-B7DE-54057E8D646B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8DD4-4660-4672-9D23-2995E598A2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7EC1-A339-4F03-B7DE-54057E8D646B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8DD4-4660-4672-9D23-2995E598A2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7EC1-A339-4F03-B7DE-54057E8D646B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8DD4-4660-4672-9D23-2995E598A2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7EC1-A339-4F03-B7DE-54057E8D646B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8DD4-4660-4672-9D23-2995E598A2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7EC1-A339-4F03-B7DE-54057E8D646B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8DD4-4660-4672-9D23-2995E598A2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7EC1-A339-4F03-B7DE-54057E8D646B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8DD4-4660-4672-9D23-2995E598A2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7EC1-A339-4F03-B7DE-54057E8D646B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8DD4-4660-4672-9D23-2995E598A2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7EC1-A339-4F03-B7DE-54057E8D646B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8DD4-4660-4672-9D23-2995E598A2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7EC1-A339-4F03-B7DE-54057E8D646B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8DD4-4660-4672-9D23-2995E598A2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7EC1-A339-4F03-B7DE-54057E8D646B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98DD4-4660-4672-9D23-2995E598A26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uk-UA" b="1" i="1" dirty="0" err="1" smtClean="0"/>
              <a:t>Хеш-функції</a:t>
            </a:r>
            <a:r>
              <a:rPr lang="uk-UA" b="1" i="1" dirty="0" smtClean="0"/>
              <a:t> та хеш-таблиці</a:t>
            </a:r>
            <a:r>
              <a:rPr lang="ru-RU" i="1" dirty="0"/>
              <a:t/>
            </a:r>
            <a:br>
              <a:rPr lang="ru-RU" i="1" dirty="0"/>
            </a:br>
            <a:endParaRPr lang="ru-RU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b="1" dirty="0" smtClean="0"/>
              <a:t>Лекція №</a:t>
            </a:r>
            <a:r>
              <a:rPr lang="en-US" b="1" dirty="0" smtClean="0"/>
              <a:t>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620688"/>
            <a:ext cx="8229600" cy="5688632"/>
          </a:xfrm>
        </p:spPr>
        <p:txBody>
          <a:bodyPr>
            <a:normAutofit fontScale="92500" lnSpcReduction="10000"/>
          </a:bodyPr>
          <a:lstStyle/>
          <a:p>
            <a:pPr marL="0" indent="360363" algn="just">
              <a:buNone/>
            </a:pPr>
            <a:r>
              <a:rPr lang="uk-UA" dirty="0" smtClean="0"/>
              <a:t>Розглянемо іншу стратегію організації збереження інформації. </a:t>
            </a:r>
          </a:p>
          <a:p>
            <a:pPr marL="0" indent="360363" algn="just">
              <a:buNone/>
            </a:pPr>
            <a:r>
              <a:rPr lang="uk-UA" dirty="0" smtClean="0"/>
              <a:t>Нехай існує такий </a:t>
            </a:r>
            <a:r>
              <a:rPr lang="uk-UA" b="1" dirty="0" smtClean="0">
                <a:solidFill>
                  <a:srgbClr val="FF0000"/>
                </a:solidFill>
              </a:rPr>
              <a:t>алгоритм</a:t>
            </a:r>
            <a:r>
              <a:rPr lang="uk-UA" dirty="0" smtClean="0"/>
              <a:t> визначення ключів елементів, при якому всю їх множину можна розбити на групи, в яких елементи мають </a:t>
            </a:r>
            <a:r>
              <a:rPr lang="uk-UA" b="1" dirty="0" smtClean="0">
                <a:solidFill>
                  <a:srgbClr val="FF0000"/>
                </a:solidFill>
              </a:rPr>
              <a:t>однаковий ключ</a:t>
            </a:r>
            <a:r>
              <a:rPr lang="uk-UA" dirty="0" smtClean="0"/>
              <a:t>. Назвемо ці групи </a:t>
            </a:r>
            <a:r>
              <a:rPr lang="uk-UA" b="1" i="1" dirty="0" smtClean="0">
                <a:solidFill>
                  <a:srgbClr val="FF0000"/>
                </a:solidFill>
              </a:rPr>
              <a:t>сегментами</a:t>
            </a:r>
            <a:r>
              <a:rPr lang="uk-UA" dirty="0" smtClean="0"/>
              <a:t>.  (Нагадаємо, що таке сегментована </a:t>
            </a:r>
            <a:r>
              <a:rPr lang="uk-UA" dirty="0" err="1" smtClean="0"/>
              <a:t>пам</a:t>
            </a:r>
            <a:r>
              <a:rPr lang="en-US" dirty="0" smtClean="0"/>
              <a:t>’</a:t>
            </a:r>
            <a:r>
              <a:rPr lang="uk-UA" dirty="0" smtClean="0"/>
              <a:t>ять </a:t>
            </a:r>
            <a:r>
              <a:rPr lang="uk-UA" dirty="0" err="1" smtClean="0"/>
              <a:t>комп</a:t>
            </a:r>
            <a:r>
              <a:rPr lang="en-US" dirty="0" smtClean="0"/>
              <a:t>’</a:t>
            </a:r>
            <a:r>
              <a:rPr lang="uk-UA" dirty="0" err="1" smtClean="0"/>
              <a:t>ютера</a:t>
            </a:r>
            <a:r>
              <a:rPr lang="uk-UA" dirty="0" smtClean="0"/>
              <a:t>?)</a:t>
            </a:r>
          </a:p>
          <a:p>
            <a:pPr marL="0" indent="360363" algn="just">
              <a:buNone/>
            </a:pPr>
            <a:r>
              <a:rPr lang="uk-UA" dirty="0" smtClean="0"/>
              <a:t>Для того, щоб зберігати елементи сегментів, використаємо </a:t>
            </a:r>
            <a:r>
              <a:rPr lang="uk-UA" b="1" dirty="0" smtClean="0">
                <a:solidFill>
                  <a:srgbClr val="FF0000"/>
                </a:solidFill>
              </a:rPr>
              <a:t>списки</a:t>
            </a:r>
            <a:r>
              <a:rPr lang="uk-UA" dirty="0" smtClean="0"/>
              <a:t>. </a:t>
            </a:r>
          </a:p>
          <a:p>
            <a:pPr marL="0" indent="360363" algn="just">
              <a:buNone/>
            </a:pPr>
            <a:r>
              <a:rPr lang="uk-UA" dirty="0" smtClean="0"/>
              <a:t>Отримаємо </a:t>
            </a:r>
            <a:r>
              <a:rPr lang="uk-UA" b="1" i="1" dirty="0" smtClean="0">
                <a:solidFill>
                  <a:srgbClr val="FF0000"/>
                </a:solidFill>
              </a:rPr>
              <a:t>масив посилань на адреси списків елементів, що мають однаковий ключ</a:t>
            </a:r>
            <a:r>
              <a:rPr lang="uk-UA" b="1" dirty="0" smtClean="0">
                <a:solidFill>
                  <a:srgbClr val="FF0000"/>
                </a:solidFill>
              </a:rPr>
              <a:t>.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28596" y="716636"/>
            <a:ext cx="8229600" cy="5427008"/>
          </a:xfrm>
        </p:spPr>
        <p:txBody>
          <a:bodyPr>
            <a:noAutofit/>
          </a:bodyPr>
          <a:lstStyle/>
          <a:p>
            <a:pPr marL="0" indent="360363" algn="just">
              <a:buNone/>
            </a:pPr>
            <a:r>
              <a:rPr lang="uk-UA" dirty="0" smtClean="0"/>
              <a:t>Використанням ідеї застосування списків для елементів з однаковими ключами вирішена </a:t>
            </a:r>
            <a:r>
              <a:rPr lang="uk-UA" b="1" i="1" dirty="0" smtClean="0">
                <a:solidFill>
                  <a:srgbClr val="FF0000"/>
                </a:solidFill>
              </a:rPr>
              <a:t>колізія</a:t>
            </a:r>
            <a:r>
              <a:rPr lang="uk-UA" dirty="0" smtClean="0"/>
              <a:t>, яка полягає у тому, що декілька елементів матимуть однаковий ключ.</a:t>
            </a:r>
          </a:p>
          <a:p>
            <a:pPr marL="0" indent="360363" algn="just">
              <a:buNone/>
            </a:pPr>
            <a:endParaRPr lang="uk-UA" sz="1000" dirty="0" smtClean="0"/>
          </a:p>
          <a:p>
            <a:pPr marL="0" indent="360363" algn="just">
              <a:buNone/>
            </a:pPr>
            <a:r>
              <a:rPr lang="uk-UA" dirty="0" smtClean="0"/>
              <a:t>Зрозуміло, що при такій організації інформації масив може мати набагато меншу кількість елементів. У найгіршому випадку кількість його елементів буде дорівнювати кількості елементів множини значень.</a:t>
            </a:r>
            <a:endParaRPr lang="ru-RU" dirty="0"/>
          </a:p>
        </p:txBody>
      </p:sp>
      <p:sp>
        <p:nvSpPr>
          <p:cNvPr id="21604" name="Rectangle 10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5589240"/>
            <a:ext cx="8229600" cy="864096"/>
          </a:xfrm>
        </p:spPr>
        <p:txBody>
          <a:bodyPr>
            <a:normAutofit fontScale="85000" lnSpcReduction="10000"/>
          </a:bodyPr>
          <a:lstStyle/>
          <a:p>
            <a:pPr marL="0" indent="360363" algn="just">
              <a:buNone/>
            </a:pPr>
            <a:r>
              <a:rPr lang="uk-UA" dirty="0" smtClean="0"/>
              <a:t>На малюнку видно, що не всі ключі, передбачені у масиві </a:t>
            </a:r>
            <a:r>
              <a:rPr lang="uk-UA" i="1" dirty="0" smtClean="0"/>
              <a:t>А</a:t>
            </a:r>
            <a:r>
              <a:rPr lang="uk-UA" dirty="0" smtClean="0"/>
              <a:t>, відповідають елементам заданої множини.</a:t>
            </a:r>
            <a:endParaRPr lang="uk-UA" dirty="0"/>
          </a:p>
        </p:txBody>
      </p:sp>
      <p:sp>
        <p:nvSpPr>
          <p:cNvPr id="30778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pSp>
        <p:nvGrpSpPr>
          <p:cNvPr id="30721" name="Group 1"/>
          <p:cNvGrpSpPr>
            <a:grpSpLocks noChangeAspect="1"/>
          </p:cNvGrpSpPr>
          <p:nvPr/>
        </p:nvGrpSpPr>
        <p:grpSpPr bwMode="auto">
          <a:xfrm>
            <a:off x="539588" y="836712"/>
            <a:ext cx="8200293" cy="4248472"/>
            <a:chOff x="4005" y="1030"/>
            <a:chExt cx="7740" cy="4009"/>
          </a:xfrm>
        </p:grpSpPr>
        <p:sp>
          <p:nvSpPr>
            <p:cNvPr id="30777" name="AutoShape 57"/>
            <p:cNvSpPr>
              <a:spLocks noChangeAspect="1" noChangeArrowheads="1" noTextEdit="1"/>
            </p:cNvSpPr>
            <p:nvPr/>
          </p:nvSpPr>
          <p:spPr bwMode="auto">
            <a:xfrm>
              <a:off x="4005" y="1030"/>
              <a:ext cx="7740" cy="400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76" name="Text Box 56"/>
            <p:cNvSpPr txBox="1">
              <a:spLocks noChangeArrowheads="1"/>
            </p:cNvSpPr>
            <p:nvPr/>
          </p:nvSpPr>
          <p:spPr bwMode="auto">
            <a:xfrm>
              <a:off x="6277" y="4630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null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75" name="Text Box 55"/>
            <p:cNvSpPr txBox="1">
              <a:spLocks noChangeArrowheads="1"/>
            </p:cNvSpPr>
            <p:nvPr/>
          </p:nvSpPr>
          <p:spPr bwMode="auto">
            <a:xfrm>
              <a:off x="6277" y="3550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null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74" name="Text Box 54"/>
            <p:cNvSpPr txBox="1">
              <a:spLocks noChangeArrowheads="1"/>
            </p:cNvSpPr>
            <p:nvPr/>
          </p:nvSpPr>
          <p:spPr bwMode="auto">
            <a:xfrm>
              <a:off x="6277" y="2110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null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73" name="AutoShape 53"/>
            <p:cNvSpPr>
              <a:spLocks noChangeArrowheads="1"/>
            </p:cNvSpPr>
            <p:nvPr/>
          </p:nvSpPr>
          <p:spPr bwMode="auto">
            <a:xfrm>
              <a:off x="6817" y="1750"/>
              <a:ext cx="54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72" name="AutoShape 52"/>
            <p:cNvSpPr>
              <a:spLocks noChangeArrowheads="1"/>
            </p:cNvSpPr>
            <p:nvPr/>
          </p:nvSpPr>
          <p:spPr bwMode="auto">
            <a:xfrm>
              <a:off x="4657" y="2830"/>
              <a:ext cx="1080" cy="360"/>
            </a:xfrm>
            <a:prstGeom prst="flowChartProcess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71" name="AutoShape 51"/>
            <p:cNvSpPr>
              <a:spLocks noChangeArrowheads="1"/>
            </p:cNvSpPr>
            <p:nvPr/>
          </p:nvSpPr>
          <p:spPr bwMode="auto">
            <a:xfrm>
              <a:off x="4657" y="3190"/>
              <a:ext cx="1082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70" name="AutoShape 50"/>
            <p:cNvSpPr>
              <a:spLocks noChangeArrowheads="1"/>
            </p:cNvSpPr>
            <p:nvPr/>
          </p:nvSpPr>
          <p:spPr bwMode="auto">
            <a:xfrm>
              <a:off x="4657" y="3550"/>
              <a:ext cx="1082" cy="360"/>
            </a:xfrm>
            <a:prstGeom prst="flowChartProcess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69" name="AutoShape 49"/>
            <p:cNvSpPr>
              <a:spLocks noChangeArrowheads="1"/>
            </p:cNvSpPr>
            <p:nvPr/>
          </p:nvSpPr>
          <p:spPr bwMode="auto">
            <a:xfrm>
              <a:off x="4657" y="3910"/>
              <a:ext cx="1082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68" name="AutoShape 48"/>
            <p:cNvSpPr>
              <a:spLocks noChangeArrowheads="1"/>
            </p:cNvSpPr>
            <p:nvPr/>
          </p:nvSpPr>
          <p:spPr bwMode="auto">
            <a:xfrm>
              <a:off x="4657" y="4270"/>
              <a:ext cx="1082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67" name="AutoShape 47"/>
            <p:cNvSpPr>
              <a:spLocks noChangeArrowheads="1"/>
            </p:cNvSpPr>
            <p:nvPr/>
          </p:nvSpPr>
          <p:spPr bwMode="auto">
            <a:xfrm>
              <a:off x="4657" y="4630"/>
              <a:ext cx="1082" cy="360"/>
            </a:xfrm>
            <a:prstGeom prst="flowChartProcess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66" name="AutoShape 46"/>
            <p:cNvSpPr>
              <a:spLocks noChangeArrowheads="1"/>
            </p:cNvSpPr>
            <p:nvPr/>
          </p:nvSpPr>
          <p:spPr bwMode="auto">
            <a:xfrm>
              <a:off x="6277" y="1750"/>
              <a:ext cx="54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k</a:t>
              </a:r>
              <a:r>
                <a:rPr kumimoji="0" lang="en-US" sz="2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65" name="AutoShape 45"/>
            <p:cNvSpPr>
              <a:spLocks noChangeArrowheads="1"/>
            </p:cNvSpPr>
            <p:nvPr/>
          </p:nvSpPr>
          <p:spPr bwMode="auto">
            <a:xfrm>
              <a:off x="7897" y="1750"/>
              <a:ext cx="54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k</a:t>
              </a:r>
              <a:r>
                <a:rPr kumimoji="0" lang="en-US" sz="2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64" name="AutoShape 44"/>
            <p:cNvSpPr>
              <a:spLocks noChangeArrowheads="1"/>
            </p:cNvSpPr>
            <p:nvPr/>
          </p:nvSpPr>
          <p:spPr bwMode="auto">
            <a:xfrm>
              <a:off x="4657" y="2470"/>
              <a:ext cx="1080" cy="360"/>
            </a:xfrm>
            <a:prstGeom prst="flowChartProcess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63" name="AutoShape 43"/>
            <p:cNvSpPr>
              <a:spLocks noChangeArrowheads="1"/>
            </p:cNvSpPr>
            <p:nvPr/>
          </p:nvSpPr>
          <p:spPr bwMode="auto">
            <a:xfrm>
              <a:off x="4657" y="2110"/>
              <a:ext cx="1080" cy="360"/>
            </a:xfrm>
            <a:prstGeom prst="flowChartProcess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62" name="AutoShape 42"/>
            <p:cNvSpPr>
              <a:spLocks noChangeArrowheads="1"/>
            </p:cNvSpPr>
            <p:nvPr/>
          </p:nvSpPr>
          <p:spPr bwMode="auto">
            <a:xfrm>
              <a:off x="4657" y="1750"/>
              <a:ext cx="108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61" name="AutoShape 41"/>
            <p:cNvSpPr>
              <a:spLocks noChangeArrowheads="1"/>
            </p:cNvSpPr>
            <p:nvPr/>
          </p:nvSpPr>
          <p:spPr bwMode="auto">
            <a:xfrm>
              <a:off x="4657" y="1390"/>
              <a:ext cx="1080" cy="360"/>
            </a:xfrm>
            <a:prstGeom prst="flowChartProcess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60" name="Text Box 40"/>
            <p:cNvSpPr txBox="1">
              <a:spLocks noChangeArrowheads="1"/>
            </p:cNvSpPr>
            <p:nvPr/>
          </p:nvSpPr>
          <p:spPr bwMode="auto">
            <a:xfrm>
              <a:off x="4837" y="1030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А</a:t>
              </a:r>
              <a:endPara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59" name="AutoShape 39"/>
            <p:cNvSpPr>
              <a:spLocks noChangeShapeType="1"/>
            </p:cNvSpPr>
            <p:nvPr/>
          </p:nvSpPr>
          <p:spPr bwMode="auto">
            <a:xfrm>
              <a:off x="5737" y="1930"/>
              <a:ext cx="54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58" name="AutoShape 38"/>
            <p:cNvSpPr>
              <a:spLocks noChangeShapeType="1"/>
            </p:cNvSpPr>
            <p:nvPr/>
          </p:nvSpPr>
          <p:spPr bwMode="auto">
            <a:xfrm>
              <a:off x="7357" y="1930"/>
              <a:ext cx="54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57" name="AutoShape 37"/>
            <p:cNvSpPr>
              <a:spLocks noChangeShapeType="1"/>
            </p:cNvSpPr>
            <p:nvPr/>
          </p:nvSpPr>
          <p:spPr bwMode="auto">
            <a:xfrm>
              <a:off x="5739" y="4450"/>
              <a:ext cx="53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56" name="AutoShape 36"/>
            <p:cNvSpPr>
              <a:spLocks noChangeArrowheads="1"/>
            </p:cNvSpPr>
            <p:nvPr/>
          </p:nvSpPr>
          <p:spPr bwMode="auto">
            <a:xfrm>
              <a:off x="6277" y="3190"/>
              <a:ext cx="54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k</a:t>
              </a:r>
              <a:r>
                <a:rPr kumimoji="0" lang="uk-UA" sz="20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55" name="AutoShape 35"/>
            <p:cNvSpPr>
              <a:spLocks noChangeArrowheads="1"/>
            </p:cNvSpPr>
            <p:nvPr/>
          </p:nvSpPr>
          <p:spPr bwMode="auto">
            <a:xfrm>
              <a:off x="8437" y="1750"/>
              <a:ext cx="54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54" name="AutoShape 34"/>
            <p:cNvSpPr>
              <a:spLocks noChangeArrowheads="1"/>
            </p:cNvSpPr>
            <p:nvPr/>
          </p:nvSpPr>
          <p:spPr bwMode="auto">
            <a:xfrm>
              <a:off x="6817" y="3190"/>
              <a:ext cx="54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53" name="AutoShape 33"/>
            <p:cNvSpPr>
              <a:spLocks noChangeArrowheads="1"/>
            </p:cNvSpPr>
            <p:nvPr/>
          </p:nvSpPr>
          <p:spPr bwMode="auto">
            <a:xfrm>
              <a:off x="6316" y="4270"/>
              <a:ext cx="544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k</a:t>
              </a:r>
              <a:r>
                <a:rPr kumimoji="0" lang="uk-UA" sz="20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6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52" name="AutoShape 32"/>
            <p:cNvSpPr>
              <a:spLocks noChangeArrowheads="1"/>
            </p:cNvSpPr>
            <p:nvPr/>
          </p:nvSpPr>
          <p:spPr bwMode="auto">
            <a:xfrm>
              <a:off x="6863" y="4270"/>
              <a:ext cx="54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51" name="AutoShape 31"/>
            <p:cNvSpPr>
              <a:spLocks noChangeShapeType="1"/>
            </p:cNvSpPr>
            <p:nvPr/>
          </p:nvSpPr>
          <p:spPr bwMode="auto">
            <a:xfrm>
              <a:off x="5739" y="3370"/>
              <a:ext cx="53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50" name="Text Box 30"/>
            <p:cNvSpPr txBox="1">
              <a:spLocks noChangeArrowheads="1"/>
            </p:cNvSpPr>
            <p:nvPr/>
          </p:nvSpPr>
          <p:spPr bwMode="auto">
            <a:xfrm>
              <a:off x="9337" y="1750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null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49" name="AutoShape 29"/>
            <p:cNvSpPr>
              <a:spLocks noChangeArrowheads="1"/>
            </p:cNvSpPr>
            <p:nvPr/>
          </p:nvSpPr>
          <p:spPr bwMode="auto">
            <a:xfrm>
              <a:off x="6316" y="3910"/>
              <a:ext cx="544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k</a:t>
              </a:r>
              <a:r>
                <a:rPr kumimoji="0" lang="uk-UA" sz="20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48" name="AutoShape 28"/>
            <p:cNvSpPr>
              <a:spLocks noChangeArrowheads="1"/>
            </p:cNvSpPr>
            <p:nvPr/>
          </p:nvSpPr>
          <p:spPr bwMode="auto">
            <a:xfrm>
              <a:off x="6860" y="3910"/>
              <a:ext cx="544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47" name="AutoShape 27"/>
            <p:cNvSpPr>
              <a:spLocks noChangeArrowheads="1"/>
            </p:cNvSpPr>
            <p:nvPr/>
          </p:nvSpPr>
          <p:spPr bwMode="auto">
            <a:xfrm>
              <a:off x="8437" y="3190"/>
              <a:ext cx="54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46" name="AutoShape 26"/>
            <p:cNvSpPr>
              <a:spLocks noChangeArrowheads="1"/>
            </p:cNvSpPr>
            <p:nvPr/>
          </p:nvSpPr>
          <p:spPr bwMode="auto">
            <a:xfrm>
              <a:off x="7897" y="3190"/>
              <a:ext cx="54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k</a:t>
              </a:r>
              <a:r>
                <a:rPr lang="uk-UA" sz="2000" baseline="-30000" dirty="0" smtClean="0">
                  <a:latin typeface="Arial" pitchFamily="34" charset="0"/>
                  <a:ea typeface="Times New Roman" pitchFamily="18" charset="0"/>
                  <a:cs typeface="Arial" pitchFamily="34" charset="0"/>
                </a:rPr>
                <a:t>5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45" name="AutoShape 25"/>
            <p:cNvSpPr>
              <a:spLocks noChangeArrowheads="1"/>
            </p:cNvSpPr>
            <p:nvPr/>
          </p:nvSpPr>
          <p:spPr bwMode="auto">
            <a:xfrm>
              <a:off x="9517" y="3190"/>
              <a:ext cx="54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k</a:t>
              </a:r>
              <a:r>
                <a:rPr kumimoji="0" lang="uk-UA" sz="20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7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44" name="AutoShape 24"/>
            <p:cNvSpPr>
              <a:spLocks noChangeArrowheads="1"/>
            </p:cNvSpPr>
            <p:nvPr/>
          </p:nvSpPr>
          <p:spPr bwMode="auto">
            <a:xfrm>
              <a:off x="7897" y="4270"/>
              <a:ext cx="54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k</a:t>
              </a:r>
              <a:r>
                <a:rPr kumimoji="0" lang="uk-UA" sz="20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8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43" name="AutoShape 23"/>
            <p:cNvSpPr>
              <a:spLocks noChangeArrowheads="1"/>
            </p:cNvSpPr>
            <p:nvPr/>
          </p:nvSpPr>
          <p:spPr bwMode="auto">
            <a:xfrm>
              <a:off x="8437" y="4270"/>
              <a:ext cx="54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42" name="AutoShape 22"/>
            <p:cNvSpPr>
              <a:spLocks noChangeArrowheads="1"/>
            </p:cNvSpPr>
            <p:nvPr/>
          </p:nvSpPr>
          <p:spPr bwMode="auto">
            <a:xfrm>
              <a:off x="10057" y="3190"/>
              <a:ext cx="54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41" name="Text Box 21"/>
            <p:cNvSpPr txBox="1">
              <a:spLocks noChangeArrowheads="1"/>
            </p:cNvSpPr>
            <p:nvPr/>
          </p:nvSpPr>
          <p:spPr bwMode="auto">
            <a:xfrm>
              <a:off x="10957" y="3190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null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40" name="Text Box 20"/>
            <p:cNvSpPr txBox="1">
              <a:spLocks noChangeArrowheads="1"/>
            </p:cNvSpPr>
            <p:nvPr/>
          </p:nvSpPr>
          <p:spPr bwMode="auto">
            <a:xfrm>
              <a:off x="7897" y="3910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null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39" name="Text Box 19"/>
            <p:cNvSpPr txBox="1">
              <a:spLocks noChangeArrowheads="1"/>
            </p:cNvSpPr>
            <p:nvPr/>
          </p:nvSpPr>
          <p:spPr bwMode="auto">
            <a:xfrm>
              <a:off x="9337" y="4270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null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38" name="AutoShape 18"/>
            <p:cNvSpPr>
              <a:spLocks noChangeShapeType="1"/>
            </p:cNvSpPr>
            <p:nvPr/>
          </p:nvSpPr>
          <p:spPr bwMode="auto">
            <a:xfrm>
              <a:off x="7357" y="3370"/>
              <a:ext cx="54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37" name="AutoShape 17"/>
            <p:cNvSpPr>
              <a:spLocks noChangeShapeType="1"/>
            </p:cNvSpPr>
            <p:nvPr/>
          </p:nvSpPr>
          <p:spPr bwMode="auto">
            <a:xfrm>
              <a:off x="8977" y="3370"/>
              <a:ext cx="54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36" name="AutoShape 16"/>
            <p:cNvSpPr>
              <a:spLocks noChangeShapeType="1"/>
            </p:cNvSpPr>
            <p:nvPr/>
          </p:nvSpPr>
          <p:spPr bwMode="auto">
            <a:xfrm>
              <a:off x="10597" y="3370"/>
              <a:ext cx="36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35" name="AutoShape 15"/>
            <p:cNvSpPr>
              <a:spLocks noChangeShapeType="1"/>
            </p:cNvSpPr>
            <p:nvPr/>
          </p:nvSpPr>
          <p:spPr bwMode="auto">
            <a:xfrm>
              <a:off x="7357" y="4090"/>
              <a:ext cx="54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34" name="AutoShape 14"/>
            <p:cNvSpPr>
              <a:spLocks noChangeShapeType="1"/>
            </p:cNvSpPr>
            <p:nvPr/>
          </p:nvSpPr>
          <p:spPr bwMode="auto">
            <a:xfrm>
              <a:off x="7357" y="4450"/>
              <a:ext cx="54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33" name="AutoShape 13"/>
            <p:cNvSpPr>
              <a:spLocks noChangeShapeType="1"/>
            </p:cNvSpPr>
            <p:nvPr/>
          </p:nvSpPr>
          <p:spPr bwMode="auto">
            <a:xfrm>
              <a:off x="8977" y="4450"/>
              <a:ext cx="36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32" name="AutoShape 12"/>
            <p:cNvSpPr>
              <a:spLocks noChangeShapeType="1"/>
            </p:cNvSpPr>
            <p:nvPr/>
          </p:nvSpPr>
          <p:spPr bwMode="auto">
            <a:xfrm>
              <a:off x="8977" y="1930"/>
              <a:ext cx="36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6277" y="1390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null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30" name="Text Box 10"/>
            <p:cNvSpPr txBox="1">
              <a:spLocks noChangeArrowheads="1"/>
            </p:cNvSpPr>
            <p:nvPr/>
          </p:nvSpPr>
          <p:spPr bwMode="auto">
            <a:xfrm>
              <a:off x="6277" y="2470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null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6277" y="2830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null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28" name="AutoShape 8"/>
            <p:cNvSpPr>
              <a:spLocks noChangeShapeType="1"/>
            </p:cNvSpPr>
            <p:nvPr/>
          </p:nvSpPr>
          <p:spPr bwMode="auto">
            <a:xfrm>
              <a:off x="5737" y="2290"/>
              <a:ext cx="54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27" name="AutoShape 7"/>
            <p:cNvSpPr>
              <a:spLocks noChangeShapeType="1"/>
            </p:cNvSpPr>
            <p:nvPr/>
          </p:nvSpPr>
          <p:spPr bwMode="auto">
            <a:xfrm>
              <a:off x="5737" y="2650"/>
              <a:ext cx="54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26" name="AutoShape 6"/>
            <p:cNvSpPr>
              <a:spLocks noChangeShapeType="1"/>
            </p:cNvSpPr>
            <p:nvPr/>
          </p:nvSpPr>
          <p:spPr bwMode="auto">
            <a:xfrm>
              <a:off x="5737" y="3010"/>
              <a:ext cx="54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25" name="AutoShape 5"/>
            <p:cNvSpPr>
              <a:spLocks noChangeShapeType="1"/>
            </p:cNvSpPr>
            <p:nvPr/>
          </p:nvSpPr>
          <p:spPr bwMode="auto">
            <a:xfrm>
              <a:off x="5739" y="3730"/>
              <a:ext cx="53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24" name="AutoShape 4"/>
            <p:cNvSpPr>
              <a:spLocks noChangeShapeType="1"/>
            </p:cNvSpPr>
            <p:nvPr/>
          </p:nvSpPr>
          <p:spPr bwMode="auto">
            <a:xfrm>
              <a:off x="5739" y="4810"/>
              <a:ext cx="53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23" name="AutoShape 3"/>
            <p:cNvSpPr>
              <a:spLocks noChangeShapeType="1"/>
            </p:cNvSpPr>
            <p:nvPr/>
          </p:nvSpPr>
          <p:spPr bwMode="auto">
            <a:xfrm>
              <a:off x="5737" y="1570"/>
              <a:ext cx="54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0722" name="AutoShape 2"/>
            <p:cNvSpPr>
              <a:spLocks noChangeShapeType="1"/>
            </p:cNvSpPr>
            <p:nvPr/>
          </p:nvSpPr>
          <p:spPr bwMode="auto">
            <a:xfrm>
              <a:off x="5739" y="4090"/>
              <a:ext cx="53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00726"/>
          </a:xfrm>
        </p:spPr>
        <p:txBody>
          <a:bodyPr>
            <a:normAutofit/>
          </a:bodyPr>
          <a:lstStyle/>
          <a:p>
            <a:pPr marL="0" indent="360363" algn="just">
              <a:buNone/>
            </a:pPr>
            <a:r>
              <a:rPr lang="uk-UA" dirty="0" smtClean="0"/>
              <a:t>Таким чином тепер масив буде містити посилання на адреси, з яких починаються відповідні списки. </a:t>
            </a:r>
          </a:p>
          <a:p>
            <a:pPr marL="0" indent="360363" algn="just">
              <a:buNone/>
            </a:pPr>
            <a:r>
              <a:rPr lang="uk-UA" dirty="0" smtClean="0"/>
              <a:t>Такий спосіб представлення інформації називається </a:t>
            </a:r>
            <a:r>
              <a:rPr lang="uk-UA" b="1" i="1" dirty="0" smtClean="0">
                <a:solidFill>
                  <a:srgbClr val="FF0000"/>
                </a:solidFill>
              </a:rPr>
              <a:t>хешуванням списками</a:t>
            </a:r>
            <a:r>
              <a:rPr lang="uk-UA" dirty="0" smtClean="0"/>
              <a:t>, а структура даних, організована таким чином, ― </a:t>
            </a:r>
            <a:r>
              <a:rPr lang="uk-UA" b="1" i="1" dirty="0" smtClean="0">
                <a:solidFill>
                  <a:srgbClr val="FF0000"/>
                </a:solidFill>
              </a:rPr>
              <a:t>хеш-таблицею</a:t>
            </a:r>
            <a:r>
              <a:rPr lang="uk-UA" dirty="0" smtClean="0"/>
              <a:t>. </a:t>
            </a:r>
          </a:p>
          <a:p>
            <a:pPr marL="0" indent="360363" algn="just">
              <a:buNone/>
            </a:pPr>
            <a:endParaRPr lang="uk-UA" sz="1000" b="1" i="1" dirty="0" smtClean="0"/>
          </a:p>
          <a:p>
            <a:pPr marL="0" indent="360363" algn="just">
              <a:buNone/>
            </a:pPr>
            <a:r>
              <a:rPr lang="uk-UA" b="1" i="1" dirty="0" smtClean="0">
                <a:solidFill>
                  <a:srgbClr val="FF0000"/>
                </a:solidFill>
              </a:rPr>
              <a:t>Структура даних, організована за принципом хешування інформації, називається хеш-таблицею.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6048672"/>
          </a:xfrm>
        </p:spPr>
        <p:txBody>
          <a:bodyPr>
            <a:normAutofit fontScale="85000" lnSpcReduction="20000"/>
          </a:bodyPr>
          <a:lstStyle/>
          <a:p>
            <a:pPr marL="0" indent="360363" algn="just">
              <a:buNone/>
            </a:pPr>
            <a:r>
              <a:rPr lang="uk-UA" dirty="0" smtClean="0"/>
              <a:t>Проаналізувавши всі можливі ситуації щодо розбиття елементів заданої множини на групи можна дійти висновку, що у </a:t>
            </a:r>
            <a:r>
              <a:rPr lang="uk-UA" b="1" dirty="0" smtClean="0">
                <a:solidFill>
                  <a:srgbClr val="FF0000"/>
                </a:solidFill>
              </a:rPr>
              <a:t>найгіршому</a:t>
            </a:r>
            <a:r>
              <a:rPr lang="uk-UA" dirty="0" smtClean="0"/>
              <a:t> випадку при хешуванні списками може трапитись, що ключі всіх елементів збігаються і таблиця зводиться до </a:t>
            </a:r>
            <a:r>
              <a:rPr lang="uk-UA" i="1" dirty="0" smtClean="0">
                <a:solidFill>
                  <a:srgbClr val="FF0000"/>
                </a:solidFill>
              </a:rPr>
              <a:t>одного</a:t>
            </a:r>
            <a:r>
              <a:rPr lang="uk-UA" dirty="0" smtClean="0"/>
              <a:t> списку довжини </a:t>
            </a:r>
            <a:r>
              <a:rPr lang="en-US" i="1" dirty="0" smtClean="0"/>
              <a:t>N</a:t>
            </a:r>
            <a:r>
              <a:rPr lang="uk-UA" dirty="0" smtClean="0"/>
              <a:t>. Зрозуміло, що у такому випадку хешування </a:t>
            </a:r>
            <a:r>
              <a:rPr lang="uk-UA" i="1" dirty="0" smtClean="0">
                <a:solidFill>
                  <a:srgbClr val="FF0000"/>
                </a:solidFill>
              </a:rPr>
              <a:t>беззмістовне</a:t>
            </a:r>
            <a:r>
              <a:rPr lang="uk-UA" dirty="0" smtClean="0"/>
              <a:t>. </a:t>
            </a:r>
          </a:p>
          <a:p>
            <a:pPr marL="0" indent="360363" algn="just">
              <a:buNone/>
            </a:pPr>
            <a:endParaRPr lang="uk-UA" sz="1300" dirty="0" smtClean="0"/>
          </a:p>
          <a:p>
            <a:pPr marL="0" indent="360363" algn="just">
              <a:buNone/>
            </a:pPr>
            <a:r>
              <a:rPr lang="uk-UA" dirty="0" smtClean="0"/>
              <a:t>Розглянемо, яким чином інформація, що міститься у хеш-таблиці, відображається на пам’ять комп’ютера. </a:t>
            </a:r>
          </a:p>
          <a:p>
            <a:pPr marL="0" indent="360363" algn="just">
              <a:buNone/>
            </a:pPr>
            <a:r>
              <a:rPr lang="uk-UA" dirty="0" smtClean="0"/>
              <a:t>Фактично, вся множина елементів розбита на окремі підмножини (списки), розташована у динамічній пам’яті і адреси їх початків записані у одновимірному масиві. </a:t>
            </a:r>
          </a:p>
          <a:p>
            <a:pPr marL="0" indent="360363" algn="just">
              <a:buNone/>
            </a:pPr>
            <a:r>
              <a:rPr lang="uk-UA" dirty="0" smtClean="0"/>
              <a:t>Таким чином у пам’яті комп’ютера буде розміщено </a:t>
            </a:r>
            <a:r>
              <a:rPr lang="uk-UA" i="1" dirty="0" smtClean="0">
                <a:solidFill>
                  <a:srgbClr val="FF0000"/>
                </a:solidFill>
              </a:rPr>
              <a:t>одновимірний масив</a:t>
            </a:r>
            <a:r>
              <a:rPr lang="uk-UA" dirty="0" smtClean="0"/>
              <a:t>, елементами якого будуть </a:t>
            </a:r>
            <a:r>
              <a:rPr lang="uk-UA" i="1" dirty="0" smtClean="0">
                <a:solidFill>
                  <a:srgbClr val="FF0000"/>
                </a:solidFill>
              </a:rPr>
              <a:t>значення адрес початків відповідних списків</a:t>
            </a:r>
            <a:r>
              <a:rPr lang="uk-UA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3143272"/>
          </a:xfrm>
        </p:spPr>
        <p:txBody>
          <a:bodyPr>
            <a:noAutofit/>
          </a:bodyPr>
          <a:lstStyle/>
          <a:p>
            <a:pPr marL="0" indent="360363" algn="just">
              <a:buNone/>
            </a:pPr>
            <a:r>
              <a:rPr lang="uk-UA" sz="2400" dirty="0" smtClean="0"/>
              <a:t>Розглянемо питання </a:t>
            </a:r>
            <a:r>
              <a:rPr lang="uk-UA" sz="2400" b="1" dirty="0" smtClean="0">
                <a:solidFill>
                  <a:srgbClr val="FF0000"/>
                </a:solidFill>
              </a:rPr>
              <a:t>принципу</a:t>
            </a:r>
            <a:r>
              <a:rPr lang="uk-UA" sz="2400" dirty="0" smtClean="0"/>
              <a:t> розбиття заданої множини елементів на групи. </a:t>
            </a:r>
          </a:p>
          <a:p>
            <a:pPr marL="0" indent="360363" algn="just">
              <a:buNone/>
            </a:pPr>
            <a:r>
              <a:rPr lang="uk-UA" sz="2400" dirty="0" smtClean="0"/>
              <a:t>Нехай якимось чином визначено, що при загальній кількості слів </a:t>
            </a:r>
            <a:r>
              <a:rPr lang="en-US" sz="2400" b="1" i="1" dirty="0" smtClean="0">
                <a:solidFill>
                  <a:srgbClr val="FF0000"/>
                </a:solidFill>
              </a:rPr>
              <a:t>N</a:t>
            </a:r>
            <a:r>
              <a:rPr lang="uk-UA" sz="2400" dirty="0" smtClean="0"/>
              <a:t>, списків елементів може бути не більше </a:t>
            </a:r>
            <a:r>
              <a:rPr lang="en-US" sz="2400" b="1" i="1" dirty="0" smtClean="0">
                <a:solidFill>
                  <a:srgbClr val="FF0000"/>
                </a:solidFill>
              </a:rPr>
              <a:t>m</a:t>
            </a:r>
            <a:r>
              <a:rPr lang="uk-UA" sz="2400" dirty="0" smtClean="0"/>
              <a:t>. Пронумеруємо їх від 0 до </a:t>
            </a:r>
            <a:r>
              <a:rPr lang="en-US" sz="2400" i="1" dirty="0" smtClean="0"/>
              <a:t>m</a:t>
            </a:r>
            <a:r>
              <a:rPr lang="en-US" sz="2400" dirty="0" smtClean="0">
                <a:sym typeface="Symbol"/>
              </a:rPr>
              <a:t></a:t>
            </a:r>
            <a:r>
              <a:rPr lang="uk-UA" sz="2400" dirty="0" smtClean="0"/>
              <a:t>1. Зазначимо, що у випадку рівномірного розподілу у списках може бути по </a:t>
            </a:r>
            <a:r>
              <a:rPr lang="en-US" sz="2400" b="1" i="1" dirty="0" smtClean="0">
                <a:solidFill>
                  <a:srgbClr val="FF0000"/>
                </a:solidFill>
              </a:rPr>
              <a:t>N</a:t>
            </a:r>
            <a:r>
              <a:rPr lang="ru-RU" sz="2400" b="1" i="1" dirty="0" smtClean="0">
                <a:solidFill>
                  <a:srgbClr val="FF0000"/>
                </a:solidFill>
              </a:rPr>
              <a:t>/</a:t>
            </a:r>
            <a:r>
              <a:rPr lang="en-US" sz="2400" b="1" i="1" dirty="0" smtClean="0">
                <a:solidFill>
                  <a:srgbClr val="FF0000"/>
                </a:solidFill>
              </a:rPr>
              <a:t>m</a:t>
            </a:r>
            <a:r>
              <a:rPr lang="uk-UA" sz="2400" dirty="0" smtClean="0"/>
              <a:t> елементів. </a:t>
            </a:r>
          </a:p>
          <a:p>
            <a:pPr marL="0" indent="360363" algn="just">
              <a:buNone/>
            </a:pPr>
            <a:r>
              <a:rPr lang="uk-UA" sz="2400" dirty="0" smtClean="0"/>
              <a:t>Тоді схематично базова структура при відкритому хешуванні виглядатиме так:</a:t>
            </a:r>
            <a:endParaRPr lang="ru-RU" sz="2400" dirty="0"/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pSp>
        <p:nvGrpSpPr>
          <p:cNvPr id="27649" name="Group 1"/>
          <p:cNvGrpSpPr>
            <a:grpSpLocks/>
          </p:cNvGrpSpPr>
          <p:nvPr/>
        </p:nvGrpSpPr>
        <p:grpSpPr bwMode="auto">
          <a:xfrm>
            <a:off x="1928794" y="3997085"/>
            <a:ext cx="5459498" cy="2503749"/>
            <a:chOff x="3938" y="2831"/>
            <a:chExt cx="6120" cy="2535"/>
          </a:xfrm>
        </p:grpSpPr>
        <p:sp>
          <p:nvSpPr>
            <p:cNvPr id="27680" name="Text Box 32"/>
            <p:cNvSpPr txBox="1">
              <a:spLocks noChangeArrowheads="1"/>
            </p:cNvSpPr>
            <p:nvPr/>
          </p:nvSpPr>
          <p:spPr bwMode="auto">
            <a:xfrm>
              <a:off x="9458" y="4811"/>
              <a:ext cx="60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…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9" name="Text Box 31"/>
            <p:cNvSpPr txBox="1">
              <a:spLocks noChangeArrowheads="1"/>
            </p:cNvSpPr>
            <p:nvPr/>
          </p:nvSpPr>
          <p:spPr bwMode="auto">
            <a:xfrm>
              <a:off x="9458" y="3371"/>
              <a:ext cx="60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…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8" name="Text Box 30"/>
            <p:cNvSpPr txBox="1">
              <a:spLocks noChangeArrowheads="1"/>
            </p:cNvSpPr>
            <p:nvPr/>
          </p:nvSpPr>
          <p:spPr bwMode="auto">
            <a:xfrm>
              <a:off x="9458" y="2831"/>
              <a:ext cx="60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…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7" name="Text Box 29"/>
            <p:cNvSpPr txBox="1">
              <a:spLocks noChangeArrowheads="1"/>
            </p:cNvSpPr>
            <p:nvPr/>
          </p:nvSpPr>
          <p:spPr bwMode="auto">
            <a:xfrm>
              <a:off x="3938" y="4931"/>
              <a:ext cx="60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7676" name="Text Box 28"/>
            <p:cNvSpPr txBox="1">
              <a:spLocks noChangeArrowheads="1"/>
            </p:cNvSpPr>
            <p:nvPr/>
          </p:nvSpPr>
          <p:spPr bwMode="auto">
            <a:xfrm>
              <a:off x="4058" y="3431"/>
              <a:ext cx="60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75" name="AutoShape 27"/>
            <p:cNvSpPr>
              <a:spLocks noChangeArrowheads="1"/>
            </p:cNvSpPr>
            <p:nvPr/>
          </p:nvSpPr>
          <p:spPr bwMode="auto">
            <a:xfrm>
              <a:off x="4778" y="2831"/>
              <a:ext cx="1200" cy="54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74" name="AutoShape 26"/>
            <p:cNvSpPr>
              <a:spLocks noChangeArrowheads="1"/>
            </p:cNvSpPr>
            <p:nvPr/>
          </p:nvSpPr>
          <p:spPr bwMode="auto">
            <a:xfrm>
              <a:off x="4778" y="3371"/>
              <a:ext cx="1200" cy="54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73" name="AutoShape 25"/>
            <p:cNvSpPr>
              <a:spLocks noChangeArrowheads="1"/>
            </p:cNvSpPr>
            <p:nvPr/>
          </p:nvSpPr>
          <p:spPr bwMode="auto">
            <a:xfrm>
              <a:off x="4778" y="3911"/>
              <a:ext cx="1200" cy="915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72" name="AutoShape 24"/>
            <p:cNvSpPr>
              <a:spLocks noChangeArrowheads="1"/>
            </p:cNvSpPr>
            <p:nvPr/>
          </p:nvSpPr>
          <p:spPr bwMode="auto">
            <a:xfrm>
              <a:off x="4778" y="4826"/>
              <a:ext cx="1200" cy="54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71" name="AutoShape 23"/>
            <p:cNvSpPr>
              <a:spLocks noChangeArrowheads="1"/>
            </p:cNvSpPr>
            <p:nvPr/>
          </p:nvSpPr>
          <p:spPr bwMode="auto">
            <a:xfrm>
              <a:off x="6698" y="2831"/>
              <a:ext cx="96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70" name="AutoShape 22"/>
            <p:cNvSpPr>
              <a:spLocks noChangeArrowheads="1"/>
            </p:cNvSpPr>
            <p:nvPr/>
          </p:nvSpPr>
          <p:spPr bwMode="auto">
            <a:xfrm>
              <a:off x="6698" y="3371"/>
              <a:ext cx="96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69" name="AutoShape 21"/>
            <p:cNvSpPr>
              <a:spLocks noChangeArrowheads="1"/>
            </p:cNvSpPr>
            <p:nvPr/>
          </p:nvSpPr>
          <p:spPr bwMode="auto">
            <a:xfrm>
              <a:off x="8138" y="2831"/>
              <a:ext cx="96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68" name="AutoShape 20"/>
            <p:cNvSpPr>
              <a:spLocks noChangeArrowheads="1"/>
            </p:cNvSpPr>
            <p:nvPr/>
          </p:nvSpPr>
          <p:spPr bwMode="auto">
            <a:xfrm>
              <a:off x="6698" y="4811"/>
              <a:ext cx="96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67" name="AutoShape 19"/>
            <p:cNvSpPr>
              <a:spLocks noChangeArrowheads="1"/>
            </p:cNvSpPr>
            <p:nvPr/>
          </p:nvSpPr>
          <p:spPr bwMode="auto">
            <a:xfrm>
              <a:off x="8138" y="3371"/>
              <a:ext cx="96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66" name="AutoShape 18"/>
            <p:cNvSpPr>
              <a:spLocks noChangeArrowheads="1"/>
            </p:cNvSpPr>
            <p:nvPr/>
          </p:nvSpPr>
          <p:spPr bwMode="auto">
            <a:xfrm>
              <a:off x="8138" y="4811"/>
              <a:ext cx="96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65" name="AutoShape 17"/>
            <p:cNvSpPr>
              <a:spLocks noChangeShapeType="1"/>
            </p:cNvSpPr>
            <p:nvPr/>
          </p:nvSpPr>
          <p:spPr bwMode="auto">
            <a:xfrm>
              <a:off x="5618" y="3011"/>
              <a:ext cx="108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64" name="AutoShape 16"/>
            <p:cNvSpPr>
              <a:spLocks noChangeShapeType="1"/>
            </p:cNvSpPr>
            <p:nvPr/>
          </p:nvSpPr>
          <p:spPr bwMode="auto">
            <a:xfrm>
              <a:off x="5618" y="3551"/>
              <a:ext cx="108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63" name="AutoShape 15"/>
            <p:cNvSpPr>
              <a:spLocks noChangeShapeType="1"/>
            </p:cNvSpPr>
            <p:nvPr/>
          </p:nvSpPr>
          <p:spPr bwMode="auto">
            <a:xfrm>
              <a:off x="5618" y="4991"/>
              <a:ext cx="10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>
              <a:off x="7178" y="2831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7178" y="3371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>
              <a:off x="8618" y="3371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>
              <a:off x="8618" y="2831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>
              <a:off x="8618" y="4811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7178" y="4811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56" name="AutoShape 8"/>
            <p:cNvSpPr>
              <a:spLocks noChangeShapeType="1"/>
            </p:cNvSpPr>
            <p:nvPr/>
          </p:nvSpPr>
          <p:spPr bwMode="auto">
            <a:xfrm>
              <a:off x="7418" y="3011"/>
              <a:ext cx="72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55" name="AutoShape 7"/>
            <p:cNvSpPr>
              <a:spLocks noChangeShapeType="1"/>
            </p:cNvSpPr>
            <p:nvPr/>
          </p:nvSpPr>
          <p:spPr bwMode="auto">
            <a:xfrm>
              <a:off x="7418" y="3551"/>
              <a:ext cx="72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54" name="AutoShape 6"/>
            <p:cNvSpPr>
              <a:spLocks noChangeShapeType="1"/>
            </p:cNvSpPr>
            <p:nvPr/>
          </p:nvSpPr>
          <p:spPr bwMode="auto">
            <a:xfrm>
              <a:off x="8858" y="3551"/>
              <a:ext cx="72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53" name="AutoShape 5"/>
            <p:cNvSpPr>
              <a:spLocks noChangeShapeType="1"/>
            </p:cNvSpPr>
            <p:nvPr/>
          </p:nvSpPr>
          <p:spPr bwMode="auto">
            <a:xfrm>
              <a:off x="8858" y="3011"/>
              <a:ext cx="72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52" name="AutoShape 4"/>
            <p:cNvSpPr>
              <a:spLocks noChangeShapeType="1"/>
            </p:cNvSpPr>
            <p:nvPr/>
          </p:nvSpPr>
          <p:spPr bwMode="auto">
            <a:xfrm>
              <a:off x="7418" y="4991"/>
              <a:ext cx="72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51" name="AutoShape 3"/>
            <p:cNvSpPr>
              <a:spLocks noChangeShapeType="1"/>
            </p:cNvSpPr>
            <p:nvPr/>
          </p:nvSpPr>
          <p:spPr bwMode="auto">
            <a:xfrm>
              <a:off x="8858" y="4991"/>
              <a:ext cx="72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27650" name="Text Box 2"/>
            <p:cNvSpPr txBox="1">
              <a:spLocks noChangeArrowheads="1"/>
            </p:cNvSpPr>
            <p:nvPr/>
          </p:nvSpPr>
          <p:spPr bwMode="auto">
            <a:xfrm>
              <a:off x="4058" y="2831"/>
              <a:ext cx="60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endParaRPr kumimoji="0" lang="uk-U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2639786"/>
          </a:xfrm>
        </p:spPr>
        <p:txBody>
          <a:bodyPr>
            <a:noAutofit/>
          </a:bodyPr>
          <a:lstStyle/>
          <a:p>
            <a:pPr marL="0" indent="360363" algn="just">
              <a:buNone/>
            </a:pPr>
            <a:r>
              <a:rPr lang="uk-UA" sz="2800" dirty="0" smtClean="0"/>
              <a:t>Надалі будемо казати, що масив, який називається </a:t>
            </a:r>
            <a:r>
              <a:rPr lang="uk-UA" sz="2800" b="1" i="1" dirty="0" smtClean="0">
                <a:solidFill>
                  <a:srgbClr val="FF0000"/>
                </a:solidFill>
              </a:rPr>
              <a:t>таблицею сегментів </a:t>
            </a:r>
            <a:r>
              <a:rPr lang="uk-UA" sz="2800" dirty="0" smtClean="0"/>
              <a:t>(</a:t>
            </a:r>
            <a:r>
              <a:rPr lang="en-US" sz="2800" dirty="0" smtClean="0"/>
              <a:t>hash table</a:t>
            </a:r>
            <a:r>
              <a:rPr lang="uk-UA" sz="2800" dirty="0" smtClean="0"/>
              <a:t>) та проіндексований </a:t>
            </a:r>
            <a:r>
              <a:rPr lang="uk-UA" sz="2800" b="1" i="1" dirty="0" smtClean="0">
                <a:solidFill>
                  <a:srgbClr val="FF0000"/>
                </a:solidFill>
              </a:rPr>
              <a:t>номерами</a:t>
            </a:r>
            <a:r>
              <a:rPr lang="uk-UA" sz="2800" i="1" dirty="0" smtClean="0"/>
              <a:t> </a:t>
            </a:r>
            <a:r>
              <a:rPr lang="uk-UA" sz="2800" b="1" i="1" dirty="0" smtClean="0">
                <a:solidFill>
                  <a:srgbClr val="FF0000"/>
                </a:solidFill>
              </a:rPr>
              <a:t>сегментів</a:t>
            </a:r>
            <a:r>
              <a:rPr lang="uk-UA" sz="2800" dirty="0" smtClean="0"/>
              <a:t> 0, 1, ..., </a:t>
            </a:r>
            <a:r>
              <a:rPr lang="en-US" sz="2800" i="1" dirty="0" smtClean="0"/>
              <a:t>m</a:t>
            </a:r>
            <a:r>
              <a:rPr lang="en-US" sz="2800" dirty="0" smtClean="0">
                <a:sym typeface="Symbol"/>
              </a:rPr>
              <a:t></a:t>
            </a:r>
            <a:r>
              <a:rPr lang="uk-UA" sz="2800" dirty="0" smtClean="0"/>
              <a:t>1, містить </a:t>
            </a:r>
            <a:r>
              <a:rPr lang="uk-UA" sz="2800" dirty="0" smtClean="0"/>
              <a:t>вказівники на </a:t>
            </a:r>
            <a:r>
              <a:rPr lang="en-US" sz="2800" i="1" dirty="0" smtClean="0"/>
              <a:t>m</a:t>
            </a:r>
            <a:r>
              <a:rPr lang="uk-UA" sz="2800" dirty="0" smtClean="0"/>
              <a:t> списків. </a:t>
            </a:r>
          </a:p>
          <a:p>
            <a:pPr marL="0" indent="360363" algn="just">
              <a:buNone/>
            </a:pPr>
            <a:endParaRPr lang="uk-UA" sz="1000" dirty="0" smtClean="0"/>
          </a:p>
          <a:p>
            <a:pPr marL="0" indent="360363" algn="just">
              <a:buNone/>
            </a:pPr>
            <a:r>
              <a:rPr lang="uk-UA" sz="2800" dirty="0" smtClean="0"/>
              <a:t>Опис </a:t>
            </a:r>
            <a:r>
              <a:rPr lang="uk-UA" sz="2800" i="1" dirty="0" smtClean="0">
                <a:solidFill>
                  <a:srgbClr val="FF0000"/>
                </a:solidFill>
              </a:rPr>
              <a:t>елемента</a:t>
            </a:r>
            <a:r>
              <a:rPr lang="uk-UA" sz="2800" dirty="0" smtClean="0"/>
              <a:t> хеш-таблиці виглядатиме так:</a:t>
            </a:r>
            <a:endParaRPr lang="ru-RU" sz="2800" dirty="0" smtClean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642910" y="3274733"/>
          <a:ext cx="7858180" cy="2137193"/>
        </p:xfrm>
        <a:graphic>
          <a:graphicData uri="http://schemas.openxmlformats.org/drawingml/2006/table">
            <a:tbl>
              <a:tblPr/>
              <a:tblGrid>
                <a:gridCol w="7858180"/>
              </a:tblGrid>
              <a:tr h="2137193">
                <a:tc>
                  <a:txBody>
                    <a:bodyPr/>
                    <a:lstStyle/>
                    <a:p>
                      <a:r>
                        <a:rPr lang="en-US" sz="2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segment </a:t>
                      </a:r>
                      <a:endParaRPr lang="uk-UA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      </a:t>
                      </a:r>
                      <a:endParaRPr lang="uk-UA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uk-UA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element;</a:t>
                      </a:r>
                      <a:endParaRPr lang="uk-UA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uk-UA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segment *next;</a:t>
                      </a:r>
                      <a:endParaRPr lang="uk-UA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52724"/>
          </a:xfrm>
        </p:spPr>
        <p:txBody>
          <a:bodyPr>
            <a:normAutofit fontScale="85000" lnSpcReduction="20000"/>
          </a:bodyPr>
          <a:lstStyle/>
          <a:p>
            <a:pPr marL="0" indent="360363" algn="just">
              <a:buNone/>
            </a:pPr>
            <a:r>
              <a:rPr lang="uk-UA" dirty="0" smtClean="0"/>
              <a:t>Визначимо </a:t>
            </a:r>
            <a:r>
              <a:rPr lang="uk-UA" b="1" i="1" dirty="0" smtClean="0">
                <a:solidFill>
                  <a:srgbClr val="FF0000"/>
                </a:solidFill>
              </a:rPr>
              <a:t>найоптимальніший</a:t>
            </a:r>
            <a:r>
              <a:rPr lang="uk-UA" dirty="0" smtClean="0"/>
              <a:t> </a:t>
            </a:r>
            <a:r>
              <a:rPr lang="uk-UA" b="1" i="1" dirty="0" smtClean="0">
                <a:solidFill>
                  <a:srgbClr val="FF0000"/>
                </a:solidFill>
              </a:rPr>
              <a:t>алгоритм</a:t>
            </a:r>
            <a:r>
              <a:rPr lang="uk-UA" dirty="0" smtClean="0"/>
              <a:t> </a:t>
            </a:r>
            <a:r>
              <a:rPr lang="uk-UA" b="1" i="1" dirty="0" smtClean="0">
                <a:solidFill>
                  <a:srgbClr val="FF0000"/>
                </a:solidFill>
              </a:rPr>
              <a:t>розбиття</a:t>
            </a:r>
            <a:r>
              <a:rPr lang="uk-UA" dirty="0" smtClean="0"/>
              <a:t> заданої множини елементів на сегменти-списки, тобто максимально рівномірного їх розподілу по спискам. </a:t>
            </a:r>
          </a:p>
          <a:p>
            <a:pPr marL="0" indent="360363" algn="just">
              <a:buNone/>
            </a:pPr>
            <a:endParaRPr lang="uk-UA" sz="1100" dirty="0" smtClean="0"/>
          </a:p>
          <a:p>
            <a:pPr marL="0" indent="360363" algn="just">
              <a:buNone/>
            </a:pPr>
            <a:r>
              <a:rPr lang="uk-UA" b="1" i="1" dirty="0" smtClean="0">
                <a:solidFill>
                  <a:srgbClr val="FF0000"/>
                </a:solidFill>
              </a:rPr>
              <a:t>Пошук</a:t>
            </a:r>
            <a:r>
              <a:rPr lang="uk-UA" dirty="0" smtClean="0"/>
              <a:t> </a:t>
            </a:r>
            <a:r>
              <a:rPr lang="uk-UA" b="1" i="1" dirty="0" smtClean="0">
                <a:solidFill>
                  <a:srgbClr val="FF0000"/>
                </a:solidFill>
              </a:rPr>
              <a:t>сегмента</a:t>
            </a:r>
            <a:r>
              <a:rPr lang="uk-UA" dirty="0" smtClean="0"/>
              <a:t> здійснюється за принципом </a:t>
            </a:r>
            <a:r>
              <a:rPr lang="uk-UA" b="1" i="1" dirty="0" smtClean="0">
                <a:solidFill>
                  <a:srgbClr val="FF0000"/>
                </a:solidFill>
              </a:rPr>
              <a:t>прямого</a:t>
            </a:r>
            <a:r>
              <a:rPr lang="uk-UA" dirty="0" smtClean="0"/>
              <a:t> доступу, оскільки адреси сегментів містяться в одновимірному масиві. </a:t>
            </a:r>
          </a:p>
          <a:p>
            <a:pPr marL="0" indent="360363" algn="just">
              <a:buNone/>
            </a:pPr>
            <a:r>
              <a:rPr lang="uk-UA" b="1" i="1" dirty="0" smtClean="0">
                <a:solidFill>
                  <a:srgbClr val="FF0000"/>
                </a:solidFill>
              </a:rPr>
              <a:t>Пошук шуканого елемента </a:t>
            </a:r>
            <a:r>
              <a:rPr lang="uk-UA" dirty="0" smtClean="0"/>
              <a:t>у сегменті здійснюється </a:t>
            </a:r>
            <a:r>
              <a:rPr lang="uk-UA" b="1" i="1" dirty="0" smtClean="0">
                <a:solidFill>
                  <a:srgbClr val="FF0000"/>
                </a:solidFill>
              </a:rPr>
              <a:t>послідовно</a:t>
            </a:r>
            <a:r>
              <a:rPr lang="uk-UA" dirty="0" smtClean="0"/>
              <a:t>, оскільки сам сегмент організований як список. </a:t>
            </a:r>
          </a:p>
          <a:p>
            <a:pPr marL="0" indent="360363" algn="just">
              <a:buNone/>
            </a:pPr>
            <a:r>
              <a:rPr lang="uk-UA" dirty="0" smtClean="0"/>
              <a:t>Логічно, що пошук заданого елемента у відповідному сегменті/списку буде залежати, в першу чергу, від кількості елементів у ньому. </a:t>
            </a:r>
          </a:p>
          <a:p>
            <a:pPr marL="0" indent="360363" algn="just">
              <a:buNone/>
            </a:pPr>
            <a:r>
              <a:rPr lang="uk-UA" dirty="0" smtClean="0"/>
              <a:t>Саме цей факт і є причиною обговорення питання, яким чином найкраще розбити всю множину елементів на сегменти.</a:t>
            </a:r>
            <a:endParaRPr lang="ru-RU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881856"/>
          </a:xfrm>
        </p:spPr>
        <p:txBody>
          <a:bodyPr>
            <a:normAutofit fontScale="85000" lnSpcReduction="10000"/>
          </a:bodyPr>
          <a:lstStyle/>
          <a:p>
            <a:pPr marL="0" indent="360363" algn="just">
              <a:buNone/>
            </a:pPr>
            <a:r>
              <a:rPr lang="uk-UA" dirty="0" smtClean="0"/>
              <a:t>Нагадаємо приклад розподілу слів у словнику, що був наведений на самому початку. При поділі слів на групи за першою літерою ці групи будуть мати різну кількість слів і пошук в них здійснюватиметься не однаково швидко. </a:t>
            </a:r>
          </a:p>
          <a:p>
            <a:pPr marL="0" indent="360363" algn="just">
              <a:buNone/>
            </a:pPr>
            <a:r>
              <a:rPr lang="uk-UA" dirty="0" smtClean="0"/>
              <a:t>Зрозуміло, що найефективнішим пошук буде у тому разі, якщо сегменти матимуть </a:t>
            </a:r>
            <a:r>
              <a:rPr lang="uk-UA" i="1" dirty="0" smtClean="0">
                <a:solidFill>
                  <a:srgbClr val="FF0000"/>
                </a:solidFill>
              </a:rPr>
              <a:t>максимально </a:t>
            </a:r>
            <a:r>
              <a:rPr lang="uk-UA" b="1" i="1" dirty="0" smtClean="0">
                <a:solidFill>
                  <a:srgbClr val="FF0000"/>
                </a:solidFill>
              </a:rPr>
              <a:t>рівні</a:t>
            </a:r>
            <a:r>
              <a:rPr lang="uk-UA" i="1" dirty="0" smtClean="0">
                <a:solidFill>
                  <a:srgbClr val="FF0000"/>
                </a:solidFill>
              </a:rPr>
              <a:t> розміри</a:t>
            </a:r>
            <a:r>
              <a:rPr lang="uk-UA" dirty="0" smtClean="0"/>
              <a:t>. </a:t>
            </a:r>
          </a:p>
          <a:p>
            <a:pPr marL="0" indent="360363" algn="just">
              <a:buNone/>
            </a:pPr>
            <a:r>
              <a:rPr lang="uk-UA" dirty="0" smtClean="0"/>
              <a:t>Як вже зазначалося вище, якщо задана множина складається з 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</a:t>
            </a:r>
            <a:r>
              <a:rPr lang="uk-UA" dirty="0" smtClean="0"/>
              <a:t>елементів, тоді середня довжина списків повинна бути 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uk-UA" b="1" i="1" dirty="0" smtClean="0">
                <a:solidFill>
                  <a:srgbClr val="FF0000"/>
                </a:solidFill>
              </a:rPr>
              <a:t>/</a:t>
            </a:r>
            <a:r>
              <a:rPr lang="en-US" b="1" i="1" dirty="0" smtClean="0">
                <a:solidFill>
                  <a:srgbClr val="FF0000"/>
                </a:solidFill>
              </a:rPr>
              <a:t>m</a:t>
            </a:r>
            <a:r>
              <a:rPr lang="uk-UA" i="1" dirty="0" smtClean="0"/>
              <a:t>, де </a:t>
            </a:r>
            <a:r>
              <a:rPr lang="en-US" b="1" i="1" dirty="0" smtClean="0">
                <a:solidFill>
                  <a:srgbClr val="FF0000"/>
                </a:solidFill>
              </a:rPr>
              <a:t>m</a:t>
            </a:r>
            <a:r>
              <a:rPr lang="uk-UA" i="1" dirty="0" smtClean="0"/>
              <a:t> – </a:t>
            </a:r>
            <a:r>
              <a:rPr lang="uk-UA" dirty="0" smtClean="0"/>
              <a:t>кількість сегментів. </a:t>
            </a:r>
          </a:p>
          <a:p>
            <a:pPr marL="0" indent="360363" algn="just">
              <a:buNone/>
            </a:pPr>
            <a:r>
              <a:rPr lang="uk-UA" i="1" dirty="0" smtClean="0">
                <a:solidFill>
                  <a:srgbClr val="FF0000"/>
                </a:solidFill>
              </a:rPr>
              <a:t>Чим ближче буде </a:t>
            </a:r>
            <a:r>
              <a:rPr lang="en-US" i="1" dirty="0" smtClean="0">
                <a:solidFill>
                  <a:srgbClr val="FF0000"/>
                </a:solidFill>
              </a:rPr>
              <a:t>m</a:t>
            </a:r>
            <a:r>
              <a:rPr lang="uk-UA" i="1" dirty="0" smtClean="0">
                <a:solidFill>
                  <a:srgbClr val="FF0000"/>
                </a:solidFill>
              </a:rPr>
              <a:t> до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uk-UA" i="1" dirty="0" smtClean="0">
                <a:solidFill>
                  <a:srgbClr val="FF0000"/>
                </a:solidFill>
              </a:rPr>
              <a:t>, тим меншими будуть розміри сегментів і тим швидше здійснюватиметься пошук необхідного елемента.</a:t>
            </a:r>
            <a:endParaRPr lang="ru-RU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28596" y="642919"/>
            <a:ext cx="821537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 algn="just"/>
            <a:r>
              <a:rPr lang="uk-UA" sz="2800" dirty="0" smtClean="0"/>
              <a:t>Надалі будемо говорити, що деякий елемент </a:t>
            </a:r>
            <a:r>
              <a:rPr lang="uk-UA" sz="2800" i="1" dirty="0" smtClean="0"/>
              <a:t>х і</a:t>
            </a:r>
            <a:r>
              <a:rPr lang="uk-UA" sz="2800" dirty="0" smtClean="0"/>
              <a:t>-го списку ― це елемент заданої множини, для якого </a:t>
            </a:r>
            <a:r>
              <a:rPr lang="en-US" sz="2800" b="1" i="1" dirty="0" smtClean="0">
                <a:solidFill>
                  <a:srgbClr val="FF0000"/>
                </a:solidFill>
              </a:rPr>
              <a:t>h</a:t>
            </a:r>
            <a:r>
              <a:rPr lang="uk-UA" sz="2800" b="1" dirty="0" smtClean="0">
                <a:solidFill>
                  <a:srgbClr val="FF0000"/>
                </a:solidFill>
              </a:rPr>
              <a:t>(</a:t>
            </a:r>
            <a:r>
              <a:rPr lang="en-US" sz="2800" b="1" i="1" dirty="0" smtClean="0">
                <a:solidFill>
                  <a:srgbClr val="FF0000"/>
                </a:solidFill>
              </a:rPr>
              <a:t>x</a:t>
            </a:r>
            <a:r>
              <a:rPr lang="uk-UA" sz="2800" b="1" dirty="0" smtClean="0">
                <a:solidFill>
                  <a:srgbClr val="FF0000"/>
                </a:solidFill>
              </a:rPr>
              <a:t>)=</a:t>
            </a:r>
            <a:r>
              <a:rPr lang="en-US" sz="2800" b="1" i="1" dirty="0" err="1" smtClean="0">
                <a:solidFill>
                  <a:srgbClr val="FF0000"/>
                </a:solidFill>
              </a:rPr>
              <a:t>i</a:t>
            </a:r>
            <a:r>
              <a:rPr lang="uk-UA" sz="2800" dirty="0" smtClean="0"/>
              <a:t>. </a:t>
            </a:r>
          </a:p>
          <a:p>
            <a:pPr indent="360363" algn="just"/>
            <a:r>
              <a:rPr lang="uk-UA" sz="2800" dirty="0" smtClean="0"/>
              <a:t>Тобто існує деяка залежність ― </a:t>
            </a:r>
            <a:r>
              <a:rPr lang="uk-UA" sz="2800" b="1" i="1" dirty="0" err="1" smtClean="0">
                <a:solidFill>
                  <a:srgbClr val="FF0000"/>
                </a:solidFill>
              </a:rPr>
              <a:t>хеш-функція</a:t>
            </a:r>
            <a:r>
              <a:rPr lang="uk-UA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smtClean="0">
                <a:solidFill>
                  <a:srgbClr val="FF0000"/>
                </a:solidFill>
              </a:rPr>
              <a:t>h</a:t>
            </a:r>
            <a:r>
              <a:rPr lang="uk-UA" sz="2800" b="1" dirty="0" smtClean="0">
                <a:solidFill>
                  <a:srgbClr val="FF0000"/>
                </a:solidFill>
              </a:rPr>
              <a:t>(</a:t>
            </a:r>
            <a:r>
              <a:rPr lang="en-US" sz="2800" b="1" i="1" dirty="0" smtClean="0">
                <a:solidFill>
                  <a:srgbClr val="FF0000"/>
                </a:solidFill>
              </a:rPr>
              <a:t>x</a:t>
            </a:r>
            <a:r>
              <a:rPr lang="uk-UA" sz="2800" b="1" dirty="0" smtClean="0">
                <a:solidFill>
                  <a:srgbClr val="FF0000"/>
                </a:solidFill>
              </a:rPr>
              <a:t>)</a:t>
            </a:r>
            <a:r>
              <a:rPr lang="uk-UA" sz="2800" dirty="0" smtClean="0"/>
              <a:t> така, що для кожного елемента визначає порядковий номер сегменту-списку, в якому воно знаходиться. </a:t>
            </a:r>
          </a:p>
          <a:p>
            <a:pPr indent="360363" algn="just"/>
            <a:r>
              <a:rPr lang="uk-UA" sz="2800" dirty="0" smtClean="0"/>
              <a:t>Для того, щоб рівномірно розподілити елементи у сегментах, застосуємо випадковий принцип, що майже не залежить від </a:t>
            </a:r>
            <a:r>
              <a:rPr lang="uk-UA" sz="2800" i="1" dirty="0" smtClean="0"/>
              <a:t>х</a:t>
            </a:r>
            <a:r>
              <a:rPr lang="uk-UA" sz="2800" dirty="0" smtClean="0"/>
              <a:t>. </a:t>
            </a:r>
          </a:p>
          <a:p>
            <a:pPr indent="360363" algn="just"/>
            <a:r>
              <a:rPr lang="uk-UA" sz="2800" dirty="0" smtClean="0"/>
              <a:t>Ідея побудови такої функції полягає у використанні метода </a:t>
            </a:r>
            <a:r>
              <a:rPr lang="uk-UA" sz="2800" b="1" i="1" dirty="0" smtClean="0">
                <a:solidFill>
                  <a:srgbClr val="FF0000"/>
                </a:solidFill>
              </a:rPr>
              <a:t>ділення з остачею</a:t>
            </a:r>
            <a:r>
              <a:rPr lang="uk-UA" sz="2800" dirty="0" smtClean="0"/>
              <a:t>:</a:t>
            </a: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h(x)=</a:t>
            </a:r>
            <a:r>
              <a:rPr lang="en-US" sz="2800" b="1" dirty="0" err="1" smtClean="0">
                <a:solidFill>
                  <a:srgbClr val="FF0000"/>
                </a:solidFill>
              </a:rPr>
              <a:t>x%m</a:t>
            </a:r>
            <a:r>
              <a:rPr lang="uk-UA" sz="2800" dirty="0" smtClean="0"/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6025302"/>
          </a:xfrm>
        </p:spPr>
        <p:txBody>
          <a:bodyPr>
            <a:normAutofit fontScale="85000" lnSpcReduction="10000"/>
          </a:bodyPr>
          <a:lstStyle/>
          <a:p>
            <a:pPr marL="0" indent="360363" algn="just">
              <a:buNone/>
            </a:pPr>
            <a:r>
              <a:rPr lang="uk-UA" dirty="0" smtClean="0"/>
              <a:t>З англійської мови слово </a:t>
            </a:r>
            <a:r>
              <a:rPr lang="en-US" b="1" i="1" dirty="0" smtClean="0">
                <a:solidFill>
                  <a:srgbClr val="FF0000"/>
                </a:solidFill>
              </a:rPr>
              <a:t>hash</a:t>
            </a:r>
            <a:r>
              <a:rPr lang="en-US" dirty="0" smtClean="0"/>
              <a:t> </a:t>
            </a:r>
            <a:r>
              <a:rPr lang="uk-UA" dirty="0" smtClean="0"/>
              <a:t>перекладається «рубати», «кришити».</a:t>
            </a:r>
          </a:p>
          <a:p>
            <a:pPr marL="0" indent="360363" algn="just">
              <a:buNone/>
            </a:pPr>
            <a:r>
              <a:rPr lang="uk-UA" dirty="0" smtClean="0"/>
              <a:t>Для обробки великої кількості інформації ефективним є використання списку. У цій структурі визначені операції пошуку, додавання та вилучення елементів, що носять назву «словникових». Однак список є структурою послідовного доступу, що для великої кількості елементів значно погіршує у часі виконання зазначених операцій. </a:t>
            </a:r>
          </a:p>
          <a:p>
            <a:pPr marL="0" indent="360363" algn="just">
              <a:buNone/>
            </a:pPr>
            <a:r>
              <a:rPr lang="uk-UA" dirty="0" smtClean="0"/>
              <a:t>Зрозуміло, що чим менше список, тим швидше у ньому відбувається пошук. Розіб’ємо його на частини. </a:t>
            </a:r>
            <a:endParaRPr lang="en-US" dirty="0" smtClean="0"/>
          </a:p>
          <a:p>
            <a:pPr marL="0" indent="360363" algn="just">
              <a:buNone/>
            </a:pPr>
            <a:r>
              <a:rPr lang="uk-UA" dirty="0" smtClean="0"/>
              <a:t>Тепер послідовність пошуку буде такою: спочатку треба визначити, в якій з таких частин може знаходитись шуканий елемент, а потім відшукати його.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6311624"/>
          </a:xfrm>
        </p:spPr>
        <p:txBody>
          <a:bodyPr>
            <a:normAutofit lnSpcReduction="10000"/>
          </a:bodyPr>
          <a:lstStyle/>
          <a:p>
            <a:pPr marL="0" indent="360363" algn="just">
              <a:buNone/>
            </a:pPr>
            <a:r>
              <a:rPr lang="uk-UA" sz="2800" dirty="0" smtClean="0"/>
              <a:t>У даному алгоритмі велике навантаження щодо ефективності розбиття елементів на сегменти лягає на вибір значення </a:t>
            </a:r>
            <a:r>
              <a:rPr lang="en-US" sz="2800" i="1" dirty="0" smtClean="0"/>
              <a:t>m</a:t>
            </a:r>
            <a:r>
              <a:rPr lang="uk-UA" sz="2800" dirty="0" smtClean="0"/>
              <a:t>. </a:t>
            </a:r>
          </a:p>
          <a:p>
            <a:pPr marL="0" indent="360363" algn="just">
              <a:buNone/>
            </a:pPr>
            <a:r>
              <a:rPr lang="uk-UA" sz="2800" dirty="0" smtClean="0"/>
              <a:t>Виявляється, і дослідженнями це доведено, що гарні результати отримуються, коли в якості </a:t>
            </a:r>
            <a:r>
              <a:rPr lang="en-US" sz="2800" b="1" i="1" dirty="0" smtClean="0">
                <a:solidFill>
                  <a:srgbClr val="FF0000"/>
                </a:solidFill>
              </a:rPr>
              <a:t>m</a:t>
            </a:r>
            <a:r>
              <a:rPr lang="uk-UA" sz="2800" dirty="0" smtClean="0"/>
              <a:t> взяти </a:t>
            </a:r>
            <a:r>
              <a:rPr lang="uk-UA" sz="2800" i="1" dirty="0" smtClean="0">
                <a:solidFill>
                  <a:srgbClr val="FF0000"/>
                </a:solidFill>
              </a:rPr>
              <a:t>просте число, яке досить сильно відрізняється від степені двійки</a:t>
            </a:r>
            <a:r>
              <a:rPr lang="uk-UA" sz="2800" dirty="0" smtClean="0"/>
              <a:t>. </a:t>
            </a:r>
          </a:p>
          <a:p>
            <a:pPr marL="0" indent="360363" algn="just">
              <a:buNone/>
            </a:pPr>
            <a:r>
              <a:rPr lang="uk-UA" sz="2800" dirty="0" smtClean="0"/>
              <a:t>Розглянемо приклад побудови хеш-таблиці для множини у 2000 елементів. Як визначити просте число, яке б підійшло найкращим чином? Якщо зможе влаштувати варіант, коли у кожному сегменті буде в середньому три елементи, то у якості значення </a:t>
            </a:r>
            <a:r>
              <a:rPr lang="en-US" sz="2800" i="1" dirty="0" smtClean="0"/>
              <a:t>m</a:t>
            </a:r>
            <a:r>
              <a:rPr lang="uk-UA" sz="2800" dirty="0" smtClean="0"/>
              <a:t> можна взяти 701. Це можна пояснити тим, що </a:t>
            </a:r>
            <a:r>
              <a:rPr lang="uk-UA" sz="2800" b="1" dirty="0" smtClean="0">
                <a:solidFill>
                  <a:srgbClr val="FF0000"/>
                </a:solidFill>
              </a:rPr>
              <a:t>701</a:t>
            </a:r>
            <a:r>
              <a:rPr lang="uk-UA" sz="2800" b="1" dirty="0" smtClean="0">
                <a:solidFill>
                  <a:srgbClr val="FF0000"/>
                </a:solidFill>
                <a:sym typeface="Symbol"/>
              </a:rPr>
              <a:t></a:t>
            </a:r>
            <a:r>
              <a:rPr lang="uk-UA" sz="2800" b="1" dirty="0" smtClean="0">
                <a:solidFill>
                  <a:srgbClr val="FF0000"/>
                </a:solidFill>
              </a:rPr>
              <a:t>2000/3 </a:t>
            </a:r>
            <a:r>
              <a:rPr lang="uk-UA" sz="2800" dirty="0" smtClean="0"/>
              <a:t>і воно не є степенем двійки: </a:t>
            </a:r>
            <a:r>
              <a:rPr lang="en-US" sz="2800" dirty="0" smtClean="0"/>
              <a:t>h</a:t>
            </a:r>
            <a:r>
              <a:rPr lang="ru-RU" sz="2800" dirty="0" smtClean="0"/>
              <a:t>(</a:t>
            </a:r>
            <a:r>
              <a:rPr lang="en-US" sz="2800" dirty="0" smtClean="0"/>
              <a:t>x</a:t>
            </a:r>
            <a:r>
              <a:rPr lang="ru-RU" sz="2800" dirty="0" smtClean="0"/>
              <a:t>)=</a:t>
            </a:r>
            <a:r>
              <a:rPr lang="en-US" sz="2800" dirty="0" smtClean="0"/>
              <a:t>x </a:t>
            </a:r>
            <a:r>
              <a:rPr lang="en-US" sz="2800" b="1" dirty="0" smtClean="0"/>
              <a:t>%</a:t>
            </a:r>
            <a:r>
              <a:rPr lang="en-US" sz="2800" dirty="0" smtClean="0"/>
              <a:t> </a:t>
            </a:r>
            <a:r>
              <a:rPr lang="ru-RU" sz="2800" dirty="0" smtClean="0"/>
              <a:t>701.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 marL="0" indent="360363" algn="just">
              <a:buNone/>
            </a:pPr>
            <a:r>
              <a:rPr lang="uk-UA" dirty="0" smtClean="0"/>
              <a:t>Ще один алгоритм побудови </a:t>
            </a:r>
            <a:r>
              <a:rPr lang="uk-UA" dirty="0" err="1" smtClean="0"/>
              <a:t>хеш-функції</a:t>
            </a:r>
            <a:r>
              <a:rPr lang="uk-UA" dirty="0" smtClean="0"/>
              <a:t> базується на методі </a:t>
            </a:r>
            <a:r>
              <a:rPr lang="uk-UA" b="1" i="1" dirty="0" smtClean="0">
                <a:solidFill>
                  <a:srgbClr val="FF0000"/>
                </a:solidFill>
              </a:rPr>
              <a:t>множення</a:t>
            </a:r>
            <a:r>
              <a:rPr lang="uk-UA" dirty="0" smtClean="0"/>
              <a:t> і полягає у наступному. </a:t>
            </a:r>
          </a:p>
          <a:p>
            <a:pPr marL="0" indent="360363" algn="just">
              <a:buNone/>
            </a:pPr>
            <a:r>
              <a:rPr lang="uk-UA" dirty="0" smtClean="0"/>
              <a:t>Нехай кількість </a:t>
            </a:r>
            <a:r>
              <a:rPr lang="uk-UA" dirty="0" err="1" smtClean="0"/>
              <a:t>хеш-значень</a:t>
            </a:r>
            <a:r>
              <a:rPr lang="uk-UA" dirty="0" smtClean="0"/>
              <a:t> дорівнює </a:t>
            </a:r>
            <a:r>
              <a:rPr lang="en-US" b="1" i="1" dirty="0" smtClean="0">
                <a:solidFill>
                  <a:srgbClr val="FF0000"/>
                </a:solidFill>
              </a:rPr>
              <a:t>m</a:t>
            </a:r>
            <a:r>
              <a:rPr lang="uk-UA" dirty="0" smtClean="0"/>
              <a:t>. Зафіксувавши константу </a:t>
            </a:r>
            <a:r>
              <a:rPr lang="uk-UA" b="1" i="1" dirty="0" smtClean="0">
                <a:solidFill>
                  <a:srgbClr val="FF0000"/>
                </a:solidFill>
              </a:rPr>
              <a:t>К</a:t>
            </a:r>
            <a:r>
              <a:rPr lang="uk-UA" dirty="0" smtClean="0"/>
              <a:t> в інтервалі </a:t>
            </a:r>
            <a:r>
              <a:rPr lang="uk-UA" b="1" dirty="0" smtClean="0">
                <a:solidFill>
                  <a:srgbClr val="FF0000"/>
                </a:solidFill>
              </a:rPr>
              <a:t>(0;1)</a:t>
            </a:r>
            <a:r>
              <a:rPr lang="uk-UA" dirty="0" smtClean="0"/>
              <a:t>, визначимо функцію таким чином:</a:t>
            </a:r>
          </a:p>
          <a:p>
            <a:pPr marL="0" indent="360363" algn="ctr">
              <a:buNone/>
            </a:pPr>
            <a:endParaRPr lang="uk-UA" sz="1000" dirty="0" smtClean="0"/>
          </a:p>
          <a:p>
            <a:pPr marL="0" indent="360363" algn="ctr">
              <a:buNone/>
            </a:pPr>
            <a:r>
              <a:rPr lang="uk-UA" sz="2800" dirty="0" smtClean="0"/>
              <a:t>h(x)=</a:t>
            </a:r>
            <a:r>
              <a:rPr lang="en-US" sz="2800" dirty="0" smtClean="0"/>
              <a:t>&lt;</a:t>
            </a:r>
            <a:r>
              <a:rPr lang="uk-UA" sz="2800" dirty="0" smtClean="0"/>
              <a:t>ціла частина</a:t>
            </a:r>
            <a:r>
              <a:rPr lang="en-US" sz="2800" dirty="0" smtClean="0"/>
              <a:t>&gt;</a:t>
            </a:r>
            <a:r>
              <a:rPr lang="uk-UA" sz="2800" dirty="0" smtClean="0"/>
              <a:t>(</a:t>
            </a:r>
            <a:r>
              <a:rPr lang="en-US" sz="2800" dirty="0" smtClean="0"/>
              <a:t>m</a:t>
            </a:r>
            <a:r>
              <a:rPr lang="uk-UA" sz="2800" dirty="0" smtClean="0"/>
              <a:t>*</a:t>
            </a:r>
            <a:r>
              <a:rPr lang="en-US" sz="2800" dirty="0" smtClean="0"/>
              <a:t>&lt;</a:t>
            </a:r>
            <a:r>
              <a:rPr lang="uk-UA" sz="2800" dirty="0" smtClean="0"/>
              <a:t>дробова частина </a:t>
            </a:r>
            <a:r>
              <a:rPr lang="en-US" sz="2800" dirty="0" smtClean="0"/>
              <a:t>&gt;</a:t>
            </a:r>
            <a:r>
              <a:rPr lang="uk-UA" sz="2800" dirty="0" smtClean="0"/>
              <a:t>(</a:t>
            </a:r>
            <a:r>
              <a:rPr lang="en-US" sz="2800" dirty="0" smtClean="0"/>
              <a:t>K</a:t>
            </a:r>
            <a:r>
              <a:rPr lang="uk-UA" sz="2800" dirty="0" smtClean="0"/>
              <a:t>*</a:t>
            </a:r>
            <a:r>
              <a:rPr lang="en-US" sz="2800" dirty="0" smtClean="0"/>
              <a:t>x</a:t>
            </a:r>
            <a:r>
              <a:rPr lang="uk-UA" sz="2800" dirty="0" smtClean="0"/>
              <a:t>)); </a:t>
            </a:r>
          </a:p>
          <a:p>
            <a:pPr algn="just"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52154"/>
          </a:xfrm>
        </p:spPr>
        <p:txBody>
          <a:bodyPr>
            <a:normAutofit fontScale="85000" lnSpcReduction="20000"/>
          </a:bodyPr>
          <a:lstStyle/>
          <a:p>
            <a:pPr marL="0" indent="360363" algn="just">
              <a:buNone/>
            </a:pPr>
            <a:r>
              <a:rPr lang="uk-UA" dirty="0" smtClean="0"/>
              <a:t>Як визначити значення константи </a:t>
            </a:r>
            <a:r>
              <a:rPr lang="uk-UA" i="1" dirty="0" smtClean="0"/>
              <a:t>К</a:t>
            </a:r>
            <a:r>
              <a:rPr lang="uk-UA" dirty="0" smtClean="0"/>
              <a:t>?  </a:t>
            </a:r>
          </a:p>
          <a:p>
            <a:pPr marL="0" indent="360363" algn="just">
              <a:buNone/>
            </a:pPr>
            <a:r>
              <a:rPr lang="uk-UA" dirty="0" smtClean="0"/>
              <a:t>Взагалі метод множення працює при будь-яких значеннях </a:t>
            </a:r>
            <a:r>
              <a:rPr lang="uk-UA" i="1" dirty="0" smtClean="0"/>
              <a:t>К</a:t>
            </a:r>
            <a:r>
              <a:rPr lang="uk-UA" dirty="0" smtClean="0"/>
              <a:t>, але деякі з них можуть бути кращими за інші. </a:t>
            </a:r>
          </a:p>
          <a:p>
            <a:pPr marL="0" indent="360363" algn="just">
              <a:buNone/>
            </a:pPr>
            <a:r>
              <a:rPr lang="uk-UA" dirty="0" smtClean="0"/>
              <a:t>Дональд </a:t>
            </a:r>
            <a:r>
              <a:rPr lang="uk-UA" dirty="0" err="1" smtClean="0"/>
              <a:t>Кнут</a:t>
            </a:r>
            <a:r>
              <a:rPr lang="uk-UA" dirty="0" smtClean="0"/>
              <a:t>, автор відомого тритомного видання </a:t>
            </a:r>
            <a:r>
              <a:rPr lang="uk-UA" dirty="0" err="1" smtClean="0"/>
              <a:t>„Мистецтво</a:t>
            </a:r>
            <a:r>
              <a:rPr lang="uk-UA" dirty="0" smtClean="0"/>
              <a:t> програмування для ЕОМ”, </a:t>
            </a:r>
            <a:r>
              <a:rPr lang="ru-RU" dirty="0" smtClean="0"/>
              <a:t>у</a:t>
            </a:r>
            <a:r>
              <a:rPr lang="uk-UA" dirty="0" smtClean="0"/>
              <a:t> результаті своїх досліджень дійшов висновку, що найкращим </a:t>
            </a:r>
            <a:r>
              <a:rPr lang="ru-RU" dirty="0" smtClean="0"/>
              <a:t>буде </a:t>
            </a:r>
            <a:r>
              <a:rPr lang="uk-UA" dirty="0" smtClean="0"/>
              <a:t>значення</a:t>
            </a:r>
            <a:endParaRPr lang="en-US" dirty="0" smtClean="0"/>
          </a:p>
          <a:p>
            <a:pPr marL="0" indent="0" algn="ctr">
              <a:buNone/>
            </a:pPr>
            <a:r>
              <a:rPr lang="uk-UA" b="1" dirty="0" smtClean="0">
                <a:solidFill>
                  <a:srgbClr val="FF0000"/>
                </a:solidFill>
              </a:rPr>
              <a:t>К</a:t>
            </a:r>
            <a:r>
              <a:rPr lang="uk-UA" b="1" dirty="0" smtClean="0">
                <a:solidFill>
                  <a:srgbClr val="FF0000"/>
                </a:solidFill>
                <a:sym typeface="Symbol"/>
              </a:rPr>
              <a:t></a:t>
            </a:r>
            <a:r>
              <a:rPr lang="uk-UA" b="1" dirty="0" smtClean="0">
                <a:solidFill>
                  <a:srgbClr val="FF0000"/>
                </a:solidFill>
              </a:rPr>
              <a:t>(      </a:t>
            </a:r>
            <a:r>
              <a:rPr lang="uk-UA" b="1" dirty="0" smtClean="0">
                <a:solidFill>
                  <a:srgbClr val="FF0000"/>
                </a:solidFill>
                <a:sym typeface="Symbol"/>
              </a:rPr>
              <a:t></a:t>
            </a:r>
            <a:r>
              <a:rPr lang="uk-UA" b="1" dirty="0" smtClean="0">
                <a:solidFill>
                  <a:srgbClr val="FF0000"/>
                </a:solidFill>
              </a:rPr>
              <a:t>1)/2=0,6180339887...</a:t>
            </a:r>
          </a:p>
          <a:p>
            <a:pPr marL="0" indent="360363" algn="just">
              <a:buNone/>
            </a:pPr>
            <a:r>
              <a:rPr lang="uk-UA" dirty="0" smtClean="0"/>
              <a:t>Наведемо приклад обчислення значення </a:t>
            </a:r>
            <a:r>
              <a:rPr lang="uk-UA" dirty="0" err="1" smtClean="0"/>
              <a:t>хеш-функції</a:t>
            </a:r>
            <a:r>
              <a:rPr lang="uk-UA" dirty="0" smtClean="0"/>
              <a:t> методом множення для </a:t>
            </a:r>
            <a:r>
              <a:rPr lang="en-US" dirty="0" smtClean="0"/>
              <a:t>x</a:t>
            </a:r>
            <a:r>
              <a:rPr lang="ru-RU" dirty="0" smtClean="0"/>
              <a:t>=123456 та </a:t>
            </a:r>
            <a:r>
              <a:rPr lang="en-US" dirty="0" smtClean="0"/>
              <a:t>m</a:t>
            </a:r>
            <a:r>
              <a:rPr lang="ru-RU" dirty="0" smtClean="0"/>
              <a:t>=10000:</a:t>
            </a:r>
            <a:endParaRPr lang="en-US" dirty="0" smtClean="0"/>
          </a:p>
          <a:p>
            <a:pPr marL="0" indent="360363" algn="just">
              <a:buNone/>
            </a:pPr>
            <a:endParaRPr lang="uk-UA" sz="1200" dirty="0" smtClean="0"/>
          </a:p>
          <a:p>
            <a:pPr marL="0" indent="0">
              <a:buNone/>
            </a:pPr>
            <a:r>
              <a:rPr lang="uk-UA" sz="2800" dirty="0" smtClean="0"/>
              <a:t>h(123456)</a:t>
            </a:r>
            <a:r>
              <a:rPr lang="en-US" sz="2800" dirty="0" smtClean="0"/>
              <a:t> </a:t>
            </a:r>
            <a:r>
              <a:rPr lang="uk-UA" sz="2800" dirty="0" smtClean="0"/>
              <a:t>= </a:t>
            </a:r>
            <a:r>
              <a:rPr lang="en-US" sz="2800" dirty="0" smtClean="0"/>
              <a:t>[</a:t>
            </a:r>
            <a:r>
              <a:rPr lang="uk-UA" sz="2800" dirty="0" smtClean="0"/>
              <a:t>10000</a:t>
            </a:r>
            <a:r>
              <a:rPr lang="en-US" sz="2800" dirty="0" smtClean="0"/>
              <a:t> </a:t>
            </a:r>
            <a:r>
              <a:rPr lang="uk-UA" sz="2800" dirty="0" smtClean="0"/>
              <a:t>*</a:t>
            </a:r>
            <a:r>
              <a:rPr lang="en-US" sz="2800" dirty="0" smtClean="0"/>
              <a:t> (</a:t>
            </a:r>
            <a:r>
              <a:rPr lang="uk-UA" sz="2800" dirty="0" smtClean="0"/>
              <a:t>0.6180339887</a:t>
            </a:r>
            <a:r>
              <a:rPr lang="en-US" sz="2800" dirty="0" smtClean="0"/>
              <a:t> </a:t>
            </a:r>
            <a:r>
              <a:rPr lang="uk-UA" sz="2800" dirty="0" smtClean="0"/>
              <a:t>*</a:t>
            </a:r>
            <a:r>
              <a:rPr lang="en-US" sz="2800" dirty="0" smtClean="0"/>
              <a:t> </a:t>
            </a:r>
            <a:r>
              <a:rPr lang="uk-UA" sz="2800" dirty="0" smtClean="0"/>
              <a:t>123456</a:t>
            </a:r>
            <a:r>
              <a:rPr lang="en-US" sz="2800" dirty="0" smtClean="0"/>
              <a:t>-[</a:t>
            </a:r>
            <a:r>
              <a:rPr lang="uk-UA" sz="2800" dirty="0" smtClean="0"/>
              <a:t>0.6180339887*123456</a:t>
            </a:r>
            <a:r>
              <a:rPr lang="en-US" sz="2800" dirty="0" smtClean="0"/>
              <a:t>])]</a:t>
            </a:r>
            <a:r>
              <a:rPr lang="uk-UA" sz="2800" dirty="0" smtClean="0"/>
              <a:t>=</a:t>
            </a:r>
          </a:p>
          <a:p>
            <a:pPr marL="0" indent="0">
              <a:buNone/>
            </a:pPr>
            <a:r>
              <a:rPr lang="en-US" sz="2800" dirty="0" smtClean="0"/>
              <a:t>[</a:t>
            </a:r>
            <a:r>
              <a:rPr lang="uk-UA" sz="2800" dirty="0" smtClean="0"/>
              <a:t>10000* </a:t>
            </a:r>
            <a:r>
              <a:rPr lang="en-US" sz="2800" dirty="0" smtClean="0"/>
              <a:t>(</a:t>
            </a:r>
            <a:r>
              <a:rPr lang="uk-UA" sz="2800" dirty="0" smtClean="0"/>
              <a:t>76300.0041089472</a:t>
            </a:r>
            <a:r>
              <a:rPr lang="en-US" sz="2800" dirty="0" smtClean="0"/>
              <a:t>-[</a:t>
            </a:r>
            <a:r>
              <a:rPr lang="uk-UA" sz="2800" dirty="0" smtClean="0"/>
              <a:t>76300.0041089472</a:t>
            </a:r>
            <a:r>
              <a:rPr lang="en-US" sz="2800" dirty="0" smtClean="0"/>
              <a:t>]</a:t>
            </a:r>
            <a:r>
              <a:rPr lang="uk-UA" sz="2800" dirty="0" smtClean="0"/>
              <a:t>)</a:t>
            </a:r>
            <a:r>
              <a:rPr lang="en-US" sz="2800" dirty="0" smtClean="0"/>
              <a:t>]</a:t>
            </a:r>
            <a:r>
              <a:rPr lang="uk-UA" sz="2800" dirty="0" smtClean="0"/>
              <a:t>=</a:t>
            </a:r>
          </a:p>
          <a:p>
            <a:pPr marL="0" indent="0">
              <a:buNone/>
            </a:pPr>
            <a:r>
              <a:rPr lang="en-US" sz="2800" dirty="0" smtClean="0"/>
              <a:t>[</a:t>
            </a:r>
            <a:r>
              <a:rPr lang="uk-UA" sz="2800" dirty="0" smtClean="0"/>
              <a:t>10000* 0.0041089472</a:t>
            </a:r>
            <a:r>
              <a:rPr lang="en-US" sz="2800" dirty="0" smtClean="0"/>
              <a:t>]</a:t>
            </a:r>
            <a:r>
              <a:rPr lang="uk-UA" sz="2800" dirty="0" smtClean="0"/>
              <a:t>= </a:t>
            </a:r>
            <a:r>
              <a:rPr lang="uk-UA" sz="2800" b="1" dirty="0" smtClean="0">
                <a:solidFill>
                  <a:srgbClr val="FF0000"/>
                </a:solidFill>
              </a:rPr>
              <a:t>41</a:t>
            </a:r>
            <a:r>
              <a:rPr lang="uk-UA" sz="2800" dirty="0" smtClean="0"/>
              <a:t>.</a:t>
            </a:r>
            <a:endParaRPr lang="uk-UA" sz="2800" dirty="0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55297" name="Object 1"/>
          <p:cNvGraphicFramePr>
            <a:graphicFrameLocks noChangeAspect="1"/>
          </p:cNvGraphicFramePr>
          <p:nvPr/>
        </p:nvGraphicFramePr>
        <p:xfrm>
          <a:off x="2924366" y="3286124"/>
          <a:ext cx="576064" cy="576064"/>
        </p:xfrm>
        <a:graphic>
          <a:graphicData uri="http://schemas.openxmlformats.org/presentationml/2006/ole">
            <p:oleObj spid="_x0000_s55297" name="Формула" r:id="rId3" imgW="22860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71472" y="3140968"/>
          <a:ext cx="8143932" cy="1612980"/>
        </p:xfrm>
        <a:graphic>
          <a:graphicData uri="http://schemas.openxmlformats.org/drawingml/2006/table">
            <a:tbl>
              <a:tblPr/>
              <a:tblGrid>
                <a:gridCol w="8143932"/>
              </a:tblGrid>
              <a:tr h="16129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400" b="1" dirty="0" err="1"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400" dirty="0">
                          <a:latin typeface="Times New Roman"/>
                          <a:ea typeface="Times New Roman"/>
                        </a:rPr>
                        <a:t> h (</a:t>
                      </a:r>
                      <a:r>
                        <a:rPr lang="uk-UA" sz="2400" b="1" dirty="0" err="1"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400" dirty="0">
                          <a:latin typeface="Times New Roman"/>
                          <a:ea typeface="Times New Roman"/>
                        </a:rPr>
                        <a:t> x)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latin typeface="Times New Roman"/>
                          <a:ea typeface="Times New Roman"/>
                        </a:rPr>
                        <a:t>{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latin typeface="Times New Roman"/>
                          <a:ea typeface="Times New Roman"/>
                        </a:rPr>
                        <a:t>    </a:t>
                      </a:r>
                      <a:r>
                        <a:rPr lang="uk-UA" sz="2400" b="1" dirty="0" err="1" smtClean="0">
                          <a:latin typeface="Times New Roman"/>
                          <a:ea typeface="Times New Roman"/>
                        </a:rPr>
                        <a:t>return</a:t>
                      </a:r>
                      <a:r>
                        <a:rPr lang="uk-UA" sz="24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&lt;</a:t>
                      </a:r>
                      <a:r>
                        <a:rPr lang="uk-UA" sz="2400" dirty="0" smtClean="0">
                          <a:latin typeface="Times New Roman"/>
                          <a:ea typeface="Times New Roman"/>
                        </a:rPr>
                        <a:t>метод обчислення функції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&gt;</a:t>
                      </a:r>
                      <a:r>
                        <a:rPr lang="uk-UA" sz="2400" dirty="0" smtClean="0">
                          <a:latin typeface="Times New Roman"/>
                          <a:ea typeface="Times New Roman"/>
                        </a:rPr>
                        <a:t>;    // </a:t>
                      </a:r>
                      <a:r>
                        <a:rPr lang="uk-UA" sz="2400" b="1" dirty="0" err="1" smtClean="0">
                          <a:latin typeface="Times New Roman"/>
                          <a:ea typeface="Times New Roman"/>
                        </a:rPr>
                        <a:t>return</a:t>
                      </a:r>
                      <a:r>
                        <a:rPr lang="uk-UA" sz="24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400" dirty="0">
                          <a:latin typeface="Times New Roman"/>
                          <a:ea typeface="Times New Roman"/>
                        </a:rPr>
                        <a:t>x%m;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400" dirty="0">
                          <a:latin typeface="Times New Roman"/>
                          <a:ea typeface="Times New Roman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467544" y="678755"/>
            <a:ext cx="835292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2800" dirty="0" smtClean="0"/>
              <a:t>Зрозуміло, що при застосуванні обох алгоритмів обчислення </a:t>
            </a:r>
            <a:r>
              <a:rPr lang="uk-UA" sz="2800" dirty="0" err="1" smtClean="0"/>
              <a:t>хеш-значень</a:t>
            </a:r>
            <a:r>
              <a:rPr lang="uk-UA" sz="2800" dirty="0" smtClean="0"/>
              <a:t> вони попадатимуть до інтервалу цілих чисел [0;</a:t>
            </a:r>
            <a:r>
              <a:rPr lang="en-US" sz="2800" dirty="0" smtClean="0"/>
              <a:t>m</a:t>
            </a:r>
            <a:r>
              <a:rPr lang="uk-UA" sz="2800" dirty="0" smtClean="0">
                <a:sym typeface="Symbol" pitchFamily="18" charset="2"/>
              </a:rPr>
              <a:t></a:t>
            </a:r>
            <a:r>
              <a:rPr lang="uk-UA" sz="2800" dirty="0" smtClean="0"/>
              <a:t>1].</a:t>
            </a:r>
            <a:endParaRPr lang="uk-UA" sz="2800" dirty="0" smtClean="0">
              <a:sym typeface="Symbol" pitchFamily="18" charset="2"/>
            </a:endParaRPr>
          </a:p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2800" dirty="0" err="1" smtClean="0">
                <a:sym typeface="Symbol" pitchFamily="18" charset="2"/>
              </a:rPr>
              <a:t>Хеш-функція</a:t>
            </a:r>
            <a:r>
              <a:rPr lang="uk-UA" sz="2800" dirty="0" smtClean="0">
                <a:sym typeface="Symbol" pitchFamily="18" charset="2"/>
              </a:rPr>
              <a:t> для елементів множини, що є цілими числами, буде такою: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1928826"/>
          </a:xfrm>
        </p:spPr>
        <p:txBody>
          <a:bodyPr>
            <a:normAutofit fontScale="85000" lnSpcReduction="20000"/>
          </a:bodyPr>
          <a:lstStyle/>
          <a:p>
            <a:pPr marL="0" indent="360363" algn="just">
              <a:buNone/>
            </a:pPr>
            <a:r>
              <a:rPr lang="uk-UA" dirty="0" smtClean="0"/>
              <a:t>У випадку, коли елементами множини є слова, можна запропонувати такий алгоритм побудови </a:t>
            </a:r>
            <a:r>
              <a:rPr lang="uk-UA" dirty="0" err="1" smtClean="0"/>
              <a:t>хеш-функції</a:t>
            </a:r>
            <a:r>
              <a:rPr lang="uk-UA" dirty="0" smtClean="0"/>
              <a:t>: </a:t>
            </a:r>
            <a:r>
              <a:rPr lang="uk-UA" i="1" dirty="0" smtClean="0">
                <a:solidFill>
                  <a:srgbClr val="FF0000"/>
                </a:solidFill>
              </a:rPr>
              <a:t>просумуємо</a:t>
            </a:r>
            <a:r>
              <a:rPr lang="uk-UA" dirty="0" smtClean="0"/>
              <a:t> всі </a:t>
            </a:r>
            <a:r>
              <a:rPr lang="en-US" dirty="0" smtClean="0"/>
              <a:t>ASCI-</a:t>
            </a:r>
            <a:r>
              <a:rPr lang="uk-UA" dirty="0" smtClean="0"/>
              <a:t>коди символів кожного елемента-слова і до результату сумування застосуємо певний алгоритм:</a:t>
            </a:r>
            <a:endParaRPr lang="ru-RU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00034" y="2285992"/>
          <a:ext cx="8001056" cy="4023360"/>
        </p:xfrm>
        <a:graphic>
          <a:graphicData uri="http://schemas.openxmlformats.org/drawingml/2006/table">
            <a:tbl>
              <a:tblPr/>
              <a:tblGrid>
                <a:gridCol w="8001056"/>
              </a:tblGrid>
              <a:tr h="33712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h(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</a:rPr>
                        <a:t>char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400" dirty="0" smtClean="0">
                          <a:latin typeface="Times New Roman"/>
                          <a:ea typeface="Times New Roman"/>
                        </a:rPr>
                        <a:t>*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x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); 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400" dirty="0">
                          <a:latin typeface="Times New Roman"/>
                          <a:ea typeface="Times New Roman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400" dirty="0">
                          <a:latin typeface="Times New Roman"/>
                          <a:ea typeface="Times New Roman"/>
                        </a:rPr>
                        <a:t>     </a:t>
                      </a:r>
                      <a:r>
                        <a:rPr lang="en-US" sz="2400" b="1" dirty="0" err="1"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, sum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, a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;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 sum=0;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 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</a:rPr>
                        <a:t>for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2400" dirty="0" err="1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=0; </a:t>
                      </a:r>
                      <a:r>
                        <a:rPr lang="en-US" sz="2400" dirty="0" err="1" smtClean="0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&lt;</a:t>
                      </a:r>
                      <a:r>
                        <a:rPr lang="en-US" sz="2400" b="1" dirty="0" err="1" smtClean="0">
                          <a:latin typeface="Times New Roman"/>
                          <a:ea typeface="Times New Roman"/>
                        </a:rPr>
                        <a:t>strlen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(x); </a:t>
                      </a:r>
                      <a:r>
                        <a:rPr lang="en-US" sz="2400" dirty="0" err="1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++)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 {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       a=x[</a:t>
                      </a:r>
                      <a:r>
                        <a:rPr lang="en-US" sz="2400" dirty="0" err="1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];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       sum+=a;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 } ;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     </a:t>
                      </a:r>
                      <a:r>
                        <a:rPr lang="uk-UA" sz="2400" b="1" dirty="0" err="1">
                          <a:latin typeface="Times New Roman"/>
                          <a:ea typeface="Times New Roman"/>
                        </a:rPr>
                        <a:t>return</a:t>
                      </a:r>
                      <a:r>
                        <a:rPr lang="uk-UA" sz="2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sum</a:t>
                      </a:r>
                      <a:r>
                        <a:rPr lang="uk-UA" sz="2400" dirty="0" smtClean="0">
                          <a:latin typeface="Times New Roman"/>
                          <a:ea typeface="Times New Roman"/>
                        </a:rPr>
                        <a:t>%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m</a:t>
                      </a:r>
                      <a:r>
                        <a:rPr lang="uk-UA" sz="2400" dirty="0" smtClean="0">
                          <a:latin typeface="Times New Roman"/>
                          <a:ea typeface="Times New Roman"/>
                        </a:rPr>
                        <a:t>;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400" dirty="0">
                          <a:latin typeface="Times New Roman"/>
                          <a:ea typeface="Times New Roman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28596" y="428605"/>
            <a:ext cx="83582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 algn="just"/>
            <a:r>
              <a:rPr lang="uk-UA" sz="2400" dirty="0" smtClean="0"/>
              <a:t>Підсумуємо наведені пояснення. </a:t>
            </a:r>
            <a:endParaRPr lang="en-US" sz="2400" dirty="0" smtClean="0"/>
          </a:p>
          <a:p>
            <a:pPr indent="360363" algn="just"/>
            <a:r>
              <a:rPr lang="uk-UA" sz="2400" dirty="0" smtClean="0"/>
              <a:t>За заданим </a:t>
            </a:r>
            <a:r>
              <a:rPr lang="uk-UA" sz="2400" i="1" dirty="0" smtClean="0">
                <a:solidFill>
                  <a:srgbClr val="FF0000"/>
                </a:solidFill>
              </a:rPr>
              <a:t>ключем</a:t>
            </a:r>
            <a:r>
              <a:rPr lang="uk-UA" sz="2400" dirty="0" smtClean="0"/>
              <a:t> </a:t>
            </a:r>
            <a:r>
              <a:rPr lang="uk-UA" sz="2400" i="1" dirty="0" smtClean="0"/>
              <a:t>х</a:t>
            </a:r>
            <a:r>
              <a:rPr lang="uk-UA" sz="2400" dirty="0" smtClean="0"/>
              <a:t> і </a:t>
            </a:r>
            <a:r>
              <a:rPr lang="uk-UA" sz="2400" i="1" dirty="0" err="1" smtClean="0">
                <a:solidFill>
                  <a:srgbClr val="FF0000"/>
                </a:solidFill>
              </a:rPr>
              <a:t>хеш-функцією</a:t>
            </a:r>
            <a:r>
              <a:rPr lang="uk-UA" sz="2400" dirty="0" smtClean="0">
                <a:solidFill>
                  <a:srgbClr val="FF0000"/>
                </a:solidFill>
              </a:rPr>
              <a:t> </a:t>
            </a:r>
            <a:r>
              <a:rPr lang="uk-UA" sz="2400" i="1" dirty="0" smtClean="0">
                <a:solidFill>
                  <a:srgbClr val="FF0000"/>
                </a:solidFill>
              </a:rPr>
              <a:t>h</a:t>
            </a:r>
            <a:r>
              <a:rPr lang="uk-UA" sz="2400" dirty="0" smtClean="0">
                <a:solidFill>
                  <a:srgbClr val="FF0000"/>
                </a:solidFill>
              </a:rPr>
              <a:t>(</a:t>
            </a:r>
            <a:r>
              <a:rPr lang="uk-UA" sz="2400" i="1" dirty="0" smtClean="0">
                <a:solidFill>
                  <a:srgbClr val="FF0000"/>
                </a:solidFill>
              </a:rPr>
              <a:t>x</a:t>
            </a:r>
            <a:r>
              <a:rPr lang="uk-UA" sz="2400" dirty="0" smtClean="0">
                <a:solidFill>
                  <a:srgbClr val="FF0000"/>
                </a:solidFill>
              </a:rPr>
              <a:t>) </a:t>
            </a:r>
            <a:r>
              <a:rPr lang="uk-UA" sz="2400" dirty="0" smtClean="0"/>
              <a:t>можна визначити номер сегмента </a:t>
            </a:r>
            <a:r>
              <a:rPr lang="uk-UA" sz="2400" i="1" dirty="0" smtClean="0"/>
              <a:t>і</a:t>
            </a:r>
            <a:r>
              <a:rPr lang="uk-UA" sz="2400" dirty="0" smtClean="0"/>
              <a:t>, якому належить цей ключ. А це, у свою чергу, дає змогу визначити адресу початку списку </a:t>
            </a:r>
            <a:r>
              <a:rPr lang="uk-UA" sz="2400" i="1" dirty="0" smtClean="0"/>
              <a:t>А</a:t>
            </a:r>
            <a:r>
              <a:rPr lang="uk-UA" sz="2400" dirty="0" smtClean="0"/>
              <a:t>[</a:t>
            </a:r>
            <a:r>
              <a:rPr lang="uk-UA" sz="2400" i="1" dirty="0" smtClean="0"/>
              <a:t>i</a:t>
            </a:r>
            <a:r>
              <a:rPr lang="uk-UA" sz="2400" dirty="0" smtClean="0"/>
              <a:t>], в якому розміщені елементи даного сегмента.</a:t>
            </a:r>
          </a:p>
          <a:p>
            <a:pPr indent="360363" algn="just"/>
            <a:r>
              <a:rPr lang="uk-UA" sz="2400" dirty="0" smtClean="0"/>
              <a:t>Перейдемо до розгляду основних операцій над елементами хеш-таблиць.</a:t>
            </a:r>
          </a:p>
          <a:p>
            <a:pPr indent="360363" algn="just"/>
            <a:r>
              <a:rPr lang="uk-UA" sz="2400" dirty="0" smtClean="0"/>
              <a:t>Перш за все необхідно підготувати масив посилань на сегменти, де знаходяться списки елементів множини:</a:t>
            </a:r>
            <a:endParaRPr lang="ru-RU" sz="24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379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390" name="Rectangle 38"/>
          <p:cNvSpPr>
            <a:spLocks noChangeArrowheads="1"/>
          </p:cNvSpPr>
          <p:nvPr/>
        </p:nvSpPr>
        <p:spPr bwMode="auto">
          <a:xfrm>
            <a:off x="0" y="2447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36" name="Таблица 35"/>
          <p:cNvGraphicFramePr>
            <a:graphicFrameLocks noGrp="1"/>
          </p:cNvGraphicFramePr>
          <p:nvPr/>
        </p:nvGraphicFramePr>
        <p:xfrm>
          <a:off x="571472" y="4008432"/>
          <a:ext cx="8215370" cy="1828800"/>
        </p:xfrm>
        <a:graphic>
          <a:graphicData uri="http://schemas.openxmlformats.org/drawingml/2006/table">
            <a:tbl>
              <a:tblPr/>
              <a:tblGrid>
                <a:gridCol w="8215370"/>
              </a:tblGrid>
              <a:tr h="17225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/>
                          <a:ea typeface="Times New Roman"/>
                        </a:rPr>
                        <a:t>void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dirty="0" err="1" smtClean="0">
                          <a:latin typeface="Times New Roman"/>
                          <a:ea typeface="Times New Roman"/>
                        </a:rPr>
                        <a:t>MakeNull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{ 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 </a:t>
                      </a:r>
                      <a:r>
                        <a:rPr lang="en-US" sz="2400" b="1" dirty="0" err="1"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;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 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</a:rPr>
                        <a:t>for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2400" dirty="0" err="1" smtClean="0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=0;i&lt;</a:t>
                      </a:r>
                      <a:r>
                        <a:rPr lang="en-US" sz="2400" dirty="0" err="1" smtClean="0">
                          <a:latin typeface="Times New Roman"/>
                          <a:ea typeface="Times New Roman"/>
                        </a:rPr>
                        <a:t>m;i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++) A[</a:t>
                      </a:r>
                      <a:r>
                        <a:rPr lang="en-US" sz="2400" dirty="0" err="1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]=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NULL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; // </a:t>
                      </a:r>
                      <a:r>
                        <a:rPr lang="uk-UA" sz="2400" dirty="0" smtClean="0">
                          <a:latin typeface="Times New Roman"/>
                          <a:ea typeface="Times New Roman"/>
                        </a:rPr>
                        <a:t>або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uk-UA" sz="24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}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98904"/>
            <a:ext cx="8229600" cy="1129898"/>
          </a:xfrm>
        </p:spPr>
        <p:txBody>
          <a:bodyPr>
            <a:normAutofit/>
          </a:bodyPr>
          <a:lstStyle/>
          <a:p>
            <a:pPr marL="0" indent="360363" algn="just">
              <a:buNone/>
            </a:pPr>
            <a:r>
              <a:rPr lang="uk-UA" b="1" i="1" dirty="0" smtClean="0">
                <a:solidFill>
                  <a:srgbClr val="FF0000"/>
                </a:solidFill>
              </a:rPr>
              <a:t>Пошук</a:t>
            </a:r>
            <a:r>
              <a:rPr lang="uk-UA" dirty="0" smtClean="0"/>
              <a:t> елемента в хеш-таблиці здійснюється такою послідовністю дій:</a:t>
            </a:r>
            <a:endParaRPr lang="ru-RU" dirty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/>
        </p:nvGraphicFramePr>
        <p:xfrm>
          <a:off x="642910" y="2346600"/>
          <a:ext cx="8032406" cy="3582730"/>
        </p:xfrm>
        <a:graphic>
          <a:graphicData uri="http://schemas.openxmlformats.org/drawingml/2006/table">
            <a:tbl>
              <a:tblPr/>
              <a:tblGrid>
                <a:gridCol w="8032406"/>
              </a:tblGrid>
              <a:tr h="35827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dirty="0" err="1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find(</a:t>
                      </a:r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 x)</a:t>
                      </a:r>
                      <a:endParaRPr lang="uk-UA" sz="28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{</a:t>
                      </a:r>
                      <a:endParaRPr lang="uk-UA" sz="28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    </a:t>
                      </a:r>
                      <a:r>
                        <a:rPr lang="en-US" sz="2800" b="1" dirty="0" err="1" smtClean="0">
                          <a:latin typeface="Times New Roman"/>
                          <a:ea typeface="Times New Roman"/>
                        </a:rPr>
                        <a:t>struct</a:t>
                      </a:r>
                      <a:r>
                        <a:rPr lang="en-US" sz="28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dirty="0" smtClean="0">
                          <a:latin typeface="Times New Roman"/>
                          <a:ea typeface="Times New Roman"/>
                        </a:rPr>
                        <a:t>segment *q</a:t>
                      </a: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;</a:t>
                      </a:r>
                      <a:endParaRPr lang="uk-UA" sz="28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    q=A[h(x)];</a:t>
                      </a:r>
                      <a:endParaRPr lang="uk-UA" sz="28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    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while</a:t>
                      </a: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 (q!=0 &amp;&amp; q-&gt;element!=</a:t>
                      </a:r>
                      <a:r>
                        <a:rPr lang="en-US" sz="2800" dirty="0" smtClean="0">
                          <a:latin typeface="Times New Roman"/>
                          <a:ea typeface="Times New Roman"/>
                        </a:rPr>
                        <a:t>x) q=q-</a:t>
                      </a: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&gt;next;  </a:t>
                      </a:r>
                      <a:endParaRPr lang="uk-UA" sz="28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    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if</a:t>
                      </a: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 (q==0) 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return</a:t>
                      </a: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en-US" sz="2800" dirty="0" smtClean="0">
                          <a:latin typeface="Times New Roman"/>
                          <a:ea typeface="Times New Roman"/>
                        </a:rPr>
                        <a:t>;</a:t>
                      </a:r>
                      <a:endParaRPr lang="uk-UA" sz="28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    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else</a:t>
                      </a: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>
                          <a:latin typeface="Times New Roman"/>
                          <a:ea typeface="Times New Roman"/>
                        </a:rPr>
                        <a:t>return</a:t>
                      </a: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en-US" sz="2800" dirty="0" smtClean="0">
                          <a:latin typeface="Times New Roman"/>
                          <a:ea typeface="Times New Roman"/>
                        </a:rPr>
                        <a:t>;                            </a:t>
                      </a:r>
                      <a:endParaRPr lang="uk-UA" sz="28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</a:rPr>
                        <a:t> }</a:t>
                      </a:r>
                      <a:endParaRPr lang="uk-UA" sz="2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8596" y="116632"/>
            <a:ext cx="8358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2425" algn="just"/>
            <a:r>
              <a:rPr lang="uk-UA" sz="2400" b="1" i="1" dirty="0" smtClean="0">
                <a:solidFill>
                  <a:srgbClr val="FF0000"/>
                </a:solidFill>
              </a:rPr>
              <a:t>Запис</a:t>
            </a:r>
            <a:r>
              <a:rPr lang="uk-UA" sz="2400" dirty="0" smtClean="0"/>
              <a:t> або вставлення нового елемента в хеш-таблицю за відсутності його в ній раціональніше робити у відповідний сегмент на самому його початку: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67544" y="1340768"/>
          <a:ext cx="8176422" cy="5120640"/>
        </p:xfrm>
        <a:graphic>
          <a:graphicData uri="http://schemas.openxmlformats.org/drawingml/2006/table">
            <a:tbl>
              <a:tblPr/>
              <a:tblGrid>
                <a:gridCol w="8176422"/>
              </a:tblGrid>
              <a:tr h="48951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ins (</a:t>
                      </a:r>
                      <a:r>
                        <a:rPr lang="en-US" sz="1600" b="1" dirty="0" err="1" smtClean="0"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x)</a:t>
                      </a:r>
                      <a:endParaRPr lang="uk-UA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{  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; </a:t>
                      </a:r>
                      <a:r>
                        <a:rPr lang="en-US" sz="1600" b="1" dirty="0" err="1" smtClean="0">
                          <a:latin typeface="Times New Roman"/>
                          <a:ea typeface="Times New Roman"/>
                        </a:rPr>
                        <a:t>struct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 segment *q, *t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;</a:t>
                      </a:r>
                      <a:endParaRPr lang="uk-UA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if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(!find(x)) </a:t>
                      </a:r>
                      <a:endParaRPr lang="uk-UA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{  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=h(x);</a:t>
                      </a:r>
                      <a:endParaRPr lang="uk-UA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if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(A[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]==0)</a:t>
                      </a:r>
                      <a:endParaRPr lang="uk-UA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{  q= </a:t>
                      </a:r>
                      <a:r>
                        <a:rPr lang="en-US" sz="1600" b="1" dirty="0" err="1" smtClean="0">
                          <a:latin typeface="Times New Roman"/>
                          <a:ea typeface="Times New Roman"/>
                        </a:rPr>
                        <a:t>malloc</a:t>
                      </a:r>
                      <a:r>
                        <a:rPr lang="en-US" sz="1600" b="0" dirty="0" smtClean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600" b="1" dirty="0" err="1" smtClean="0">
                          <a:latin typeface="Times New Roman"/>
                          <a:ea typeface="Times New Roman"/>
                        </a:rPr>
                        <a:t>sizeof</a:t>
                      </a:r>
                      <a:r>
                        <a:rPr lang="en-US" sz="1600" b="0" dirty="0" smtClean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600" b="1" dirty="0" err="1" smtClean="0">
                          <a:latin typeface="Times New Roman"/>
                          <a:ea typeface="Times New Roman"/>
                        </a:rPr>
                        <a:t>struct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 segment));</a:t>
                      </a:r>
                      <a:r>
                        <a:rPr lang="uk-UA" sz="1600" dirty="0" smtClean="0"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lang="uk-UA" sz="16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// сегмент</a:t>
                      </a:r>
                      <a:r>
                        <a:rPr lang="uk-UA" sz="16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 порожній, створюється сегмент </a:t>
                      </a:r>
                      <a:endParaRPr lang="uk-UA" sz="16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q-&gt;element=x;</a:t>
                      </a:r>
                      <a:endParaRPr lang="uk-UA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</a:t>
                      </a:r>
                      <a:r>
                        <a:rPr lang="en-US" sz="1600" b="1" dirty="0" err="1" smtClean="0">
                          <a:latin typeface="Times New Roman"/>
                          <a:ea typeface="Times New Roman"/>
                        </a:rPr>
                        <a:t>printf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(“%d\</a:t>
                      </a:r>
                      <a:r>
                        <a:rPr lang="en-US" sz="1600" dirty="0" err="1" smtClean="0">
                          <a:latin typeface="Times New Roman"/>
                          <a:ea typeface="Times New Roman"/>
                        </a:rPr>
                        <a:t>n”,q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-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&gt;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element);</a:t>
                      </a:r>
                      <a:endParaRPr lang="uk-UA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q-&gt;next=0;</a:t>
                      </a:r>
                      <a:endParaRPr lang="uk-UA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A[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]=q;</a:t>
                      </a:r>
                      <a:endParaRPr lang="uk-UA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 }</a:t>
                      </a:r>
                      <a:endParaRPr lang="uk-UA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else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1600" dirty="0" smtClean="0">
                          <a:latin typeface="Times New Roman"/>
                          <a:ea typeface="Times New Roman"/>
                        </a:rPr>
                        <a:t>                         </a:t>
                      </a:r>
                      <a:r>
                        <a:rPr lang="uk-UA" sz="16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// сегмент</a:t>
                      </a:r>
                      <a:r>
                        <a:rPr lang="uk-UA" sz="1600" baseline="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 не порожній, новий елемент дописується у кінець</a:t>
                      </a:r>
                      <a:endParaRPr lang="uk-UA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{   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q=A[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];</a:t>
                      </a:r>
                      <a:endParaRPr lang="uk-UA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while</a:t>
                      </a: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(q-&gt;next!=0) q=q-&gt;next;</a:t>
                      </a:r>
                      <a:endParaRPr lang="uk-UA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t= </a:t>
                      </a:r>
                      <a:r>
                        <a:rPr lang="en-US" sz="1600" b="1" dirty="0" err="1" smtClean="0">
                          <a:latin typeface="Times New Roman"/>
                          <a:ea typeface="Times New Roman"/>
                        </a:rPr>
                        <a:t>malloc</a:t>
                      </a:r>
                      <a:r>
                        <a:rPr lang="en-US" sz="1600" b="0" dirty="0" smtClean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600" b="1" dirty="0" err="1" smtClean="0">
                          <a:latin typeface="Times New Roman"/>
                          <a:ea typeface="Times New Roman"/>
                        </a:rPr>
                        <a:t>sizeof</a:t>
                      </a:r>
                      <a:r>
                        <a:rPr lang="en-US" sz="1600" b="0" dirty="0" smtClean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600" b="1" dirty="0" err="1" smtClean="0">
                          <a:latin typeface="Times New Roman"/>
                          <a:ea typeface="Times New Roman"/>
                        </a:rPr>
                        <a:t>struct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 segment));  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//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new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 segment</a:t>
                      </a:r>
                      <a:endParaRPr lang="uk-UA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t-&gt;element=x;</a:t>
                      </a:r>
                      <a:endParaRPr lang="uk-UA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t-&gt;next=0;</a:t>
                      </a:r>
                      <a:endParaRPr lang="uk-UA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     q-&gt;next=t;</a:t>
                      </a:r>
                      <a:endParaRPr lang="uk-UA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     }</a:t>
                      </a:r>
                      <a:endParaRPr lang="uk-UA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    }</a:t>
                      </a:r>
                      <a:endParaRPr lang="uk-UA" sz="16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}</a:t>
                      </a:r>
                      <a:endParaRPr lang="uk-UA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71504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uk-UA" b="1" i="1" dirty="0" smtClean="0">
                <a:solidFill>
                  <a:srgbClr val="FF0000"/>
                </a:solidFill>
              </a:rPr>
              <a:t>Читання</a:t>
            </a:r>
            <a:r>
              <a:rPr lang="uk-UA" dirty="0" smtClean="0"/>
              <a:t> або вилучення заданого елемента з хеш-таблиці: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83568" y="1071546"/>
          <a:ext cx="7960398" cy="5522830"/>
        </p:xfrm>
        <a:graphic>
          <a:graphicData uri="http://schemas.openxmlformats.org/drawingml/2006/table">
            <a:tbl>
              <a:tblPr/>
              <a:tblGrid>
                <a:gridCol w="7960398"/>
              </a:tblGrid>
              <a:tr h="55228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del (</a:t>
                      </a:r>
                      <a:r>
                        <a:rPr lang="en-US" sz="2400" b="1" dirty="0" err="1" smtClean="0"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x)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{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 </a:t>
                      </a:r>
                      <a:r>
                        <a:rPr lang="en-US" sz="2400" b="1" dirty="0" err="1"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; </a:t>
                      </a:r>
                      <a:r>
                        <a:rPr lang="en-US" sz="2400" b="1" dirty="0" err="1" smtClean="0">
                          <a:latin typeface="Times New Roman"/>
                          <a:ea typeface="Times New Roman"/>
                        </a:rPr>
                        <a:t>struct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 segment *q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;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 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</a:rPr>
                        <a:t>if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(find(x)) 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{  </a:t>
                      </a:r>
                      <a:r>
                        <a:rPr lang="en-US" sz="2400" dirty="0" err="1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=h(x);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    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</a:rPr>
                        <a:t>if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(A[</a:t>
                      </a:r>
                      <a:r>
                        <a:rPr lang="en-US" sz="2400" dirty="0" err="1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]-&gt;element==x) A[</a:t>
                      </a:r>
                      <a:r>
                        <a:rPr lang="en-US" sz="2400" dirty="0" err="1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]=A[</a:t>
                      </a:r>
                      <a:r>
                        <a:rPr lang="en-US" sz="2400" dirty="0" err="1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]-&gt;next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; </a:t>
                      </a:r>
                      <a:endParaRPr lang="uk-UA" sz="2400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400" dirty="0" smtClean="0">
                          <a:latin typeface="Times New Roman"/>
                          <a:ea typeface="Times New Roman"/>
                        </a:rPr>
                        <a:t>            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//</a:t>
                      </a:r>
                      <a:r>
                        <a:rPr lang="uk-UA" sz="2400" baseline="0" dirty="0" smtClean="0">
                          <a:latin typeface="Times New Roman"/>
                          <a:ea typeface="Times New Roman"/>
                        </a:rPr>
                        <a:t>шуканий елемент перший в сегменті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    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</a:rPr>
                        <a:t>else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   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{  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q=A[</a:t>
                      </a:r>
                      <a:r>
                        <a:rPr lang="en-US" sz="2400" dirty="0" err="1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];</a:t>
                      </a:r>
                      <a:r>
                        <a:rPr lang="uk-UA" sz="24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400" baseline="0" dirty="0" smtClean="0">
                          <a:latin typeface="Times New Roman"/>
                          <a:ea typeface="Times New Roman"/>
                        </a:rPr>
                        <a:t>    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//</a:t>
                      </a:r>
                      <a:r>
                        <a:rPr lang="en-US" sz="24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400" baseline="0" dirty="0" smtClean="0">
                          <a:latin typeface="Times New Roman"/>
                          <a:ea typeface="Times New Roman"/>
                        </a:rPr>
                        <a:t>шуканий елемент не перший в сегменті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       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</a:rPr>
                        <a:t>while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(q-&gt;next!=0 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&amp;&amp; 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q-&gt;next-&gt;element!=x) </a:t>
                      </a:r>
                      <a:r>
                        <a:rPr lang="en-US" sz="2400" dirty="0" smtClean="0">
                          <a:latin typeface="Times New Roman"/>
                          <a:ea typeface="Times New Roman"/>
                        </a:rPr>
                        <a:t>q=q-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&gt;next;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          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q-&gt;next=q-&gt;next-&gt;next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;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   }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}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}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08138"/>
          </a:xfrm>
        </p:spPr>
        <p:txBody>
          <a:bodyPr>
            <a:normAutofit fontScale="85000" lnSpcReduction="10000"/>
          </a:bodyPr>
          <a:lstStyle/>
          <a:p>
            <a:pPr marL="0" indent="360363" algn="just">
              <a:buNone/>
            </a:pPr>
            <a:r>
              <a:rPr lang="uk-UA" dirty="0" smtClean="0"/>
              <a:t>При використанні </a:t>
            </a:r>
            <a:r>
              <a:rPr lang="uk-UA" b="1" i="1" dirty="0" smtClean="0">
                <a:solidFill>
                  <a:srgbClr val="FF0000"/>
                </a:solidFill>
              </a:rPr>
              <a:t>відкритих</a:t>
            </a:r>
            <a:r>
              <a:rPr lang="uk-UA" dirty="0" smtClean="0"/>
              <a:t> хеш-таблиць середній час виконання операцій зростає зі </a:t>
            </a:r>
            <a:r>
              <a:rPr lang="uk-UA" b="1" i="1" dirty="0" smtClean="0">
                <a:solidFill>
                  <a:srgbClr val="FF0000"/>
                </a:solidFill>
              </a:rPr>
              <a:t>зростанням значення N/</a:t>
            </a:r>
            <a:r>
              <a:rPr lang="en-US" b="1" i="1" dirty="0" smtClean="0">
                <a:solidFill>
                  <a:srgbClr val="FF0000"/>
                </a:solidFill>
              </a:rPr>
              <a:t>m</a:t>
            </a:r>
            <a:r>
              <a:rPr lang="uk-UA" i="1" dirty="0" smtClean="0"/>
              <a:t> </a:t>
            </a:r>
            <a:r>
              <a:rPr lang="uk-UA" dirty="0" smtClean="0"/>
              <a:t>(довжина списку). </a:t>
            </a:r>
          </a:p>
          <a:p>
            <a:pPr marL="0" indent="360363" algn="just">
              <a:buNone/>
            </a:pPr>
            <a:r>
              <a:rPr lang="uk-UA" dirty="0" smtClean="0"/>
              <a:t>Особливо швидко він росте </a:t>
            </a:r>
            <a:r>
              <a:rPr lang="uk-UA" i="1" dirty="0" smtClean="0">
                <a:solidFill>
                  <a:srgbClr val="FF0000"/>
                </a:solidFill>
              </a:rPr>
              <a:t>при перевищенні кількості елементів над кількістю сегментів</a:t>
            </a:r>
            <a:r>
              <a:rPr lang="uk-UA" dirty="0" smtClean="0"/>
              <a:t>. </a:t>
            </a:r>
          </a:p>
          <a:p>
            <a:pPr marL="0" indent="360363" algn="just">
              <a:buNone/>
            </a:pPr>
            <a:r>
              <a:rPr lang="uk-UA" dirty="0" smtClean="0"/>
              <a:t>Для збереження стабільного часу виконання операцій над відкритою хеш-таблицею пропонується при досягненні </a:t>
            </a:r>
            <a:r>
              <a:rPr lang="en-US" i="1" dirty="0" smtClean="0"/>
              <a:t>N</a:t>
            </a:r>
            <a:r>
              <a:rPr lang="uk-UA" dirty="0" smtClean="0"/>
              <a:t> досить великих значень </a:t>
            </a:r>
            <a:r>
              <a:rPr lang="uk-UA" b="1" i="1" dirty="0" smtClean="0">
                <a:solidFill>
                  <a:srgbClr val="FF0000"/>
                </a:solidFill>
              </a:rPr>
              <a:t>створити нову хеш-таблицю </a:t>
            </a:r>
            <a:r>
              <a:rPr lang="uk-UA" dirty="0" smtClean="0"/>
              <a:t>з подвоєною кількістю сегментів. Наприклад, це раціонально робити для 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uk-UA" b="1" dirty="0" smtClean="0">
                <a:solidFill>
                  <a:srgbClr val="FF0000"/>
                </a:solidFill>
              </a:rPr>
              <a:t>≥2</a:t>
            </a:r>
            <a:r>
              <a:rPr lang="en-US" b="1" i="1" dirty="0" smtClean="0">
                <a:solidFill>
                  <a:srgbClr val="FF0000"/>
                </a:solidFill>
              </a:rPr>
              <a:t>m</a:t>
            </a:r>
            <a:r>
              <a:rPr lang="uk-UA" dirty="0" smtClean="0"/>
              <a:t>. </a:t>
            </a:r>
            <a:endParaRPr lang="en-US" dirty="0" smtClean="0"/>
          </a:p>
          <a:p>
            <a:pPr marL="0" indent="360363" algn="just">
              <a:buNone/>
            </a:pPr>
            <a:r>
              <a:rPr lang="uk-UA" dirty="0" smtClean="0"/>
              <a:t>Така процедура називається </a:t>
            </a:r>
            <a:r>
              <a:rPr lang="uk-UA" b="1" i="1" dirty="0" smtClean="0">
                <a:solidFill>
                  <a:srgbClr val="FF0000"/>
                </a:solidFill>
              </a:rPr>
              <a:t>реструктуризацією</a:t>
            </a:r>
            <a:r>
              <a:rPr lang="uk-UA" dirty="0" smtClean="0"/>
              <a:t>. Час на створення нової хеш-таблиці надалі </a:t>
            </a:r>
            <a:r>
              <a:rPr lang="uk-UA" i="1" dirty="0" smtClean="0">
                <a:solidFill>
                  <a:srgbClr val="FF0000"/>
                </a:solidFill>
              </a:rPr>
              <a:t>компенсується</a:t>
            </a:r>
            <a:r>
              <a:rPr lang="uk-UA" dirty="0" smtClean="0"/>
              <a:t> більшою швидкістю виконання операцій зі збільшеним словником.</a:t>
            </a:r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00792"/>
          </a:xfrm>
        </p:spPr>
        <p:txBody>
          <a:bodyPr>
            <a:normAutofit fontScale="92500" lnSpcReduction="10000"/>
          </a:bodyPr>
          <a:lstStyle/>
          <a:p>
            <a:pPr marL="0" indent="360363" algn="just">
              <a:buNone/>
            </a:pPr>
            <a:r>
              <a:rPr lang="uk-UA" dirty="0" smtClean="0"/>
              <a:t>Питання визначення алгоритмів розбиття інформації на окремі частини та принципу організації такої побудови інформації є ключовим.</a:t>
            </a:r>
          </a:p>
          <a:p>
            <a:pPr marL="0" indent="360363" algn="just">
              <a:buNone/>
            </a:pPr>
            <a:r>
              <a:rPr lang="uk-UA" dirty="0" smtClean="0"/>
              <a:t>Розглянемо задачу створення словника: першою є група слів на букву «А», потім на букву «Б» і т.д. Однак у будь-якому словнику кожна така група містить різну кількість слів і це визначає не рівномірний розподіл слів по групах. </a:t>
            </a:r>
          </a:p>
          <a:p>
            <a:pPr marL="0" indent="360363" algn="just">
              <a:buNone/>
            </a:pPr>
            <a:r>
              <a:rPr lang="uk-UA" dirty="0" smtClean="0"/>
              <a:t>Отже, в одних групах пошук здійснюватиметься швидше, наприклад, у словах на букву «Є», а в інших набагато довше, наприклад, у словах на букву «А».  </a:t>
            </a:r>
          </a:p>
        </p:txBody>
      </p:sp>
      <p:sp>
        <p:nvSpPr>
          <p:cNvPr id="29748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6295" name="Rectangle 39"/>
          <p:cNvSpPr>
            <a:spLocks noChangeArrowheads="1"/>
          </p:cNvSpPr>
          <p:nvPr/>
        </p:nvSpPr>
        <p:spPr bwMode="auto">
          <a:xfrm>
            <a:off x="0" y="215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36" name="Таблица 35"/>
          <p:cNvGraphicFramePr>
            <a:graphicFrameLocks noGrp="1"/>
          </p:cNvGraphicFramePr>
          <p:nvPr/>
        </p:nvGraphicFramePr>
        <p:xfrm>
          <a:off x="285720" y="285728"/>
          <a:ext cx="8286808" cy="5852160"/>
        </p:xfrm>
        <a:graphic>
          <a:graphicData uri="http://schemas.openxmlformats.org/drawingml/2006/table">
            <a:tbl>
              <a:tblPr/>
              <a:tblGrid>
                <a:gridCol w="8286808"/>
              </a:tblGrid>
              <a:tr h="58023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latin typeface="Times New Roman"/>
                          <a:ea typeface="Times New Roman"/>
                        </a:rPr>
                        <a:t>restruct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()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{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 </a:t>
                      </a:r>
                      <a:r>
                        <a:rPr lang="en-US" sz="2400" b="1" dirty="0" err="1"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400" dirty="0" err="1">
                          <a:latin typeface="Times New Roman"/>
                          <a:ea typeface="Times New Roman"/>
                        </a:rPr>
                        <a:t>i,j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;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 </a:t>
                      </a:r>
                      <a:r>
                        <a:rPr lang="en-US" sz="2400" b="1" dirty="0" err="1"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B[1000];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 j=0;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 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</a:rPr>
                        <a:t>for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2400" dirty="0" err="1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=0; </a:t>
                      </a:r>
                      <a:r>
                        <a:rPr lang="en-US" sz="2400" dirty="0" err="1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&lt;=m-1; </a:t>
                      </a:r>
                      <a:r>
                        <a:rPr lang="en-US" sz="2400" dirty="0" err="1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++)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    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</a:rPr>
                        <a:t>while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(A[</a:t>
                      </a:r>
                      <a:r>
                        <a:rPr lang="en-US" sz="2400" dirty="0" err="1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]!=0)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     {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          B[j++]=A[</a:t>
                      </a:r>
                      <a:r>
                        <a:rPr lang="en-US" sz="2400" dirty="0" err="1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]-&gt;element;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          A[</a:t>
                      </a:r>
                      <a:r>
                        <a:rPr lang="en-US" sz="2400" dirty="0" err="1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]=A[</a:t>
                      </a:r>
                      <a:r>
                        <a:rPr lang="en-US" sz="2400" dirty="0" err="1"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]-&gt;next;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     };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 n=j--;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 m=n/3;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    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MakeNull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();</a:t>
                      </a:r>
                      <a:endParaRPr lang="uk-UA" sz="24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    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</a:rPr>
                        <a:t>for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(j=0; j&lt;=n-1; j++) ins(B[j]); 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}</a:t>
                      </a:r>
                      <a:endParaRPr lang="uk-UA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785818"/>
          </a:xfrm>
        </p:spPr>
        <p:txBody>
          <a:bodyPr>
            <a:normAutofit fontScale="85000" lnSpcReduction="20000"/>
          </a:bodyPr>
          <a:lstStyle/>
          <a:p>
            <a:pPr marL="0" indent="360363" algn="just">
              <a:buNone/>
            </a:pPr>
            <a:r>
              <a:rPr lang="uk-UA" dirty="0" smtClean="0"/>
              <a:t>Вивести вміст хеш-таблиці можна такою послідовністю дій:</a:t>
            </a:r>
            <a:endParaRPr lang="ru-RU" dirty="0"/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83568" y="1484783"/>
          <a:ext cx="7888960" cy="4572000"/>
        </p:xfrm>
        <a:graphic>
          <a:graphicData uri="http://schemas.openxmlformats.org/drawingml/2006/table">
            <a:tbl>
              <a:tblPr/>
              <a:tblGrid>
                <a:gridCol w="7888960"/>
              </a:tblGrid>
              <a:tr h="4387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000" dirty="0" err="1" smtClean="0">
                          <a:latin typeface="Times New Roman"/>
                          <a:ea typeface="Times New Roman"/>
                        </a:rPr>
                        <a:t>print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()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    </a:t>
                      </a:r>
                      <a:r>
                        <a:rPr lang="uk-UA" sz="2000" b="1" dirty="0" err="1">
                          <a:latin typeface="Times New Roman"/>
                          <a:ea typeface="Times New Roman"/>
                        </a:rPr>
                        <a:t>int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i; </a:t>
                      </a:r>
                      <a:r>
                        <a:rPr lang="en-US" sz="2000" b="1" dirty="0" err="1" smtClean="0">
                          <a:latin typeface="Times New Roman"/>
                          <a:ea typeface="Times New Roman"/>
                        </a:rPr>
                        <a:t>struct</a:t>
                      </a:r>
                      <a:r>
                        <a:rPr lang="en-US" sz="20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err="1" smtClean="0">
                          <a:latin typeface="Times New Roman"/>
                          <a:ea typeface="Times New Roman"/>
                        </a:rPr>
                        <a:t>segment</a:t>
                      </a:r>
                      <a:r>
                        <a:rPr lang="uk-UA" sz="20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uk-UA" sz="2000" dirty="0" smtClean="0">
                          <a:latin typeface="Times New Roman"/>
                          <a:ea typeface="Times New Roman"/>
                        </a:rPr>
                        <a:t>*q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;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    </a:t>
                      </a:r>
                      <a:r>
                        <a:rPr lang="uk-UA" sz="2000" b="1" dirty="0" err="1">
                          <a:latin typeface="Times New Roman"/>
                          <a:ea typeface="Times New Roman"/>
                        </a:rPr>
                        <a:t>for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(i=0; i&lt;=m-1; i++)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        </a:t>
                      </a:r>
                      <a:r>
                        <a:rPr lang="en-US" sz="2000" b="1" dirty="0" err="1" smtClean="0">
                          <a:latin typeface="Times New Roman"/>
                          <a:ea typeface="Times New Roman"/>
                        </a:rPr>
                        <a:t>printf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uk-UA" sz="2000" dirty="0" smtClean="0">
                          <a:latin typeface="Times New Roman"/>
                          <a:ea typeface="Times New Roman"/>
                        </a:rPr>
                        <a:t>"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%d</a:t>
                      </a:r>
                      <a:r>
                        <a:rPr lang="uk-UA" sz="2000" dirty="0" smtClean="0">
                          <a:latin typeface="Times New Roman"/>
                          <a:ea typeface="Times New Roman"/>
                        </a:rPr>
                        <a:t>:</a:t>
                      </a:r>
                      <a:r>
                        <a:rPr lang="uk-UA" sz="2000" dirty="0" smtClean="0">
                          <a:latin typeface="Calibri"/>
                          <a:ea typeface="Times New Roman"/>
                          <a:cs typeface="Calibri"/>
                        </a:rPr>
                        <a:t>˽</a:t>
                      </a:r>
                      <a:r>
                        <a:rPr lang="uk-UA" sz="2000" dirty="0" smtClean="0">
                          <a:latin typeface="Times New Roman"/>
                          <a:ea typeface="Times New Roman"/>
                        </a:rPr>
                        <a:t>"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lang="uk-UA" sz="2000" dirty="0" smtClean="0">
                          <a:latin typeface="Times New Roman"/>
                          <a:ea typeface="Times New Roman"/>
                        </a:rPr>
                        <a:t> i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)</a:t>
                      </a:r>
                      <a:r>
                        <a:rPr lang="uk-UA" sz="2000" dirty="0" smtClean="0">
                          <a:latin typeface="Times New Roman"/>
                          <a:ea typeface="Times New Roman"/>
                        </a:rPr>
                        <a:t>;</a:t>
                      </a:r>
                      <a:endParaRPr lang="uk-UA" sz="20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        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q=A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[i];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        </a:t>
                      </a:r>
                      <a:r>
                        <a:rPr lang="uk-UA" sz="2000" b="1" dirty="0" err="1">
                          <a:latin typeface="Times New Roman"/>
                          <a:ea typeface="Times New Roman"/>
                        </a:rPr>
                        <a:t>while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(q!=0)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        {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            </a:t>
                      </a:r>
                      <a:r>
                        <a:rPr lang="en-US" sz="2000" b="1" dirty="0" err="1" smtClean="0">
                          <a:latin typeface="Times New Roman"/>
                          <a:ea typeface="Times New Roman"/>
                        </a:rPr>
                        <a:t>printf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uk-UA" sz="2000" dirty="0" smtClean="0">
                          <a:latin typeface="Times New Roman"/>
                          <a:ea typeface="Times New Roman"/>
                        </a:rPr>
                        <a:t>"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%d</a:t>
                      </a:r>
                      <a:r>
                        <a:rPr lang="en-US" sz="2000" dirty="0" smtClean="0">
                          <a:latin typeface="Calibri"/>
                          <a:ea typeface="Times New Roman"/>
                          <a:cs typeface="Calibri"/>
                        </a:rPr>
                        <a:t>˽</a:t>
                      </a:r>
                      <a:r>
                        <a:rPr lang="uk-UA" sz="2000" dirty="0" smtClean="0">
                          <a:latin typeface="Times New Roman"/>
                          <a:ea typeface="Times New Roman"/>
                        </a:rPr>
                        <a:t>"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lang="uk-UA" sz="2000" dirty="0" smtClean="0">
                          <a:latin typeface="Times New Roman"/>
                          <a:ea typeface="Times New Roman"/>
                        </a:rPr>
                        <a:t>q-&gt;</a:t>
                      </a:r>
                      <a:r>
                        <a:rPr lang="uk-UA" sz="2000" dirty="0" err="1" smtClean="0">
                          <a:latin typeface="Times New Roman"/>
                          <a:ea typeface="Times New Roman"/>
                        </a:rPr>
                        <a:t>element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)</a:t>
                      </a:r>
                      <a:r>
                        <a:rPr lang="uk-UA" sz="2000" dirty="0" smtClean="0">
                          <a:latin typeface="Times New Roman"/>
                          <a:ea typeface="Times New Roman"/>
                        </a:rPr>
                        <a:t>;</a:t>
                      </a:r>
                      <a:endParaRPr lang="uk-UA" sz="20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            q=q-&gt;</a:t>
                      </a:r>
                      <a:r>
                        <a:rPr lang="uk-UA" sz="2000" dirty="0" err="1">
                          <a:latin typeface="Times New Roman"/>
                          <a:ea typeface="Times New Roman"/>
                        </a:rPr>
                        <a:t>next</a:t>
                      </a: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        };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        </a:t>
                      </a:r>
                      <a:r>
                        <a:rPr lang="en-US" sz="2000" b="1" dirty="0" err="1" smtClean="0">
                          <a:latin typeface="Times New Roman"/>
                          <a:ea typeface="Times New Roman"/>
                        </a:rPr>
                        <a:t>printf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uk-UA" sz="2000" dirty="0" smtClean="0">
                          <a:latin typeface="Times New Roman"/>
                          <a:ea typeface="Times New Roman"/>
                        </a:rPr>
                        <a:t>"\n"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)</a:t>
                      </a:r>
                      <a:r>
                        <a:rPr lang="uk-UA" sz="2000" dirty="0" smtClean="0">
                          <a:latin typeface="Times New Roman"/>
                          <a:ea typeface="Times New Roman"/>
                        </a:rPr>
                        <a:t>;</a:t>
                      </a:r>
                      <a:endParaRPr lang="uk-UA" sz="2000" dirty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    }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uk-UA" sz="2000" dirty="0">
                          <a:latin typeface="Times New Roman"/>
                          <a:ea typeface="Times New Roman"/>
                        </a:rPr>
                        <a:t> 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715040"/>
          </a:xfrm>
        </p:spPr>
        <p:txBody>
          <a:bodyPr>
            <a:noAutofit/>
          </a:bodyPr>
          <a:lstStyle/>
          <a:p>
            <a:pPr marL="0" indent="360363" algn="just">
              <a:buNone/>
            </a:pPr>
            <a:r>
              <a:rPr lang="uk-UA" sz="2800" dirty="0" smtClean="0"/>
              <a:t>Яким же є принцип доступу до елементів хеш-таблиці? </a:t>
            </a:r>
          </a:p>
          <a:p>
            <a:pPr marL="0" indent="360363" algn="just">
              <a:buNone/>
            </a:pPr>
            <a:r>
              <a:rPr lang="uk-UA" sz="2800" dirty="0" smtClean="0"/>
              <a:t>Оскільки елементи списків доступні до перегляду посередництвом одновимірних масивів, елементи яких містять адресу початку відповідного списку в пам’яті комп’ютера, дана структура вважається структурою </a:t>
            </a:r>
            <a:r>
              <a:rPr lang="uk-UA" sz="2800" b="1" i="1" dirty="0" smtClean="0">
                <a:solidFill>
                  <a:srgbClr val="FF0000"/>
                </a:solidFill>
              </a:rPr>
              <a:t>прямого</a:t>
            </a:r>
            <a:r>
              <a:rPr lang="uk-UA" sz="2800" dirty="0" smtClean="0"/>
              <a:t> доступу. </a:t>
            </a:r>
          </a:p>
          <a:p>
            <a:pPr marL="0" indent="360363" algn="just">
              <a:buNone/>
            </a:pPr>
            <a:r>
              <a:rPr lang="uk-UA" sz="2800" dirty="0" smtClean="0"/>
              <a:t>Дійсно, оскільки доступ до інформації в масиві є прямим, тому і обробка інформації в хеш-таблиці буде набагато швидшою, ніж у тому випадку, якщо б весь словник був організований як структура даних «список».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57784"/>
          </a:xfrm>
        </p:spPr>
        <p:txBody>
          <a:bodyPr>
            <a:normAutofit fontScale="92500"/>
          </a:bodyPr>
          <a:lstStyle/>
          <a:p>
            <a:pPr marL="0" indent="273050" algn="just">
              <a:buNone/>
            </a:pPr>
            <a:r>
              <a:rPr lang="uk-UA" dirty="0" smtClean="0"/>
              <a:t>Розглянуто такі структури даних, що описуються та елементи яких обробляються алгоритмами, створеними самим користувачем: стеки, черги, списки, дерева, хеш-таблиці. </a:t>
            </a:r>
          </a:p>
          <a:p>
            <a:pPr marL="0" indent="273050" algn="just">
              <a:buNone/>
            </a:pPr>
            <a:r>
              <a:rPr lang="uk-UA" dirty="0" smtClean="0"/>
              <a:t>У зв’язку з обробкою інформації розглядаються питання доступу до елементів цих структур даних та часової ефективності їх обробки. </a:t>
            </a:r>
          </a:p>
          <a:p>
            <a:pPr marL="0" indent="273050" algn="just">
              <a:buNone/>
            </a:pPr>
            <a:r>
              <a:rPr lang="uk-UA" b="1" dirty="0" smtClean="0">
                <a:solidFill>
                  <a:srgbClr val="FF0000"/>
                </a:solidFill>
              </a:rPr>
              <a:t>Стек, черга та список </a:t>
            </a:r>
            <a:r>
              <a:rPr lang="uk-UA" dirty="0" smtClean="0"/>
              <a:t>є послідовними структурами даних, тому пошук елементів у них оцінюється як </a:t>
            </a:r>
            <a:r>
              <a:rPr lang="uk-UA" b="1" i="1" dirty="0" smtClean="0">
                <a:solidFill>
                  <a:srgbClr val="FF0000"/>
                </a:solidFill>
              </a:rPr>
              <a:t>О</a:t>
            </a:r>
            <a:r>
              <a:rPr lang="uk-UA" b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uk-UA" b="1" dirty="0" smtClean="0">
                <a:solidFill>
                  <a:srgbClr val="FF0000"/>
                </a:solidFill>
              </a:rPr>
              <a:t>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417514"/>
            <a:ext cx="8229600" cy="796908"/>
          </a:xfrm>
        </p:spPr>
        <p:txBody>
          <a:bodyPr>
            <a:normAutofit/>
          </a:bodyPr>
          <a:lstStyle/>
          <a:p>
            <a:r>
              <a:rPr lang="uk-UA" sz="3600" b="1" i="1" dirty="0" smtClean="0"/>
              <a:t>Оцінка ефективності структур даних</a:t>
            </a:r>
            <a:endParaRPr lang="uk-UA" sz="3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16624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uk-UA" dirty="0" smtClean="0"/>
              <a:t>У </a:t>
            </a:r>
            <a:r>
              <a:rPr lang="uk-UA" b="1" dirty="0" smtClean="0">
                <a:solidFill>
                  <a:srgbClr val="FF0000"/>
                </a:solidFill>
              </a:rPr>
              <a:t>бінарному дереві пошуку</a:t>
            </a:r>
            <a:r>
              <a:rPr lang="uk-UA" dirty="0" smtClean="0">
                <a:solidFill>
                  <a:srgbClr val="FF0000"/>
                </a:solidFill>
              </a:rPr>
              <a:t> </a:t>
            </a:r>
            <a:r>
              <a:rPr lang="uk-UA" dirty="0" smtClean="0"/>
              <a:t>на кожному рівні кількість елементів для пошуку зменшується у два рази. Тому оцінка такого пошуку становить </a:t>
            </a:r>
            <a:r>
              <a:rPr lang="uk-UA" b="1" i="1" dirty="0" smtClean="0">
                <a:solidFill>
                  <a:srgbClr val="FF0000"/>
                </a:solidFill>
              </a:rPr>
              <a:t>О</a:t>
            </a:r>
            <a:r>
              <a:rPr lang="uk-UA" b="1" dirty="0" smtClean="0">
                <a:solidFill>
                  <a:srgbClr val="FF0000"/>
                </a:solidFill>
              </a:rPr>
              <a:t>(</a:t>
            </a:r>
            <a:r>
              <a:rPr lang="en-US" b="1" i="1" dirty="0" err="1" smtClean="0">
                <a:solidFill>
                  <a:srgbClr val="FF0000"/>
                </a:solidFill>
              </a:rPr>
              <a:t>logN</a:t>
            </a:r>
            <a:r>
              <a:rPr lang="uk-UA" b="1" dirty="0" smtClean="0">
                <a:solidFill>
                  <a:srgbClr val="FF0000"/>
                </a:solidFill>
              </a:rPr>
              <a:t>)</a:t>
            </a:r>
            <a:r>
              <a:rPr lang="ru-RU" dirty="0" smtClean="0"/>
              <a:t>.</a:t>
            </a:r>
            <a:endParaRPr lang="uk-UA" dirty="0" smtClean="0"/>
          </a:p>
          <a:p>
            <a:pPr algn="just">
              <a:buNone/>
            </a:pPr>
            <a:r>
              <a:rPr lang="uk-UA" dirty="0" smtClean="0"/>
              <a:t>Для </a:t>
            </a:r>
            <a:r>
              <a:rPr lang="uk-UA" b="1" dirty="0" smtClean="0">
                <a:solidFill>
                  <a:srgbClr val="FF0000"/>
                </a:solidFill>
              </a:rPr>
              <a:t>збалансованого бінарного дерева </a:t>
            </a:r>
            <a:r>
              <a:rPr lang="uk-UA" dirty="0" smtClean="0"/>
              <a:t>пошук здійснюється по всіх гілках, тому оцінка ефективності становить </a:t>
            </a:r>
            <a:r>
              <a:rPr lang="uk-UA" b="1" i="1" dirty="0" smtClean="0">
                <a:solidFill>
                  <a:srgbClr val="FF0000"/>
                </a:solidFill>
              </a:rPr>
              <a:t>О</a:t>
            </a:r>
            <a:r>
              <a:rPr lang="uk-UA" b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uk-UA" b="1" dirty="0" smtClean="0">
                <a:solidFill>
                  <a:srgbClr val="FF0000"/>
                </a:solidFill>
              </a:rPr>
              <a:t>)</a:t>
            </a:r>
            <a:r>
              <a:rPr lang="ru-RU" dirty="0" smtClean="0"/>
              <a:t>.</a:t>
            </a:r>
            <a:endParaRPr lang="uk-UA" dirty="0" smtClean="0"/>
          </a:p>
          <a:p>
            <a:pPr algn="just">
              <a:buNone/>
            </a:pPr>
            <a:r>
              <a:rPr lang="uk-UA" dirty="0" smtClean="0"/>
              <a:t>У </a:t>
            </a:r>
            <a:r>
              <a:rPr lang="uk-UA" b="1" dirty="0" smtClean="0">
                <a:solidFill>
                  <a:srgbClr val="FF0000"/>
                </a:solidFill>
              </a:rPr>
              <a:t>хеш-таблиці</a:t>
            </a:r>
            <a:r>
              <a:rPr lang="uk-UA" b="1" dirty="0" smtClean="0"/>
              <a:t> </a:t>
            </a:r>
            <a:r>
              <a:rPr lang="uk-UA" dirty="0" smtClean="0"/>
              <a:t>пошук здійснюється у два кроки: спочатку у масиві ключів прямим доступом по значенню ключа, та у списку, що відповідає знайденому ключу, де міститься </a:t>
            </a:r>
            <a:r>
              <a:rPr lang="uk-UA" i="1" dirty="0" smtClean="0"/>
              <a:t>N/m</a:t>
            </a:r>
            <a:r>
              <a:rPr lang="uk-UA" dirty="0" smtClean="0"/>
              <a:t> елементів. Таким чином, оцінка ефективності становить </a:t>
            </a:r>
            <a:r>
              <a:rPr lang="uk-UA" b="1" i="1" dirty="0" smtClean="0">
                <a:solidFill>
                  <a:srgbClr val="FF0000"/>
                </a:solidFill>
              </a:rPr>
              <a:t>О</a:t>
            </a:r>
            <a:r>
              <a:rPr lang="uk-UA" b="1" dirty="0" smtClean="0">
                <a:solidFill>
                  <a:srgbClr val="FF0000"/>
                </a:solidFill>
              </a:rPr>
              <a:t>(</a:t>
            </a:r>
            <a:r>
              <a:rPr lang="uk-UA" b="1" i="1" dirty="0" smtClean="0">
                <a:solidFill>
                  <a:srgbClr val="FF0000"/>
                </a:solidFill>
              </a:rPr>
              <a:t>N/m</a:t>
            </a:r>
            <a:r>
              <a:rPr lang="uk-UA" b="1" dirty="0" smtClean="0">
                <a:solidFill>
                  <a:srgbClr val="FF0000"/>
                </a:solidFill>
              </a:rPr>
              <a:t>)</a:t>
            </a:r>
            <a:r>
              <a:rPr lang="uk-UA" dirty="0" smtClean="0"/>
              <a:t>.  Проаналізувавши отриманий вираз можна дійти висновку, що чим більше значення </a:t>
            </a:r>
            <a:r>
              <a:rPr lang="uk-UA" i="1" dirty="0" smtClean="0"/>
              <a:t>m</a:t>
            </a:r>
            <a:r>
              <a:rPr lang="uk-UA" dirty="0" smtClean="0"/>
              <a:t> (</a:t>
            </a:r>
            <a:r>
              <a:rPr lang="uk-UA" i="1" dirty="0" err="1" smtClean="0"/>
              <a:t>m</a:t>
            </a:r>
            <a:r>
              <a:rPr lang="uk-UA" dirty="0" err="1" smtClean="0">
                <a:sym typeface="Symbol"/>
              </a:rPr>
              <a:t></a:t>
            </a:r>
            <a:r>
              <a:rPr lang="uk-UA" i="1" dirty="0" err="1" smtClean="0"/>
              <a:t>N</a:t>
            </a:r>
            <a:r>
              <a:rPr lang="uk-UA" dirty="0" smtClean="0"/>
              <a:t>), тим пошук шуканого елемента ефективніший.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861223"/>
            <a:ext cx="8229600" cy="5088057"/>
          </a:xfrm>
        </p:spPr>
        <p:txBody>
          <a:bodyPr>
            <a:normAutofit/>
          </a:bodyPr>
          <a:lstStyle/>
          <a:p>
            <a:pPr marL="0" indent="360363" algn="just">
              <a:buNone/>
              <a:tabLst>
                <a:tab pos="534988" algn="l"/>
              </a:tabLst>
            </a:pPr>
            <a:r>
              <a:rPr lang="uk-UA" dirty="0" smtClean="0"/>
              <a:t>Подібне розбиття на групи можна використовувати не лише для елементів, якими є слова. </a:t>
            </a:r>
          </a:p>
          <a:p>
            <a:pPr marL="0" indent="360363" algn="just">
              <a:buNone/>
              <a:tabLst>
                <a:tab pos="534988" algn="l"/>
              </a:tabLst>
            </a:pPr>
            <a:r>
              <a:rPr lang="uk-UA" dirty="0" smtClean="0"/>
              <a:t>Можна розглядати також і числову інформацію, </a:t>
            </a:r>
            <a:r>
              <a:rPr lang="uk-UA" dirty="0" err="1" smtClean="0"/>
              <a:t>інформацію</a:t>
            </a:r>
            <a:r>
              <a:rPr lang="uk-UA" dirty="0" smtClean="0"/>
              <a:t> про кадри підприємства, про учнівський колектив навчального закладу, множину ідентифікаційних кодів громадян держави тощо.</a:t>
            </a:r>
            <a:endParaRPr lang="ru-RU" dirty="0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329642" cy="5881286"/>
          </a:xfrm>
        </p:spPr>
        <p:txBody>
          <a:bodyPr>
            <a:normAutofit fontScale="92500"/>
          </a:bodyPr>
          <a:lstStyle/>
          <a:p>
            <a:pPr marL="0" indent="360363" algn="just">
              <a:buNone/>
            </a:pPr>
            <a:r>
              <a:rPr lang="uk-UA" dirty="0" smtClean="0"/>
              <a:t>Визначимо алгоритми розбиття елементів, з яких складається інформація, на групи.</a:t>
            </a:r>
          </a:p>
          <a:p>
            <a:pPr marL="0" indent="360363" algn="just">
              <a:buNone/>
            </a:pPr>
            <a:r>
              <a:rPr lang="uk-UA" dirty="0" smtClean="0"/>
              <a:t>Введемо поняття </a:t>
            </a:r>
            <a:r>
              <a:rPr lang="uk-UA" b="1" i="1" dirty="0" smtClean="0">
                <a:solidFill>
                  <a:srgbClr val="FF0000"/>
                </a:solidFill>
              </a:rPr>
              <a:t>ключа</a:t>
            </a:r>
            <a:r>
              <a:rPr lang="uk-UA" b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key</a:t>
            </a:r>
            <a:r>
              <a:rPr lang="ru-RU" b="1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ru-RU" b="1" dirty="0" smtClean="0">
                <a:solidFill>
                  <a:srgbClr val="FF0000"/>
                </a:solidFill>
              </a:rPr>
              <a:t>)</a:t>
            </a:r>
            <a:r>
              <a:rPr lang="ru-RU" dirty="0" smtClean="0"/>
              <a:t> </a:t>
            </a:r>
            <a:r>
              <a:rPr lang="uk-UA" dirty="0" smtClean="0"/>
              <a:t>елемента </a:t>
            </a:r>
            <a:r>
              <a:rPr lang="uk-UA" i="1" dirty="0" smtClean="0"/>
              <a:t>х</a:t>
            </a:r>
            <a:r>
              <a:rPr lang="uk-UA" dirty="0" smtClean="0"/>
              <a:t>, що призначений для його ідентифікації. </a:t>
            </a:r>
          </a:p>
          <a:p>
            <a:pPr marL="0" indent="360363" algn="just">
              <a:buNone/>
            </a:pPr>
            <a:r>
              <a:rPr lang="uk-UA" dirty="0" smtClean="0"/>
              <a:t>Частіше за все елемент </a:t>
            </a:r>
            <a:r>
              <a:rPr lang="uk-UA" i="1" dirty="0" smtClean="0">
                <a:solidFill>
                  <a:srgbClr val="FF0000"/>
                </a:solidFill>
              </a:rPr>
              <a:t>динамічної множини ― це структура, що складається з декількох полів</a:t>
            </a:r>
            <a:r>
              <a:rPr lang="uk-UA" dirty="0" smtClean="0"/>
              <a:t>. </a:t>
            </a:r>
          </a:p>
          <a:p>
            <a:pPr marL="0" indent="360363" algn="just">
              <a:buNone/>
            </a:pPr>
            <a:r>
              <a:rPr lang="uk-UA" dirty="0" smtClean="0"/>
              <a:t>Саме одним з полів і є </a:t>
            </a:r>
            <a:r>
              <a:rPr lang="uk-UA" i="1" dirty="0" smtClean="0">
                <a:solidFill>
                  <a:srgbClr val="FF0000"/>
                </a:solidFill>
              </a:rPr>
              <a:t>ключ</a:t>
            </a:r>
            <a:r>
              <a:rPr lang="uk-UA" dirty="0" smtClean="0"/>
              <a:t> даного елемента. Інші поля ― це додаткова інформація про елемент: його значення, вказівник на наступний за ним елемент, на попередній елемент тощо (в залежності від умови задачі).</a:t>
            </a:r>
            <a:endParaRPr lang="ru-RU" b="1" dirty="0"/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666402"/>
          </a:xfrm>
        </p:spPr>
        <p:txBody>
          <a:bodyPr>
            <a:normAutofit fontScale="92500" lnSpcReduction="10000"/>
          </a:bodyPr>
          <a:lstStyle/>
          <a:p>
            <a:pPr marL="0" indent="360363" algn="just">
              <a:buNone/>
            </a:pPr>
            <a:r>
              <a:rPr lang="uk-UA" dirty="0" smtClean="0"/>
              <a:t>Надалі вважатимемо, що елемент множини шукається за ключем. У багатьох випадках усі ключі різні і тоді множину можна розглядати як </a:t>
            </a:r>
            <a:r>
              <a:rPr lang="uk-UA" b="1" i="1" dirty="0" smtClean="0">
                <a:solidFill>
                  <a:srgbClr val="FF0000"/>
                </a:solidFill>
              </a:rPr>
              <a:t>функцію</a:t>
            </a:r>
            <a:r>
              <a:rPr lang="uk-UA" dirty="0" smtClean="0"/>
              <a:t>, що кожному існуючому ключу ставить у відповідність деяку додаткову інформацію. </a:t>
            </a:r>
          </a:p>
          <a:p>
            <a:pPr marL="0" indent="360363" algn="just">
              <a:buNone/>
            </a:pPr>
            <a:r>
              <a:rPr lang="uk-UA" dirty="0" smtClean="0"/>
              <a:t>Частіше за все у якості ключів можуть бути </a:t>
            </a:r>
            <a:r>
              <a:rPr lang="uk-UA" b="1" i="1" dirty="0" smtClean="0">
                <a:solidFill>
                  <a:srgbClr val="FF0000"/>
                </a:solidFill>
              </a:rPr>
              <a:t>числа</a:t>
            </a:r>
            <a:r>
              <a:rPr lang="uk-UA" dirty="0" smtClean="0"/>
              <a:t> або </a:t>
            </a:r>
            <a:r>
              <a:rPr lang="uk-UA" b="1" i="1" dirty="0" smtClean="0">
                <a:solidFill>
                  <a:srgbClr val="FF0000"/>
                </a:solidFill>
              </a:rPr>
              <a:t>слова</a:t>
            </a:r>
            <a:r>
              <a:rPr lang="uk-UA" dirty="0" smtClean="0"/>
              <a:t>, що, як зазначалося вище, є безпосередньо значеннями елементів. </a:t>
            </a:r>
          </a:p>
          <a:p>
            <a:pPr marL="0" indent="360363" algn="just">
              <a:buNone/>
            </a:pPr>
            <a:r>
              <a:rPr lang="uk-UA" dirty="0" smtClean="0"/>
              <a:t>У цьому випадку можна говорити, наприклад, про існування деякого </a:t>
            </a:r>
            <a:r>
              <a:rPr lang="uk-UA" i="1" dirty="0" smtClean="0">
                <a:solidFill>
                  <a:srgbClr val="FF0000"/>
                </a:solidFill>
              </a:rPr>
              <a:t>лексикографічного</a:t>
            </a:r>
            <a:r>
              <a:rPr lang="uk-UA" dirty="0" smtClean="0"/>
              <a:t> порядку для елементів множини, а саме про найменший елемент або про елемент, який є безпосередньо наступним за даним.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6024162"/>
          </a:xfrm>
        </p:spPr>
        <p:txBody>
          <a:bodyPr>
            <a:noAutofit/>
          </a:bodyPr>
          <a:lstStyle/>
          <a:p>
            <a:pPr marL="0" indent="360363" algn="just">
              <a:buNone/>
            </a:pPr>
            <a:r>
              <a:rPr lang="uk-UA" sz="2600" dirty="0" smtClean="0"/>
              <a:t>Наприклад, якщо множиною елементів є ідентифікаційні коди, то ключем може бути цей код; якщо слова, то, можливо, порядковий номер цього слова в упорядкованій послідовності всіх слів тощо.</a:t>
            </a:r>
          </a:p>
          <a:p>
            <a:pPr marL="0" indent="360363" algn="just">
              <a:buNone/>
            </a:pPr>
            <a:r>
              <a:rPr lang="uk-UA" sz="2600" dirty="0" smtClean="0"/>
              <a:t>У термінах введеного поняття ключа елемента можна говорити про розв’язання поставленої задачі. </a:t>
            </a:r>
            <a:endParaRPr lang="en-US" sz="2600" dirty="0" smtClean="0"/>
          </a:p>
          <a:p>
            <a:pPr marL="0" indent="360363" algn="just">
              <a:buNone/>
            </a:pPr>
            <a:r>
              <a:rPr lang="uk-UA" sz="2600" i="1" dirty="0" smtClean="0">
                <a:solidFill>
                  <a:srgbClr val="FF0000"/>
                </a:solidFill>
              </a:rPr>
              <a:t>Платформою для цього буде створення масиву, порядковий номер</a:t>
            </a:r>
            <a:r>
              <a:rPr lang="en-US" sz="2600" i="1" dirty="0" smtClean="0">
                <a:solidFill>
                  <a:srgbClr val="FF0000"/>
                </a:solidFill>
              </a:rPr>
              <a:t> (</a:t>
            </a:r>
            <a:r>
              <a:rPr lang="uk-UA" sz="2600" i="1" dirty="0" smtClean="0">
                <a:solidFill>
                  <a:srgbClr val="FF0000"/>
                </a:solidFill>
              </a:rPr>
              <a:t>індекс</a:t>
            </a:r>
            <a:r>
              <a:rPr lang="en-US" sz="2600" i="1" dirty="0" smtClean="0">
                <a:solidFill>
                  <a:srgbClr val="FF0000"/>
                </a:solidFill>
              </a:rPr>
              <a:t>)</a:t>
            </a:r>
            <a:r>
              <a:rPr lang="uk-UA" sz="2600" i="1" dirty="0" smtClean="0">
                <a:solidFill>
                  <a:srgbClr val="FF0000"/>
                </a:solidFill>
              </a:rPr>
              <a:t> якого збігається з ключем елемента заданої множини, а вмістом ― вказівник на цей елемент, тобто його адреса у пам’яті комп’ютера: </a:t>
            </a:r>
            <a:r>
              <a:rPr lang="en-US" sz="2600" b="1" i="1" dirty="0" smtClean="0">
                <a:solidFill>
                  <a:srgbClr val="FF0000"/>
                </a:solidFill>
              </a:rPr>
              <a:t>A</a:t>
            </a:r>
            <a:r>
              <a:rPr lang="uk-UA" sz="2600" b="1" i="1" dirty="0" smtClean="0">
                <a:solidFill>
                  <a:srgbClr val="FF0000"/>
                </a:solidFill>
              </a:rPr>
              <a:t>[</a:t>
            </a:r>
            <a:r>
              <a:rPr lang="en-US" sz="2600" b="1" i="1" dirty="0" smtClean="0">
                <a:solidFill>
                  <a:srgbClr val="FF0000"/>
                </a:solidFill>
              </a:rPr>
              <a:t>key</a:t>
            </a:r>
            <a:r>
              <a:rPr lang="uk-UA" sz="2600" b="1" i="1" dirty="0" smtClean="0">
                <a:solidFill>
                  <a:srgbClr val="FF0000"/>
                </a:solidFill>
              </a:rPr>
              <a:t>(</a:t>
            </a:r>
            <a:r>
              <a:rPr lang="en-US" sz="2600" b="1" i="1" dirty="0" smtClean="0">
                <a:solidFill>
                  <a:srgbClr val="FF0000"/>
                </a:solidFill>
              </a:rPr>
              <a:t>x</a:t>
            </a:r>
            <a:r>
              <a:rPr lang="uk-UA" sz="2600" b="1" i="1" dirty="0" smtClean="0">
                <a:solidFill>
                  <a:srgbClr val="FF0000"/>
                </a:solidFill>
              </a:rPr>
              <a:t>)]=</a:t>
            </a:r>
            <a:r>
              <a:rPr lang="en-US" sz="2600" b="1" i="1" dirty="0" smtClean="0">
                <a:solidFill>
                  <a:srgbClr val="FF0000"/>
                </a:solidFill>
              </a:rPr>
              <a:t>x</a:t>
            </a:r>
            <a:r>
              <a:rPr lang="uk-UA" sz="2600" dirty="0" smtClean="0">
                <a:solidFill>
                  <a:srgbClr val="FF0000"/>
                </a:solidFill>
              </a:rPr>
              <a:t>.</a:t>
            </a:r>
            <a:r>
              <a:rPr lang="uk-UA" sz="2600" dirty="0" smtClean="0"/>
              <a:t> </a:t>
            </a:r>
            <a:endParaRPr lang="en-US" sz="2600" dirty="0" smtClean="0"/>
          </a:p>
          <a:p>
            <a:pPr marL="0" indent="360363" algn="just">
              <a:buNone/>
            </a:pPr>
            <a:r>
              <a:rPr lang="uk-UA" sz="2600" dirty="0" smtClean="0"/>
              <a:t>У такому випадку доступ до елементів буде набагато швидшим, а саме прямим. Такий спосіб організації вхідної інформації називається </a:t>
            </a:r>
            <a:r>
              <a:rPr lang="uk-UA" sz="2600" b="1" i="1" dirty="0" smtClean="0">
                <a:solidFill>
                  <a:srgbClr val="FF0000"/>
                </a:solidFill>
              </a:rPr>
              <a:t>прямою адресацією</a:t>
            </a:r>
            <a:r>
              <a:rPr lang="uk-UA" sz="2600" dirty="0" smtClean="0"/>
              <a:t>.</a:t>
            </a:r>
            <a:endParaRPr lang="ru-RU" sz="2600" dirty="0"/>
          </a:p>
        </p:txBody>
      </p:sp>
      <p:sp>
        <p:nvSpPr>
          <p:cNvPr id="7681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6840" name="Rectangle 4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pSp>
        <p:nvGrpSpPr>
          <p:cNvPr id="34817" name="Group 1"/>
          <p:cNvGrpSpPr>
            <a:grpSpLocks noChangeAspect="1"/>
          </p:cNvGrpSpPr>
          <p:nvPr/>
        </p:nvGrpSpPr>
        <p:grpSpPr bwMode="auto">
          <a:xfrm>
            <a:off x="1980282" y="404664"/>
            <a:ext cx="5544046" cy="4752528"/>
            <a:chOff x="3909" y="850"/>
            <a:chExt cx="4168" cy="4205"/>
          </a:xfrm>
        </p:grpSpPr>
        <p:sp>
          <p:nvSpPr>
            <p:cNvPr id="34855" name="AutoShape 39"/>
            <p:cNvSpPr>
              <a:spLocks noChangeAspect="1" noChangeArrowheads="1" noTextEdit="1"/>
            </p:cNvSpPr>
            <p:nvPr/>
          </p:nvSpPr>
          <p:spPr bwMode="auto">
            <a:xfrm>
              <a:off x="3937" y="850"/>
              <a:ext cx="4140" cy="420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854" name="AutoShape 38"/>
            <p:cNvSpPr>
              <a:spLocks noChangeArrowheads="1"/>
            </p:cNvSpPr>
            <p:nvPr/>
          </p:nvSpPr>
          <p:spPr bwMode="auto">
            <a:xfrm>
              <a:off x="4657" y="2830"/>
              <a:ext cx="1080" cy="360"/>
            </a:xfrm>
            <a:prstGeom prst="flowChartProcess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</a:t>
              </a:r>
              <a:endParaRPr kumimoji="0" lang="uk-U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53" name="AutoShape 37"/>
            <p:cNvSpPr>
              <a:spLocks noChangeArrowheads="1"/>
            </p:cNvSpPr>
            <p:nvPr/>
          </p:nvSpPr>
          <p:spPr bwMode="auto">
            <a:xfrm>
              <a:off x="4657" y="3190"/>
              <a:ext cx="1082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</a:t>
              </a:r>
              <a:endParaRPr kumimoji="0" lang="uk-U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52" name="AutoShape 36"/>
            <p:cNvSpPr>
              <a:spLocks noChangeArrowheads="1"/>
            </p:cNvSpPr>
            <p:nvPr/>
          </p:nvSpPr>
          <p:spPr bwMode="auto">
            <a:xfrm>
              <a:off x="4657" y="3550"/>
              <a:ext cx="1082" cy="360"/>
            </a:xfrm>
            <a:prstGeom prst="flowChartProcess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6</a:t>
              </a:r>
              <a:endParaRPr kumimoji="0" lang="uk-U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51" name="AutoShape 35"/>
            <p:cNvSpPr>
              <a:spLocks noChangeArrowheads="1"/>
            </p:cNvSpPr>
            <p:nvPr/>
          </p:nvSpPr>
          <p:spPr bwMode="auto">
            <a:xfrm>
              <a:off x="4657" y="3910"/>
              <a:ext cx="1082" cy="360"/>
            </a:xfrm>
            <a:prstGeom prst="flowChartProcess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7</a:t>
              </a:r>
              <a:endParaRPr kumimoji="0" lang="uk-U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50" name="AutoShape 34"/>
            <p:cNvSpPr>
              <a:spLocks noChangeArrowheads="1"/>
            </p:cNvSpPr>
            <p:nvPr/>
          </p:nvSpPr>
          <p:spPr bwMode="auto">
            <a:xfrm>
              <a:off x="4657" y="4270"/>
              <a:ext cx="1082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8</a:t>
              </a:r>
              <a:endParaRPr kumimoji="0" lang="uk-U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49" name="AutoShape 33"/>
            <p:cNvSpPr>
              <a:spLocks noChangeArrowheads="1"/>
            </p:cNvSpPr>
            <p:nvPr/>
          </p:nvSpPr>
          <p:spPr bwMode="auto">
            <a:xfrm>
              <a:off x="4657" y="4630"/>
              <a:ext cx="1082" cy="360"/>
            </a:xfrm>
            <a:prstGeom prst="flowChartProcess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9</a:t>
              </a:r>
              <a:endParaRPr kumimoji="0" lang="uk-U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48" name="AutoShape 32"/>
            <p:cNvSpPr>
              <a:spLocks noChangeArrowheads="1"/>
            </p:cNvSpPr>
            <p:nvPr/>
          </p:nvSpPr>
          <p:spPr bwMode="auto">
            <a:xfrm>
              <a:off x="6277" y="1750"/>
              <a:ext cx="54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uk-U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47" name="AutoShape 31"/>
            <p:cNvSpPr>
              <a:spLocks noChangeArrowheads="1"/>
            </p:cNvSpPr>
            <p:nvPr/>
          </p:nvSpPr>
          <p:spPr bwMode="auto">
            <a:xfrm>
              <a:off x="6277" y="2110"/>
              <a:ext cx="54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uk-U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46" name="AutoShape 30"/>
            <p:cNvSpPr>
              <a:spLocks noChangeArrowheads="1"/>
            </p:cNvSpPr>
            <p:nvPr/>
          </p:nvSpPr>
          <p:spPr bwMode="auto">
            <a:xfrm>
              <a:off x="4657" y="2470"/>
              <a:ext cx="1080" cy="360"/>
            </a:xfrm>
            <a:prstGeom prst="flowChartProcess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uk-U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45" name="AutoShape 29"/>
            <p:cNvSpPr>
              <a:spLocks noChangeArrowheads="1"/>
            </p:cNvSpPr>
            <p:nvPr/>
          </p:nvSpPr>
          <p:spPr bwMode="auto">
            <a:xfrm>
              <a:off x="4657" y="2110"/>
              <a:ext cx="108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44" name="AutoShape 28"/>
            <p:cNvSpPr>
              <a:spLocks noChangeArrowheads="1"/>
            </p:cNvSpPr>
            <p:nvPr/>
          </p:nvSpPr>
          <p:spPr bwMode="auto">
            <a:xfrm>
              <a:off x="4657" y="1750"/>
              <a:ext cx="108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uk-U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43" name="AutoShape 27"/>
            <p:cNvSpPr>
              <a:spLocks noChangeArrowheads="1"/>
            </p:cNvSpPr>
            <p:nvPr/>
          </p:nvSpPr>
          <p:spPr bwMode="auto">
            <a:xfrm>
              <a:off x="4657" y="1390"/>
              <a:ext cx="1080" cy="360"/>
            </a:xfrm>
            <a:prstGeom prst="flowChartProcess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endParaRPr kumimoji="0" lang="uk-U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42" name="Text Box 26"/>
            <p:cNvSpPr txBox="1">
              <a:spLocks noChangeArrowheads="1"/>
            </p:cNvSpPr>
            <p:nvPr/>
          </p:nvSpPr>
          <p:spPr bwMode="auto">
            <a:xfrm>
              <a:off x="4837" y="1030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А</a:t>
              </a:r>
              <a:endParaRPr kumimoji="0" lang="uk-U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41" name="Text Box 25"/>
            <p:cNvSpPr txBox="1">
              <a:spLocks noChangeArrowheads="1"/>
            </p:cNvSpPr>
            <p:nvPr/>
          </p:nvSpPr>
          <p:spPr bwMode="auto">
            <a:xfrm>
              <a:off x="3937" y="1390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endPara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40" name="Text Box 24"/>
            <p:cNvSpPr txBox="1">
              <a:spLocks noChangeArrowheads="1"/>
            </p:cNvSpPr>
            <p:nvPr/>
          </p:nvSpPr>
          <p:spPr bwMode="auto">
            <a:xfrm>
              <a:off x="3937" y="1750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39" name="Text Box 23"/>
            <p:cNvSpPr txBox="1">
              <a:spLocks noChangeArrowheads="1"/>
            </p:cNvSpPr>
            <p:nvPr/>
          </p:nvSpPr>
          <p:spPr bwMode="auto">
            <a:xfrm>
              <a:off x="3937" y="2110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38" name="Text Box 22"/>
            <p:cNvSpPr txBox="1">
              <a:spLocks noChangeArrowheads="1"/>
            </p:cNvSpPr>
            <p:nvPr/>
          </p:nvSpPr>
          <p:spPr bwMode="auto">
            <a:xfrm>
              <a:off x="3937" y="2470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37" name="Text Box 21"/>
            <p:cNvSpPr txBox="1">
              <a:spLocks noChangeArrowheads="1"/>
            </p:cNvSpPr>
            <p:nvPr/>
          </p:nvSpPr>
          <p:spPr bwMode="auto">
            <a:xfrm>
              <a:off x="3909" y="2765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</a:t>
              </a:r>
              <a:endPara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36" name="Text Box 20"/>
            <p:cNvSpPr txBox="1">
              <a:spLocks noChangeArrowheads="1"/>
            </p:cNvSpPr>
            <p:nvPr/>
          </p:nvSpPr>
          <p:spPr bwMode="auto">
            <a:xfrm>
              <a:off x="3937" y="3190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</a:t>
              </a:r>
              <a:endPara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35" name="Text Box 19"/>
            <p:cNvSpPr txBox="1">
              <a:spLocks noChangeArrowheads="1"/>
            </p:cNvSpPr>
            <p:nvPr/>
          </p:nvSpPr>
          <p:spPr bwMode="auto">
            <a:xfrm>
              <a:off x="3937" y="3550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6</a:t>
              </a:r>
              <a:endPara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34" name="Text Box 18"/>
            <p:cNvSpPr txBox="1">
              <a:spLocks noChangeArrowheads="1"/>
            </p:cNvSpPr>
            <p:nvPr/>
          </p:nvSpPr>
          <p:spPr bwMode="auto">
            <a:xfrm>
              <a:off x="3937" y="3910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7</a:t>
              </a:r>
              <a:endPara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33" name="Text Box 17"/>
            <p:cNvSpPr txBox="1">
              <a:spLocks noChangeArrowheads="1"/>
            </p:cNvSpPr>
            <p:nvPr/>
          </p:nvSpPr>
          <p:spPr bwMode="auto">
            <a:xfrm>
              <a:off x="3937" y="4270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8</a:t>
              </a:r>
              <a:endPara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32" name="Text Box 16"/>
            <p:cNvSpPr txBox="1">
              <a:spLocks noChangeArrowheads="1"/>
            </p:cNvSpPr>
            <p:nvPr/>
          </p:nvSpPr>
          <p:spPr bwMode="auto">
            <a:xfrm>
              <a:off x="3937" y="4630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9</a:t>
              </a:r>
              <a:endPara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31" name="AutoShape 15"/>
            <p:cNvSpPr>
              <a:spLocks noChangeShapeType="1"/>
            </p:cNvSpPr>
            <p:nvPr/>
          </p:nvSpPr>
          <p:spPr bwMode="auto">
            <a:xfrm>
              <a:off x="5737" y="1930"/>
              <a:ext cx="54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830" name="AutoShape 14"/>
            <p:cNvSpPr>
              <a:spLocks noChangeShapeType="1"/>
            </p:cNvSpPr>
            <p:nvPr/>
          </p:nvSpPr>
          <p:spPr bwMode="auto">
            <a:xfrm>
              <a:off x="5737" y="2290"/>
              <a:ext cx="54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829" name="AutoShape 13"/>
            <p:cNvSpPr>
              <a:spLocks noChangeShapeType="1"/>
            </p:cNvSpPr>
            <p:nvPr/>
          </p:nvSpPr>
          <p:spPr bwMode="auto">
            <a:xfrm>
              <a:off x="5739" y="4450"/>
              <a:ext cx="53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828" name="Text Box 12"/>
            <p:cNvSpPr txBox="1">
              <a:spLocks noChangeArrowheads="1"/>
            </p:cNvSpPr>
            <p:nvPr/>
          </p:nvSpPr>
          <p:spPr bwMode="auto">
            <a:xfrm>
              <a:off x="5917" y="1030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ключ</a:t>
              </a:r>
              <a:endParaRPr kumimoji="0" 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27" name="Text Box 11"/>
            <p:cNvSpPr txBox="1">
              <a:spLocks noChangeArrowheads="1"/>
            </p:cNvSpPr>
            <p:nvPr/>
          </p:nvSpPr>
          <p:spPr bwMode="auto">
            <a:xfrm>
              <a:off x="6997" y="1030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додаткові</a:t>
              </a:r>
              <a:r>
                <a:rPr kumimoji="0" lang="uk-UA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uk-UA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дані</a:t>
              </a:r>
              <a:endParaRPr kumimoji="0" 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26" name="AutoShape 10"/>
            <p:cNvSpPr>
              <a:spLocks noChangeShapeType="1"/>
            </p:cNvSpPr>
            <p:nvPr/>
          </p:nvSpPr>
          <p:spPr bwMode="auto">
            <a:xfrm>
              <a:off x="6277" y="1390"/>
              <a:ext cx="270" cy="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825" name="AutoShape 9"/>
            <p:cNvSpPr>
              <a:spLocks noChangeArrowheads="1"/>
            </p:cNvSpPr>
            <p:nvPr/>
          </p:nvSpPr>
          <p:spPr bwMode="auto">
            <a:xfrm>
              <a:off x="6277" y="3190"/>
              <a:ext cx="54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</a:t>
              </a:r>
              <a:endParaRPr kumimoji="0" lang="uk-U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24" name="AutoShape 8"/>
            <p:cNvSpPr>
              <a:spLocks noChangeArrowheads="1"/>
            </p:cNvSpPr>
            <p:nvPr/>
          </p:nvSpPr>
          <p:spPr bwMode="auto">
            <a:xfrm>
              <a:off x="6817" y="1750"/>
              <a:ext cx="54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23" name="AutoShape 7"/>
            <p:cNvSpPr>
              <a:spLocks noChangeArrowheads="1"/>
            </p:cNvSpPr>
            <p:nvPr/>
          </p:nvSpPr>
          <p:spPr bwMode="auto">
            <a:xfrm>
              <a:off x="6817" y="2110"/>
              <a:ext cx="54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22" name="AutoShape 6"/>
            <p:cNvSpPr>
              <a:spLocks noChangeArrowheads="1"/>
            </p:cNvSpPr>
            <p:nvPr/>
          </p:nvSpPr>
          <p:spPr bwMode="auto">
            <a:xfrm>
              <a:off x="6817" y="3190"/>
              <a:ext cx="54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21" name="AutoShape 5"/>
            <p:cNvSpPr>
              <a:spLocks noChangeArrowheads="1"/>
            </p:cNvSpPr>
            <p:nvPr/>
          </p:nvSpPr>
          <p:spPr bwMode="auto">
            <a:xfrm>
              <a:off x="6277" y="4270"/>
              <a:ext cx="54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8</a:t>
              </a:r>
              <a:endParaRPr kumimoji="0" lang="uk-UA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20" name="AutoShape 4"/>
            <p:cNvSpPr>
              <a:spLocks noChangeArrowheads="1"/>
            </p:cNvSpPr>
            <p:nvPr/>
          </p:nvSpPr>
          <p:spPr bwMode="auto">
            <a:xfrm>
              <a:off x="6817" y="4270"/>
              <a:ext cx="540" cy="36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19" name="AutoShape 3"/>
            <p:cNvSpPr>
              <a:spLocks noChangeShapeType="1"/>
            </p:cNvSpPr>
            <p:nvPr/>
          </p:nvSpPr>
          <p:spPr bwMode="auto">
            <a:xfrm>
              <a:off x="5739" y="3370"/>
              <a:ext cx="53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  <p:sp>
          <p:nvSpPr>
            <p:cNvPr id="34818" name="AutoShape 2"/>
            <p:cNvSpPr>
              <a:spLocks noChangeShapeType="1"/>
            </p:cNvSpPr>
            <p:nvPr/>
          </p:nvSpPr>
          <p:spPr bwMode="auto">
            <a:xfrm flipH="1">
              <a:off x="7087" y="1570"/>
              <a:ext cx="450" cy="1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67544" y="5589240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 algn="just"/>
            <a:r>
              <a:rPr lang="uk-UA" sz="2000" dirty="0" smtClean="0"/>
              <a:t>На малюнку сірим кольором позначені ті елементи масиву, які мають посилання на </a:t>
            </a:r>
            <a:r>
              <a:rPr lang="en-US" sz="2000" b="1" i="1" dirty="0" smtClean="0">
                <a:solidFill>
                  <a:srgbClr val="FF0000"/>
                </a:solidFill>
              </a:rPr>
              <a:t>NULL</a:t>
            </a:r>
            <a:r>
              <a:rPr lang="uk-UA" sz="2000" dirty="0" smtClean="0"/>
              <a:t>, </a:t>
            </a:r>
            <a:r>
              <a:rPr lang="uk-UA" sz="2000" dirty="0" smtClean="0"/>
              <a:t>тобто у множині немає елементів, ключ яких збігається з цим порядковим номером елемента масиву </a:t>
            </a:r>
            <a:r>
              <a:rPr lang="uk-UA" sz="2000" i="1" dirty="0" smtClean="0"/>
              <a:t>А</a:t>
            </a:r>
            <a:r>
              <a:rPr lang="uk-UA" sz="2000" dirty="0" smtClean="0"/>
              <a:t>. </a:t>
            </a:r>
            <a:endParaRPr lang="uk-UA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522956"/>
          </a:xfrm>
        </p:spPr>
        <p:txBody>
          <a:bodyPr>
            <a:normAutofit fontScale="92500"/>
          </a:bodyPr>
          <a:lstStyle/>
          <a:p>
            <a:pPr marL="0" indent="360363" algn="just">
              <a:buNone/>
            </a:pPr>
            <a:r>
              <a:rPr lang="uk-UA" dirty="0" smtClean="0"/>
              <a:t>Зрозуміло, що при великій кількості вхідної інформації можуть виникнути проблеми з розміщенням у пам’яті. Саме в цьому і полягає досить очевидний недолік прямої адресації: </a:t>
            </a:r>
          </a:p>
          <a:p>
            <a:pPr marL="0" indent="360363" algn="just"/>
            <a:r>
              <a:rPr lang="uk-UA" dirty="0" smtClean="0"/>
              <a:t>коли множина всіх можливих ключів велика, то зберігати у пам’яті такий масив не практично, а подекуди і не можливо;</a:t>
            </a:r>
          </a:p>
          <a:p>
            <a:pPr marL="0" indent="360363" algn="just"/>
            <a:r>
              <a:rPr lang="uk-UA" dirty="0" smtClean="0"/>
              <a:t>якщо число реально існуючих у таблиці записів менше за кількість її елементів</a:t>
            </a:r>
            <a:r>
              <a:rPr lang="en-US" dirty="0" smtClean="0"/>
              <a:t> (</a:t>
            </a:r>
            <a:r>
              <a:rPr lang="uk-UA" dirty="0" smtClean="0"/>
              <a:t>посилання </a:t>
            </a:r>
            <a:r>
              <a:rPr lang="en-US" b="1" dirty="0" smtClean="0"/>
              <a:t>NULL</a:t>
            </a:r>
            <a:r>
              <a:rPr lang="en-US" dirty="0" smtClean="0"/>
              <a:t>)</a:t>
            </a:r>
            <a:r>
              <a:rPr lang="uk-UA" dirty="0" smtClean="0"/>
              <a:t>, то в цьому випадку пам’ять використовується взагалі не ефективно.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2708</Words>
  <Application>Microsoft Office PowerPoint</Application>
  <PresentationFormat>Экран (4:3)</PresentationFormat>
  <Paragraphs>258</Paragraphs>
  <Slides>34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6" baseType="lpstr">
      <vt:lpstr>Тема Office</vt:lpstr>
      <vt:lpstr>Формула</vt:lpstr>
      <vt:lpstr> Хеш-функції та хеш-таблиці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Оцінка ефективності структур даних</vt:lpstr>
      <vt:lpstr>Слайд 34</vt:lpstr>
    </vt:vector>
  </TitlesOfParts>
  <Company>BMS Consulting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Математичне визначення алгоритму</dc:title>
  <dc:creator>User</dc:creator>
  <cp:lastModifiedBy>User</cp:lastModifiedBy>
  <cp:revision>213</cp:revision>
  <dcterms:created xsi:type="dcterms:W3CDTF">2012-09-18T20:18:29Z</dcterms:created>
  <dcterms:modified xsi:type="dcterms:W3CDTF">2020-10-22T15:52:18Z</dcterms:modified>
</cp:coreProperties>
</file>