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 userDrawn="1"/>
        </p:nvGrpSpPr>
        <p:grpSpPr>
          <a:xfrm>
            <a:off x="1079292" y="1084700"/>
            <a:ext cx="9983449" cy="5391047"/>
            <a:chOff x="1079292" y="1084700"/>
            <a:chExt cx="9983449" cy="5391047"/>
          </a:xfrm>
        </p:grpSpPr>
        <p:sp>
          <p:nvSpPr>
            <p:cNvPr id="7" name="Rechteck 6"/>
            <p:cNvSpPr/>
            <p:nvPr userDrawn="1"/>
          </p:nvSpPr>
          <p:spPr>
            <a:xfrm>
              <a:off x="1079292" y="1084701"/>
              <a:ext cx="9983449" cy="5391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>
            <a:xfrm>
              <a:off x="1079292" y="1084701"/>
              <a:ext cx="9983449" cy="339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10672997" y="1084700"/>
              <a:ext cx="389743" cy="339362"/>
            </a:xfrm>
            <a:prstGeom prst="rect">
              <a:avLst/>
            </a:prstGeom>
            <a:solidFill>
              <a:srgbClr val="FF11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X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uppieren 26"/>
            <p:cNvGrpSpPr/>
            <p:nvPr userDrawn="1"/>
          </p:nvGrpSpPr>
          <p:grpSpPr>
            <a:xfrm>
              <a:off x="10268262" y="1162204"/>
              <a:ext cx="278565" cy="201898"/>
              <a:chOff x="4591362" y="2738728"/>
              <a:chExt cx="484056" cy="392790"/>
            </a:xfrm>
          </p:grpSpPr>
          <p:grpSp>
            <p:nvGrpSpPr>
              <p:cNvPr id="20" name="Gruppieren 19"/>
              <p:cNvGrpSpPr/>
              <p:nvPr userDrawn="1"/>
            </p:nvGrpSpPr>
            <p:grpSpPr>
              <a:xfrm>
                <a:off x="4736892" y="2738728"/>
                <a:ext cx="338526" cy="334255"/>
                <a:chOff x="1336622" y="787400"/>
                <a:chExt cx="9983449" cy="6019800"/>
              </a:xfrm>
            </p:grpSpPr>
            <p:sp>
              <p:nvSpPr>
                <p:cNvPr id="17" name="Rechteck 16"/>
                <p:cNvSpPr/>
                <p:nvPr userDrawn="1"/>
              </p:nvSpPr>
              <p:spPr>
                <a:xfrm>
                  <a:off x="1336622" y="787400"/>
                  <a:ext cx="9983449" cy="6019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Rechteck 17"/>
                <p:cNvSpPr/>
                <p:nvPr userDrawn="1"/>
              </p:nvSpPr>
              <p:spPr>
                <a:xfrm>
                  <a:off x="1336622" y="787400"/>
                  <a:ext cx="9983449" cy="210838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4" name="Gruppieren 23"/>
              <p:cNvGrpSpPr/>
              <p:nvPr userDrawn="1"/>
            </p:nvGrpSpPr>
            <p:grpSpPr>
              <a:xfrm>
                <a:off x="4591362" y="2797263"/>
                <a:ext cx="338526" cy="334255"/>
                <a:chOff x="1336622" y="787400"/>
                <a:chExt cx="9983449" cy="6019800"/>
              </a:xfrm>
            </p:grpSpPr>
            <p:sp>
              <p:nvSpPr>
                <p:cNvPr id="25" name="Rechteck 24"/>
                <p:cNvSpPr/>
                <p:nvPr userDrawn="1"/>
              </p:nvSpPr>
              <p:spPr>
                <a:xfrm>
                  <a:off x="1336622" y="787400"/>
                  <a:ext cx="9983449" cy="6019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Rechteck 25"/>
                <p:cNvSpPr/>
                <p:nvPr userDrawn="1"/>
              </p:nvSpPr>
              <p:spPr>
                <a:xfrm>
                  <a:off x="1336622" y="787400"/>
                  <a:ext cx="9983449" cy="210838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cxnSp>
          <p:nvCxnSpPr>
            <p:cNvPr id="29" name="Gerader Verbinder 28"/>
            <p:cNvCxnSpPr/>
            <p:nvPr userDrawn="1"/>
          </p:nvCxnSpPr>
          <p:spPr>
            <a:xfrm>
              <a:off x="9983449" y="1334014"/>
              <a:ext cx="1948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1811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34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12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16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11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90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0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26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88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22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2BBA-BCEA-4D69-881F-C7DCE17B3328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94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2BBA-BCEA-4D69-881F-C7DCE17B3328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2674-A161-4EFF-8BAE-F784F7DED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55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327816" y="2203553"/>
            <a:ext cx="5561350" cy="35226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561707" y="299802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486627" y="5021366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Cancel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165806" y="286842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Username: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270735" y="3357678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Password: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561706" y="2868427"/>
            <a:ext cx="191838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Testuser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61705" y="3353234"/>
            <a:ext cx="191838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731520"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********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468727" y="5021366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37679" y="3824868"/>
            <a:ext cx="186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Repeat Password: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5564205" y="3820424"/>
            <a:ext cx="191838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731520"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********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8303179" y="3353234"/>
            <a:ext cx="38888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The second </a:t>
            </a:r>
            <a:r>
              <a:rPr lang="de-DE" b="1" dirty="0" err="1" smtClean="0">
                <a:solidFill>
                  <a:srgbClr val="00B050"/>
                </a:solidFill>
              </a:rPr>
              <a:t>password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field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only</a:t>
            </a:r>
            <a:r>
              <a:rPr lang="de-DE" b="1" dirty="0" smtClean="0">
                <a:solidFill>
                  <a:srgbClr val="00B050"/>
                </a:solidFill>
              </a:rPr>
              <a:t> will </a:t>
            </a:r>
          </a:p>
          <a:p>
            <a:r>
              <a:rPr lang="de-DE" b="1" dirty="0" err="1" smtClean="0">
                <a:solidFill>
                  <a:srgbClr val="00B050"/>
                </a:solidFill>
              </a:rPr>
              <a:t>needed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for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first </a:t>
            </a:r>
            <a:r>
              <a:rPr lang="de-DE" b="1" dirty="0" err="1" smtClean="0">
                <a:solidFill>
                  <a:srgbClr val="00B050"/>
                </a:solidFill>
              </a:rPr>
              <a:t>login</a:t>
            </a:r>
            <a:r>
              <a:rPr lang="de-DE" b="1" dirty="0" smtClean="0">
                <a:solidFill>
                  <a:srgbClr val="00B050"/>
                </a:solidFill>
              </a:rPr>
              <a:t>, </a:t>
            </a:r>
            <a:r>
              <a:rPr lang="de-DE" b="1" dirty="0" err="1" smtClean="0">
                <a:solidFill>
                  <a:srgbClr val="00B050"/>
                </a:solidFill>
              </a:rPr>
              <a:t>or</a:t>
            </a:r>
            <a:r>
              <a:rPr lang="de-DE" b="1" dirty="0" smtClean="0">
                <a:solidFill>
                  <a:srgbClr val="00B050"/>
                </a:solidFill>
              </a:rPr>
              <a:t> if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endParaRPr lang="de-DE" b="1" dirty="0">
              <a:solidFill>
                <a:srgbClr val="00B050"/>
              </a:solidFill>
            </a:endParaRPr>
          </a:p>
          <a:p>
            <a:r>
              <a:rPr lang="de-DE" b="1" dirty="0" smtClean="0">
                <a:solidFill>
                  <a:srgbClr val="00B050"/>
                </a:solidFill>
              </a:rPr>
              <a:t>Administrator </a:t>
            </a:r>
            <a:r>
              <a:rPr lang="de-DE" b="1" dirty="0" err="1" smtClean="0">
                <a:solidFill>
                  <a:srgbClr val="00B050"/>
                </a:solidFill>
              </a:rPr>
              <a:t>sets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password</a:t>
            </a:r>
            <a:r>
              <a:rPr lang="de-DE" b="1" dirty="0" smtClean="0">
                <a:solidFill>
                  <a:srgbClr val="00B050"/>
                </a:solidFill>
              </a:rPr>
              <a:t> back</a:t>
            </a:r>
          </a:p>
          <a:p>
            <a:r>
              <a:rPr lang="de-DE" b="1" dirty="0" err="1" smtClean="0">
                <a:solidFill>
                  <a:srgbClr val="00B050"/>
                </a:solidFill>
              </a:rPr>
              <a:t>to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default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To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change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Password</a:t>
            </a:r>
          </a:p>
          <a:p>
            <a:r>
              <a:rPr lang="de-DE" b="1" dirty="0" err="1" smtClean="0">
                <a:solidFill>
                  <a:srgbClr val="00B050"/>
                </a:solidFill>
              </a:rPr>
              <a:t>from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default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to</a:t>
            </a:r>
            <a:r>
              <a:rPr lang="de-DE" b="1" dirty="0" smtClean="0">
                <a:solidFill>
                  <a:srgbClr val="00B050"/>
                </a:solidFill>
              </a:rPr>
              <a:t> a user-</a:t>
            </a:r>
            <a:r>
              <a:rPr lang="de-DE" b="1" dirty="0" err="1" smtClean="0">
                <a:solidFill>
                  <a:srgbClr val="00B050"/>
                </a:solidFill>
              </a:rPr>
              <a:t>specific</a:t>
            </a:r>
            <a:r>
              <a:rPr lang="de-DE" b="1" dirty="0" smtClean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7287397" y="4001852"/>
            <a:ext cx="101578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4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752237" y="299802"/>
            <a:ext cx="2657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Recorder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995045" y="1793514"/>
            <a:ext cx="8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Offline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269590" y="1793514"/>
            <a:ext cx="7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State: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361984" y="2876025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Start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89154" y="4377129"/>
            <a:ext cx="9593705" cy="1873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632317" y="225024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--:--:--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1289154" y="4383679"/>
            <a:ext cx="1400355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515269" y="4401467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2673272" y="4372849"/>
            <a:ext cx="4432066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336792" y="4412705"/>
            <a:ext cx="13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Description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7105338" y="4375239"/>
            <a:ext cx="1351988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393095" y="4378092"/>
            <a:ext cx="1320532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9713627" y="4381056"/>
            <a:ext cx="1160400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7482413" y="4401467"/>
            <a:ext cx="63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8729301" y="4416632"/>
            <a:ext cx="72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9985602" y="4401467"/>
            <a:ext cx="6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Total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6049396" y="3500642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Stop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557713" y="3500642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Pause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121120" y="1793514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</a:rPr>
              <a:t>Current</a:t>
            </a:r>
            <a:r>
              <a:rPr lang="de-DE" b="1" dirty="0" smtClean="0">
                <a:solidFill>
                  <a:srgbClr val="00B050"/>
                </a:solidFill>
              </a:rPr>
              <a:t> State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274690" y="1614245"/>
            <a:ext cx="44196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After </a:t>
            </a:r>
            <a:r>
              <a:rPr lang="de-DE" b="1" dirty="0" err="1" smtClean="0">
                <a:solidFill>
                  <a:srgbClr val="00B050"/>
                </a:solidFill>
              </a:rPr>
              <a:t>click</a:t>
            </a:r>
            <a:r>
              <a:rPr lang="de-DE" b="1" dirty="0" smtClean="0">
                <a:solidFill>
                  <a:srgbClr val="00B050"/>
                </a:solidFill>
              </a:rPr>
              <a:t> on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„Start“ </a:t>
            </a:r>
            <a:r>
              <a:rPr lang="de-DE" b="1" dirty="0" err="1" smtClean="0">
                <a:solidFill>
                  <a:srgbClr val="00B050"/>
                </a:solidFill>
              </a:rPr>
              <a:t>button</a:t>
            </a:r>
            <a:endParaRPr lang="de-DE" b="1" dirty="0" smtClean="0">
              <a:solidFill>
                <a:srgbClr val="00B050"/>
              </a:solidFill>
            </a:endParaRPr>
          </a:p>
          <a:p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„Pause“ </a:t>
            </a:r>
            <a:r>
              <a:rPr lang="de-DE" b="1" dirty="0" err="1" smtClean="0">
                <a:solidFill>
                  <a:srgbClr val="00B050"/>
                </a:solidFill>
              </a:rPr>
              <a:t>and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„</a:t>
            </a:r>
            <a:r>
              <a:rPr lang="de-DE" b="1" dirty="0" err="1" smtClean="0">
                <a:solidFill>
                  <a:srgbClr val="00B050"/>
                </a:solidFill>
              </a:rPr>
              <a:t>Stop“Button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de-DE" b="1" dirty="0" err="1" smtClean="0">
                <a:solidFill>
                  <a:srgbClr val="00B050"/>
                </a:solidFill>
              </a:rPr>
              <a:t>gets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enabled</a:t>
            </a:r>
            <a:r>
              <a:rPr lang="de-DE" b="1" dirty="0" smtClean="0">
                <a:solidFill>
                  <a:srgbClr val="00B050"/>
                </a:solidFill>
              </a:rPr>
              <a:t>. After </a:t>
            </a:r>
            <a:r>
              <a:rPr lang="de-DE" b="1" dirty="0" err="1" smtClean="0">
                <a:solidFill>
                  <a:srgbClr val="00B050"/>
                </a:solidFill>
              </a:rPr>
              <a:t>Clicking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„Pause“</a:t>
            </a:r>
          </a:p>
          <a:p>
            <a:r>
              <a:rPr lang="de-DE" b="1" dirty="0" err="1" smtClean="0">
                <a:solidFill>
                  <a:srgbClr val="00B050"/>
                </a:solidFill>
              </a:rPr>
              <a:t>button</a:t>
            </a:r>
            <a:r>
              <a:rPr lang="de-DE" b="1" dirty="0" smtClean="0">
                <a:solidFill>
                  <a:srgbClr val="00B050"/>
                </a:solidFill>
              </a:rPr>
              <a:t>,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„Start“ </a:t>
            </a:r>
            <a:r>
              <a:rPr lang="de-DE" b="1" dirty="0" err="1" smtClean="0">
                <a:solidFill>
                  <a:srgbClr val="00B050"/>
                </a:solidFill>
              </a:rPr>
              <a:t>button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gets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enabled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and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„</a:t>
            </a:r>
            <a:r>
              <a:rPr lang="de-DE" b="1" dirty="0" err="1" smtClean="0">
                <a:solidFill>
                  <a:srgbClr val="00B050"/>
                </a:solidFill>
              </a:rPr>
              <a:t>Stop</a:t>
            </a:r>
            <a:r>
              <a:rPr lang="de-DE" b="1" dirty="0" smtClean="0">
                <a:solidFill>
                  <a:srgbClr val="00B050"/>
                </a:solidFill>
              </a:rPr>
              <a:t>“ </a:t>
            </a:r>
            <a:r>
              <a:rPr lang="de-DE" b="1" dirty="0" err="1" smtClean="0">
                <a:solidFill>
                  <a:srgbClr val="00B050"/>
                </a:solidFill>
              </a:rPr>
              <a:t>button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disabled</a:t>
            </a:r>
            <a:r>
              <a:rPr lang="de-DE" b="1" dirty="0" smtClean="0">
                <a:solidFill>
                  <a:srgbClr val="00B050"/>
                </a:solidFill>
              </a:rPr>
              <a:t>. After a </a:t>
            </a:r>
            <a:r>
              <a:rPr lang="de-DE" b="1" dirty="0" err="1" smtClean="0">
                <a:solidFill>
                  <a:srgbClr val="00B050"/>
                </a:solidFill>
              </a:rPr>
              <a:t>click</a:t>
            </a:r>
            <a:endParaRPr lang="de-DE" b="1" dirty="0" smtClean="0">
              <a:solidFill>
                <a:srgbClr val="00B050"/>
              </a:solidFill>
            </a:endParaRPr>
          </a:p>
          <a:p>
            <a:r>
              <a:rPr lang="de-DE" b="1" dirty="0" smtClean="0">
                <a:solidFill>
                  <a:srgbClr val="00B050"/>
                </a:solidFill>
              </a:rPr>
              <a:t>on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„</a:t>
            </a:r>
            <a:r>
              <a:rPr lang="de-DE" b="1" dirty="0" err="1" smtClean="0">
                <a:solidFill>
                  <a:srgbClr val="00B050"/>
                </a:solidFill>
              </a:rPr>
              <a:t>Stop</a:t>
            </a:r>
            <a:r>
              <a:rPr lang="de-DE" b="1" dirty="0" smtClean="0">
                <a:solidFill>
                  <a:srgbClr val="00B050"/>
                </a:solidFill>
              </a:rPr>
              <a:t>“ </a:t>
            </a:r>
            <a:r>
              <a:rPr lang="de-DE" b="1" dirty="0" err="1" smtClean="0">
                <a:solidFill>
                  <a:srgbClr val="00B050"/>
                </a:solidFill>
              </a:rPr>
              <a:t>button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is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working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day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de-DE" b="1" dirty="0" err="1" smtClean="0">
                <a:solidFill>
                  <a:srgbClr val="00B050"/>
                </a:solidFill>
              </a:rPr>
              <a:t>over</a:t>
            </a:r>
            <a:r>
              <a:rPr lang="de-DE" b="1" dirty="0" smtClean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32" name="Gerade Verbindung mit Pfeil 31"/>
          <p:cNvCxnSpPr>
            <a:stCxn id="29" idx="1"/>
          </p:cNvCxnSpPr>
          <p:nvPr/>
        </p:nvCxnSpPr>
        <p:spPr>
          <a:xfrm flipH="1">
            <a:off x="7105338" y="1978180"/>
            <a:ext cx="101578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8003300" y="225024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Time</a:t>
            </a:r>
            <a:endParaRPr lang="de-DE" b="1" dirty="0">
              <a:solidFill>
                <a:srgbClr val="00B050"/>
              </a:solidFill>
            </a:endParaRPr>
          </a:p>
        </p:txBody>
      </p:sp>
      <p:cxnSp>
        <p:nvCxnSpPr>
          <p:cNvPr id="34" name="Gerade Verbindung mit Pfeil 33"/>
          <p:cNvCxnSpPr>
            <a:stCxn id="33" idx="1"/>
          </p:cNvCxnSpPr>
          <p:nvPr/>
        </p:nvCxnSpPr>
        <p:spPr>
          <a:xfrm flipH="1">
            <a:off x="6987518" y="2434908"/>
            <a:ext cx="101578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500279" y="4796854"/>
            <a:ext cx="11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Work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2672011" y="4814344"/>
            <a:ext cx="443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Control </a:t>
            </a:r>
            <a:r>
              <a:rPr lang="de-DE" dirty="0" err="1" smtClean="0"/>
              <a:t>the</a:t>
            </a:r>
            <a:r>
              <a:rPr lang="de-DE" dirty="0" smtClean="0"/>
              <a:t> Letters 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7156570" y="481684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08:00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8433230" y="480435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12:00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9754857" y="4806854"/>
            <a:ext cx="1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1502776" y="5129134"/>
            <a:ext cx="11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7159067" y="514912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12:00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8435727" y="513663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12:30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9757354" y="5139134"/>
            <a:ext cx="1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0,5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/>
          <p:cNvSpPr/>
          <p:nvPr/>
        </p:nvSpPr>
        <p:spPr>
          <a:xfrm>
            <a:off x="7444721" y="1528997"/>
            <a:ext cx="3414316" cy="1184806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4196610" y="2065570"/>
            <a:ext cx="2439457" cy="95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047191" y="318521"/>
            <a:ext cx="1915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View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274164" y="4332159"/>
            <a:ext cx="9593705" cy="1873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2429688" y="4336086"/>
            <a:ext cx="1400355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715412" y="4356497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822492" y="4327879"/>
            <a:ext cx="3267856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321802" y="4367735"/>
            <a:ext cx="13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Description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7090348" y="4330269"/>
            <a:ext cx="1351988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8378105" y="4333122"/>
            <a:ext cx="1320532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9698637" y="4336086"/>
            <a:ext cx="1160400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7467423" y="4356497"/>
            <a:ext cx="63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8714311" y="4371662"/>
            <a:ext cx="72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9970612" y="4356497"/>
            <a:ext cx="6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Total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1291737" y="4337755"/>
            <a:ext cx="1169321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577461" y="4358166"/>
            <a:ext cx="55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Day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4196610" y="1721931"/>
            <a:ext cx="2439457" cy="343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leichschenkliges Dreieck 25"/>
          <p:cNvSpPr/>
          <p:nvPr/>
        </p:nvSpPr>
        <p:spPr>
          <a:xfrm rot="10800000">
            <a:off x="6385792" y="1775643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449752" y="1696238"/>
            <a:ext cx="7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Filter: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123084" y="2646261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Year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005264" y="2344471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Month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5065733" y="2083198"/>
            <a:ext cx="53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069929" y="17043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None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4178542" y="3275962"/>
            <a:ext cx="245752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069184" y="3253477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134038" y="2884205"/>
            <a:ext cx="3062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Specific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day</a:t>
            </a:r>
            <a:r>
              <a:rPr lang="de-DE" b="1" dirty="0">
                <a:solidFill>
                  <a:srgbClr val="00B050"/>
                </a:solidFill>
              </a:rPr>
              <a:t>, </a:t>
            </a:r>
            <a:r>
              <a:rPr lang="de-DE" b="1" dirty="0" err="1">
                <a:solidFill>
                  <a:srgbClr val="00B050"/>
                </a:solidFill>
              </a:rPr>
              <a:t>month</a:t>
            </a:r>
            <a:r>
              <a:rPr lang="de-DE" b="1" dirty="0">
                <a:solidFill>
                  <a:srgbClr val="00B050"/>
                </a:solidFill>
              </a:rPr>
              <a:t>, </a:t>
            </a:r>
            <a:r>
              <a:rPr lang="de-DE" b="1" dirty="0" err="1">
                <a:solidFill>
                  <a:srgbClr val="00B050"/>
                </a:solidFill>
              </a:rPr>
              <a:t>or</a:t>
            </a:r>
            <a:endParaRPr lang="de-DE" b="1" dirty="0">
              <a:solidFill>
                <a:srgbClr val="00B050"/>
              </a:solidFill>
            </a:endParaRPr>
          </a:p>
          <a:p>
            <a:r>
              <a:rPr lang="de-DE" b="1" dirty="0">
                <a:solidFill>
                  <a:srgbClr val="00B050"/>
                </a:solidFill>
              </a:rPr>
              <a:t>Year. If None </a:t>
            </a:r>
            <a:r>
              <a:rPr lang="de-DE" b="1" dirty="0" err="1">
                <a:solidFill>
                  <a:srgbClr val="00B050"/>
                </a:solidFill>
              </a:rPr>
              <a:t>filter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is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selected</a:t>
            </a:r>
            <a:r>
              <a:rPr lang="de-DE" b="1" dirty="0">
                <a:solidFill>
                  <a:srgbClr val="00B050"/>
                </a:solidFill>
              </a:rPr>
              <a:t>, </a:t>
            </a:r>
          </a:p>
          <a:p>
            <a:r>
              <a:rPr lang="de-DE" b="1" dirty="0" err="1">
                <a:solidFill>
                  <a:srgbClr val="00B050"/>
                </a:solidFill>
              </a:rPr>
              <a:t>Than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this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textbox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is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</a:p>
          <a:p>
            <a:r>
              <a:rPr lang="de-DE" b="1" dirty="0">
                <a:solidFill>
                  <a:srgbClr val="00B050"/>
                </a:solidFill>
              </a:rPr>
              <a:t>not </a:t>
            </a:r>
            <a:r>
              <a:rPr lang="de-DE" b="1" dirty="0" err="1">
                <a:solidFill>
                  <a:srgbClr val="00B050"/>
                </a:solidFill>
              </a:rPr>
              <a:t>avialable</a:t>
            </a:r>
            <a:r>
              <a:rPr lang="de-DE" b="1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38" name="Gerade Verbindung mit Pfeil 37"/>
          <p:cNvCxnSpPr>
            <a:endCxn id="33" idx="1"/>
          </p:cNvCxnSpPr>
          <p:nvPr/>
        </p:nvCxnSpPr>
        <p:spPr>
          <a:xfrm flipV="1">
            <a:off x="3375241" y="3455844"/>
            <a:ext cx="803301" cy="25190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7527455" y="1704304"/>
            <a:ext cx="3151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This </a:t>
            </a:r>
            <a:r>
              <a:rPr lang="de-DE" b="1" dirty="0" err="1">
                <a:solidFill>
                  <a:srgbClr val="00B050"/>
                </a:solidFill>
              </a:rPr>
              <a:t>site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is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only to read the </a:t>
            </a:r>
          </a:p>
          <a:p>
            <a:r>
              <a:rPr lang="en-US" b="1" dirty="0">
                <a:solidFill>
                  <a:srgbClr val="00B050"/>
                </a:solidFill>
              </a:rPr>
              <a:t>worked hours, of the logged in </a:t>
            </a:r>
          </a:p>
          <a:p>
            <a:r>
              <a:rPr lang="en-US" b="1" dirty="0">
                <a:solidFill>
                  <a:srgbClr val="00B050"/>
                </a:solidFill>
              </a:rPr>
              <a:t>user.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500279" y="4796854"/>
            <a:ext cx="11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Work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672011" y="4814344"/>
            <a:ext cx="443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Control </a:t>
            </a:r>
            <a:r>
              <a:rPr lang="de-DE" dirty="0" err="1" smtClean="0"/>
              <a:t>the</a:t>
            </a:r>
            <a:r>
              <a:rPr lang="de-DE" dirty="0" smtClean="0"/>
              <a:t> Letters 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7156570" y="481684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08:00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8433230" y="480435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12:00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9754857" y="4806854"/>
            <a:ext cx="1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1502776" y="5129134"/>
            <a:ext cx="11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7159067" y="514912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12:00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8435727" y="513663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12:30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9757354" y="5139134"/>
            <a:ext cx="1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0,5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75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062432" y="268078"/>
            <a:ext cx="3865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Accounts </a:t>
            </a:r>
            <a:r>
              <a:rPr lang="de-DE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289154" y="4377129"/>
            <a:ext cx="9593705" cy="1873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1289154" y="4383679"/>
            <a:ext cx="1400355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1515269" y="4401467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2673272" y="4372849"/>
            <a:ext cx="4432066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336792" y="4412705"/>
            <a:ext cx="13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Description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7105338" y="4375239"/>
            <a:ext cx="1351988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8393095" y="4378092"/>
            <a:ext cx="1320532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9713627" y="4381056"/>
            <a:ext cx="1160400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7482413" y="4401467"/>
            <a:ext cx="63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8729301" y="4416632"/>
            <a:ext cx="72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9985602" y="4401467"/>
            <a:ext cx="6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Total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3046556" y="1980186"/>
            <a:ext cx="2439457" cy="95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046556" y="1636547"/>
            <a:ext cx="2439457" cy="343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10800000">
            <a:off x="5235738" y="1690259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2299698" y="1610854"/>
            <a:ext cx="7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Filter: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973030" y="2560877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Year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3855210" y="2259087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Month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3915679" y="1997814"/>
            <a:ext cx="53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Day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3919875" y="161892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None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3028488" y="3190578"/>
            <a:ext cx="245752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781332" y="3168093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-16016" y="2798821"/>
            <a:ext cx="3062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Specific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day</a:t>
            </a:r>
            <a:r>
              <a:rPr lang="de-DE" b="1" dirty="0">
                <a:solidFill>
                  <a:srgbClr val="00B050"/>
                </a:solidFill>
              </a:rPr>
              <a:t>, </a:t>
            </a:r>
            <a:r>
              <a:rPr lang="de-DE" b="1" dirty="0" err="1">
                <a:solidFill>
                  <a:srgbClr val="00B050"/>
                </a:solidFill>
              </a:rPr>
              <a:t>month</a:t>
            </a:r>
            <a:r>
              <a:rPr lang="de-DE" b="1" dirty="0">
                <a:solidFill>
                  <a:srgbClr val="00B050"/>
                </a:solidFill>
              </a:rPr>
              <a:t>, </a:t>
            </a:r>
            <a:r>
              <a:rPr lang="de-DE" b="1" dirty="0" err="1">
                <a:solidFill>
                  <a:srgbClr val="00B050"/>
                </a:solidFill>
              </a:rPr>
              <a:t>or</a:t>
            </a:r>
            <a:endParaRPr lang="de-DE" b="1" dirty="0">
              <a:solidFill>
                <a:srgbClr val="00B050"/>
              </a:solidFill>
            </a:endParaRPr>
          </a:p>
          <a:p>
            <a:r>
              <a:rPr lang="de-DE" b="1" dirty="0">
                <a:solidFill>
                  <a:srgbClr val="00B050"/>
                </a:solidFill>
              </a:rPr>
              <a:t>Year. If None </a:t>
            </a:r>
            <a:r>
              <a:rPr lang="de-DE" b="1" dirty="0" err="1">
                <a:solidFill>
                  <a:srgbClr val="00B050"/>
                </a:solidFill>
              </a:rPr>
              <a:t>filter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is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selected</a:t>
            </a:r>
            <a:r>
              <a:rPr lang="de-DE" b="1" dirty="0">
                <a:solidFill>
                  <a:srgbClr val="00B050"/>
                </a:solidFill>
              </a:rPr>
              <a:t>, </a:t>
            </a:r>
          </a:p>
          <a:p>
            <a:r>
              <a:rPr lang="de-DE" b="1" dirty="0" err="1">
                <a:solidFill>
                  <a:srgbClr val="00B050"/>
                </a:solidFill>
              </a:rPr>
              <a:t>Than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this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textbox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is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</a:p>
          <a:p>
            <a:r>
              <a:rPr lang="de-DE" b="1" dirty="0">
                <a:solidFill>
                  <a:srgbClr val="00B050"/>
                </a:solidFill>
              </a:rPr>
              <a:t>not </a:t>
            </a:r>
            <a:r>
              <a:rPr lang="de-DE" b="1" dirty="0" err="1">
                <a:solidFill>
                  <a:srgbClr val="00B050"/>
                </a:solidFill>
              </a:rPr>
              <a:t>avialable</a:t>
            </a:r>
            <a:r>
              <a:rPr lang="de-DE" b="1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37" name="Gerade Verbindung mit Pfeil 36"/>
          <p:cNvCxnSpPr>
            <a:endCxn id="34" idx="1"/>
          </p:cNvCxnSpPr>
          <p:nvPr/>
        </p:nvCxnSpPr>
        <p:spPr>
          <a:xfrm flipV="1">
            <a:off x="2225187" y="3370460"/>
            <a:ext cx="803301" cy="25190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404295" y="160128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User: 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7195753" y="1610854"/>
            <a:ext cx="244253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234839" y="161892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</a:t>
            </a:r>
            <a:endParaRPr lang="de-DE" dirty="0"/>
          </a:p>
        </p:txBody>
      </p:sp>
      <p:sp>
        <p:nvSpPr>
          <p:cNvPr id="41" name="Gleichschenkliges Dreieck 40"/>
          <p:cNvSpPr/>
          <p:nvPr/>
        </p:nvSpPr>
        <p:spPr>
          <a:xfrm rot="10800000">
            <a:off x="9400534" y="1695171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7198832" y="1968741"/>
            <a:ext cx="2439457" cy="950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7195753" y="2017350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Mayer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7195753" y="2283391"/>
            <a:ext cx="126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Muster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7204859" y="255235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Müller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985602" y="1813148"/>
            <a:ext cx="152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Combobox</a:t>
            </a:r>
          </a:p>
        </p:txBody>
      </p:sp>
      <p:cxnSp>
        <p:nvCxnSpPr>
          <p:cNvPr id="6" name="Gerade Verbindung mit Pfeil 5"/>
          <p:cNvCxnSpPr>
            <a:stCxn id="2" idx="1"/>
          </p:cNvCxnSpPr>
          <p:nvPr/>
        </p:nvCxnSpPr>
        <p:spPr>
          <a:xfrm flipH="1">
            <a:off x="9592244" y="1997814"/>
            <a:ext cx="393358" cy="2855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1500279" y="4796854"/>
            <a:ext cx="11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Work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2672011" y="4814344"/>
            <a:ext cx="443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Control </a:t>
            </a:r>
            <a:r>
              <a:rPr lang="de-DE" dirty="0" err="1" smtClean="0"/>
              <a:t>the</a:t>
            </a:r>
            <a:r>
              <a:rPr lang="de-DE" dirty="0" smtClean="0"/>
              <a:t> Letters 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7156570" y="481684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08:00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8433230" y="480435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12:00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9754857" y="4806854"/>
            <a:ext cx="1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1502776" y="5129134"/>
            <a:ext cx="11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7159067" y="514912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12:00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8435727" y="513663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12:30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9757354" y="5139134"/>
            <a:ext cx="1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0,5</a:t>
            </a:r>
            <a:endParaRPr lang="de-DE" dirty="0"/>
          </a:p>
        </p:txBody>
      </p:sp>
      <p:sp>
        <p:nvSpPr>
          <p:cNvPr id="55" name="Textfeld 54"/>
          <p:cNvSpPr txBox="1"/>
          <p:nvPr/>
        </p:nvSpPr>
        <p:spPr>
          <a:xfrm>
            <a:off x="2299698" y="5463090"/>
            <a:ext cx="723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</a:rPr>
              <a:t>With</a:t>
            </a:r>
            <a:r>
              <a:rPr lang="de-DE" b="1" dirty="0" smtClean="0">
                <a:solidFill>
                  <a:srgbClr val="00B050"/>
                </a:solidFill>
              </a:rPr>
              <a:t> a double </a:t>
            </a:r>
            <a:r>
              <a:rPr lang="de-DE" b="1" dirty="0" err="1" smtClean="0">
                <a:solidFill>
                  <a:srgbClr val="00B050"/>
                </a:solidFill>
              </a:rPr>
              <a:t>click</a:t>
            </a:r>
            <a:r>
              <a:rPr lang="de-DE" b="1" dirty="0" smtClean="0">
                <a:solidFill>
                  <a:srgbClr val="00B050"/>
                </a:solidFill>
              </a:rPr>
              <a:t> on </a:t>
            </a:r>
            <a:r>
              <a:rPr lang="de-DE" b="1" dirty="0" err="1" smtClean="0">
                <a:solidFill>
                  <a:srgbClr val="00B050"/>
                </a:solidFill>
              </a:rPr>
              <a:t>one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of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entered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times</a:t>
            </a:r>
            <a:r>
              <a:rPr lang="de-DE" b="1" dirty="0" smtClean="0">
                <a:solidFill>
                  <a:srgbClr val="00B050"/>
                </a:solidFill>
              </a:rPr>
              <a:t>,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Account </a:t>
            </a:r>
            <a:r>
              <a:rPr lang="de-DE" b="1" dirty="0" err="1" smtClean="0">
                <a:solidFill>
                  <a:srgbClr val="00B050"/>
                </a:solidFill>
              </a:rPr>
              <a:t>department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de-DE" b="1" dirty="0" smtClean="0">
                <a:solidFill>
                  <a:srgbClr val="00B050"/>
                </a:solidFill>
              </a:rPr>
              <a:t>Can </a:t>
            </a:r>
            <a:r>
              <a:rPr lang="de-DE" b="1" dirty="0" err="1" smtClean="0">
                <a:solidFill>
                  <a:srgbClr val="00B050"/>
                </a:solidFill>
              </a:rPr>
              <a:t>modify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entries</a:t>
            </a:r>
            <a:r>
              <a:rPr lang="de-DE" b="1" dirty="0" smtClean="0">
                <a:solidFill>
                  <a:srgbClr val="00B050"/>
                </a:solidFill>
              </a:rPr>
              <a:t>, </a:t>
            </a:r>
            <a:r>
              <a:rPr lang="de-DE" b="1" dirty="0" err="1" smtClean="0">
                <a:solidFill>
                  <a:srgbClr val="00B050"/>
                </a:solidFill>
              </a:rPr>
              <a:t>of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user</a:t>
            </a:r>
            <a:r>
              <a:rPr lang="de-DE" b="1" dirty="0" smtClean="0">
                <a:solidFill>
                  <a:srgbClr val="00B050"/>
                </a:solidFill>
              </a:rPr>
              <a:t>.</a:t>
            </a:r>
            <a:endParaRPr lang="de-D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63426" y="268078"/>
            <a:ext cx="7302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Accounts </a:t>
            </a:r>
            <a:r>
              <a:rPr lang="de-DE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(Modify user-</a:t>
            </a:r>
            <a:r>
              <a:rPr lang="de-DE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</a:t>
            </a:r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289154" y="4377129"/>
            <a:ext cx="9593705" cy="1873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289154" y="4383679"/>
            <a:ext cx="1400355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515269" y="4401467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673272" y="4372849"/>
            <a:ext cx="4432066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336792" y="4412705"/>
            <a:ext cx="134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Description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105338" y="4375239"/>
            <a:ext cx="1351988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8393095" y="4378092"/>
            <a:ext cx="1320532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9713627" y="4381056"/>
            <a:ext cx="1160400" cy="404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482413" y="4401467"/>
            <a:ext cx="63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8729301" y="4416632"/>
            <a:ext cx="72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9985602" y="4401467"/>
            <a:ext cx="6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Total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3046556" y="1980186"/>
            <a:ext cx="2439457" cy="95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046556" y="1636547"/>
            <a:ext cx="2439457" cy="343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 rot="10800000">
            <a:off x="5235738" y="1690259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299698" y="1610854"/>
            <a:ext cx="7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Filter: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973030" y="2560877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Year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855210" y="2259087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Month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915679" y="1997814"/>
            <a:ext cx="53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Day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919875" y="161892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None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028488" y="3190578"/>
            <a:ext cx="245752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781332" y="3168093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404295" y="160128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User: 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7195753" y="1610854"/>
            <a:ext cx="244253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234839" y="161892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</a:t>
            </a:r>
            <a:endParaRPr lang="de-DE" dirty="0"/>
          </a:p>
        </p:txBody>
      </p:sp>
      <p:sp>
        <p:nvSpPr>
          <p:cNvPr id="30" name="Gleichschenkliges Dreieck 29"/>
          <p:cNvSpPr/>
          <p:nvPr/>
        </p:nvSpPr>
        <p:spPr>
          <a:xfrm rot="10800000">
            <a:off x="9400534" y="1695171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7198832" y="1968741"/>
            <a:ext cx="2439457" cy="950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7195753" y="2017350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Mayer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7195753" y="2283391"/>
            <a:ext cx="126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Muster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204859" y="255235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Müller</a:t>
            </a:r>
            <a:endParaRPr lang="de-DE" dirty="0"/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9592244" y="1997814"/>
            <a:ext cx="393358" cy="2855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500279" y="4796854"/>
            <a:ext cx="11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Work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2672011" y="4814344"/>
            <a:ext cx="443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Control </a:t>
            </a:r>
            <a:r>
              <a:rPr lang="de-DE" dirty="0" err="1" smtClean="0"/>
              <a:t>the</a:t>
            </a:r>
            <a:r>
              <a:rPr lang="de-DE" dirty="0" smtClean="0"/>
              <a:t> Letters 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7156570" y="481684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08:00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8433230" y="480435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12:00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9754857" y="4806854"/>
            <a:ext cx="1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1502776" y="5129134"/>
            <a:ext cx="11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7159067" y="514912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12:00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8435727" y="5136634"/>
            <a:ext cx="12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12:30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9757354" y="5139134"/>
            <a:ext cx="1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0,5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2178207" y="1635426"/>
            <a:ext cx="8237911" cy="42773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4549083" y="5173766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Delete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909134" y="2451206"/>
            <a:ext cx="7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State: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2354498" y="2880498"/>
            <a:ext cx="132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Description:</a:t>
            </a:r>
            <a:endParaRPr lang="de-DE" dirty="0"/>
          </a:p>
        </p:txBody>
      </p:sp>
      <p:sp>
        <p:nvSpPr>
          <p:cNvPr id="51" name="Rechteck 50"/>
          <p:cNvSpPr/>
          <p:nvPr/>
        </p:nvSpPr>
        <p:spPr>
          <a:xfrm>
            <a:off x="3705425" y="2466195"/>
            <a:ext cx="191838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Work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710933" y="2912868"/>
            <a:ext cx="2467137" cy="1105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6561167" y="5173766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Modify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5384930" y="1675360"/>
            <a:ext cx="1591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Phillip Mayer</a:t>
            </a:r>
            <a:endParaRPr lang="de-DE" sz="2000" b="1" dirty="0"/>
          </a:p>
        </p:txBody>
      </p:sp>
      <p:sp>
        <p:nvSpPr>
          <p:cNvPr id="56" name="Textfeld 55"/>
          <p:cNvSpPr txBox="1"/>
          <p:nvPr/>
        </p:nvSpPr>
        <p:spPr>
          <a:xfrm flipH="1">
            <a:off x="3692824" y="2934489"/>
            <a:ext cx="222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Controll</a:t>
            </a:r>
            <a:r>
              <a:rPr lang="de-DE" sz="1400" dirty="0" smtClean="0"/>
              <a:t> all </a:t>
            </a:r>
            <a:r>
              <a:rPr lang="de-DE" sz="1400" dirty="0" err="1" smtClean="0"/>
              <a:t>letters</a:t>
            </a:r>
            <a:endParaRPr lang="de-DE" sz="1400" dirty="0"/>
          </a:p>
        </p:txBody>
      </p:sp>
      <p:sp>
        <p:nvSpPr>
          <p:cNvPr id="57" name="Textfeld 56"/>
          <p:cNvSpPr txBox="1"/>
          <p:nvPr/>
        </p:nvSpPr>
        <p:spPr>
          <a:xfrm>
            <a:off x="6481864" y="2432912"/>
            <a:ext cx="123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  time: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6646684" y="293046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End time:</a:t>
            </a:r>
            <a:endParaRPr lang="de-DE" dirty="0"/>
          </a:p>
        </p:txBody>
      </p:sp>
      <p:sp>
        <p:nvSpPr>
          <p:cNvPr id="2" name="Gleichschenkliges Dreieck 1"/>
          <p:cNvSpPr/>
          <p:nvPr/>
        </p:nvSpPr>
        <p:spPr>
          <a:xfrm>
            <a:off x="5918513" y="2976629"/>
            <a:ext cx="223060" cy="18465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Gleichschenkliges Dreieck 58"/>
          <p:cNvSpPr/>
          <p:nvPr/>
        </p:nvSpPr>
        <p:spPr>
          <a:xfrm flipH="1" flipV="1">
            <a:off x="5905148" y="3717126"/>
            <a:ext cx="236424" cy="22673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7770248" y="2438714"/>
            <a:ext cx="191838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20.01.2015 08:00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7757758" y="2965864"/>
            <a:ext cx="191838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20.01.2015 12:30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6399767" y="3638270"/>
            <a:ext cx="375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The data </a:t>
            </a:r>
            <a:r>
              <a:rPr lang="de-DE" b="1" dirty="0" err="1" smtClean="0">
                <a:solidFill>
                  <a:srgbClr val="00B050"/>
                </a:solidFill>
              </a:rPr>
              <a:t>of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user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can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be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modified</a:t>
            </a:r>
            <a:r>
              <a:rPr lang="de-DE" b="1" dirty="0" smtClean="0">
                <a:solidFill>
                  <a:srgbClr val="00B050"/>
                </a:solidFill>
              </a:rPr>
              <a:t>.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8377468" y="5176266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87871" y="5191255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Cancel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051648" y="268078"/>
            <a:ext cx="3497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Administrator View</a:t>
            </a:r>
          </a:p>
        </p:txBody>
      </p:sp>
      <p:sp>
        <p:nvSpPr>
          <p:cNvPr id="6" name="Rechteck 5"/>
          <p:cNvSpPr/>
          <p:nvPr/>
        </p:nvSpPr>
        <p:spPr>
          <a:xfrm>
            <a:off x="4763840" y="4196058"/>
            <a:ext cx="1862865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Add a new </a:t>
            </a:r>
            <a:r>
              <a:rPr lang="de-DE" dirty="0" err="1" smtClean="0">
                <a:solidFill>
                  <a:schemeClr val="tx1"/>
                </a:solidFill>
              </a:rPr>
              <a:t>user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791447" y="5430956"/>
            <a:ext cx="1880228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Delete </a:t>
            </a:r>
            <a:r>
              <a:rPr lang="de-DE" dirty="0" err="1" smtClean="0">
                <a:solidFill>
                  <a:schemeClr val="tx1"/>
                </a:solidFill>
              </a:rPr>
              <a:t>user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3046556" y="1980186"/>
            <a:ext cx="2439457" cy="95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3046556" y="1636547"/>
            <a:ext cx="2439457" cy="343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/>
          <p:cNvSpPr/>
          <p:nvPr/>
        </p:nvSpPr>
        <p:spPr>
          <a:xfrm rot="10800000">
            <a:off x="5235738" y="1690259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2299698" y="1610854"/>
            <a:ext cx="7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Filter: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3973030" y="2560877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Year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3855210" y="2259087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Month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915679" y="1997814"/>
            <a:ext cx="53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Day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3919875" y="161892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None</a:t>
            </a:r>
            <a:endParaRPr lang="de-DE" dirty="0"/>
          </a:p>
        </p:txBody>
      </p:sp>
      <p:sp>
        <p:nvSpPr>
          <p:cNvPr id="55" name="Rechteck 54"/>
          <p:cNvSpPr/>
          <p:nvPr/>
        </p:nvSpPr>
        <p:spPr>
          <a:xfrm>
            <a:off x="3028488" y="3190578"/>
            <a:ext cx="245752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6404295" y="160128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User: </a:t>
            </a:r>
            <a:endParaRPr lang="de-DE" dirty="0"/>
          </a:p>
        </p:txBody>
      </p:sp>
      <p:sp>
        <p:nvSpPr>
          <p:cNvPr id="59" name="Rechteck 58"/>
          <p:cNvSpPr/>
          <p:nvPr/>
        </p:nvSpPr>
        <p:spPr>
          <a:xfrm>
            <a:off x="7195753" y="1610854"/>
            <a:ext cx="244253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7234839" y="161892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</a:t>
            </a:r>
            <a:endParaRPr lang="de-DE" dirty="0"/>
          </a:p>
        </p:txBody>
      </p:sp>
      <p:sp>
        <p:nvSpPr>
          <p:cNvPr id="61" name="Gleichschenkliges Dreieck 60"/>
          <p:cNvSpPr/>
          <p:nvPr/>
        </p:nvSpPr>
        <p:spPr>
          <a:xfrm rot="10800000">
            <a:off x="9400534" y="1695171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7198832" y="1968741"/>
            <a:ext cx="2439457" cy="950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7195753" y="2017350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Mayer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7195753" y="2283391"/>
            <a:ext cx="126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Muster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7204859" y="255235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 Müller</a:t>
            </a:r>
            <a:endParaRPr lang="de-DE" dirty="0"/>
          </a:p>
        </p:txBody>
      </p:sp>
      <p:sp>
        <p:nvSpPr>
          <p:cNvPr id="66" name="Textfeld 65"/>
          <p:cNvSpPr txBox="1"/>
          <p:nvPr/>
        </p:nvSpPr>
        <p:spPr>
          <a:xfrm>
            <a:off x="9985602" y="1813148"/>
            <a:ext cx="152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Combobox</a:t>
            </a:r>
          </a:p>
        </p:txBody>
      </p:sp>
      <p:cxnSp>
        <p:nvCxnSpPr>
          <p:cNvPr id="67" name="Gerade Verbindung mit Pfeil 66"/>
          <p:cNvCxnSpPr>
            <a:stCxn id="66" idx="1"/>
          </p:cNvCxnSpPr>
          <p:nvPr/>
        </p:nvCxnSpPr>
        <p:spPr>
          <a:xfrm flipH="1">
            <a:off x="9592244" y="1997814"/>
            <a:ext cx="393358" cy="2855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96320" y="4798158"/>
            <a:ext cx="1862865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Modify </a:t>
            </a:r>
            <a:r>
              <a:rPr lang="de-DE" dirty="0" err="1" smtClean="0">
                <a:solidFill>
                  <a:schemeClr val="tx1"/>
                </a:solidFill>
              </a:rPr>
              <a:t>user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616938" y="268078"/>
            <a:ext cx="4955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Administrator View (Create)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745153" y="1632239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Max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213681" y="5521549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Cancel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1492294" y="1648018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Firstname: 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1467900" y="2074420"/>
            <a:ext cx="120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Lastname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>
            <a:off x="2730126" y="2067977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Mustermann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727978" y="2542351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Nebenweg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738710" y="3042484"/>
            <a:ext cx="783980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7" name="Rechteck 56"/>
          <p:cNvSpPr/>
          <p:nvPr/>
        </p:nvSpPr>
        <p:spPr>
          <a:xfrm>
            <a:off x="2749440" y="3568370"/>
            <a:ext cx="773250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1774848" y="2548795"/>
            <a:ext cx="8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Street: </a:t>
            </a:r>
            <a:endParaRPr lang="de-DE" dirty="0"/>
          </a:p>
        </p:txBody>
      </p:sp>
      <p:sp>
        <p:nvSpPr>
          <p:cNvPr id="59" name="Textfeld 58"/>
          <p:cNvSpPr txBox="1"/>
          <p:nvPr/>
        </p:nvSpPr>
        <p:spPr>
          <a:xfrm>
            <a:off x="1553759" y="303604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Number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1860706" y="3587694"/>
            <a:ext cx="72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Stair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2760171" y="4132894"/>
            <a:ext cx="762519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871437" y="415221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Door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63" name="Rechteck 62"/>
          <p:cNvSpPr/>
          <p:nvPr/>
        </p:nvSpPr>
        <p:spPr>
          <a:xfrm>
            <a:off x="6094539" y="5509057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7649430" y="3028818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mamu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36804" y="3044597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User-</a:t>
            </a:r>
            <a:r>
              <a:rPr lang="de-DE" dirty="0" err="1" smtClean="0"/>
              <a:t>shortcut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731937" y="348387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e-mail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7634403" y="3477435"/>
            <a:ext cx="2798752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Max.mustermail@mail.com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7632255" y="2589810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Office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184455" y="2596254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Department: 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7596396" y="4939395"/>
            <a:ext cx="3565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A </a:t>
            </a:r>
            <a:r>
              <a:rPr lang="de-DE" b="1" dirty="0" err="1" smtClean="0">
                <a:solidFill>
                  <a:srgbClr val="00B050"/>
                </a:solidFill>
              </a:rPr>
              <a:t>default</a:t>
            </a:r>
            <a:r>
              <a:rPr lang="de-DE" b="1" dirty="0" smtClean="0">
                <a:solidFill>
                  <a:srgbClr val="00B050"/>
                </a:solidFill>
              </a:rPr>
              <a:t>-password will </a:t>
            </a:r>
            <a:r>
              <a:rPr lang="de-DE" b="1" dirty="0" err="1" smtClean="0">
                <a:solidFill>
                  <a:srgbClr val="00B050"/>
                </a:solidFill>
              </a:rPr>
              <a:t>be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setted</a:t>
            </a:r>
            <a:r>
              <a:rPr lang="de-DE" b="1" dirty="0" smtClean="0">
                <a:solidFill>
                  <a:srgbClr val="00B050"/>
                </a:solidFill>
              </a:rPr>
              <a:t>, </a:t>
            </a:r>
            <a:endParaRPr lang="de-DE" b="1" dirty="0" smtClean="0">
              <a:solidFill>
                <a:srgbClr val="00B050"/>
              </a:solidFill>
            </a:endParaRPr>
          </a:p>
          <a:p>
            <a:r>
              <a:rPr lang="de-DE" b="1" dirty="0" err="1" smtClean="0">
                <a:solidFill>
                  <a:srgbClr val="00B050"/>
                </a:solidFill>
              </a:rPr>
              <a:t>for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first </a:t>
            </a:r>
            <a:r>
              <a:rPr lang="de-DE" b="1" dirty="0" err="1" smtClean="0">
                <a:solidFill>
                  <a:srgbClr val="00B050"/>
                </a:solidFill>
              </a:rPr>
              <a:t>login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Maybe</a:t>
            </a:r>
            <a:r>
              <a:rPr lang="de-DE" b="1" dirty="0" smtClean="0">
                <a:solidFill>
                  <a:srgbClr val="00B050"/>
                </a:solidFill>
              </a:rPr>
              <a:t>: 123user! </a:t>
            </a:r>
          </a:p>
          <a:p>
            <a:r>
              <a:rPr lang="de-DE" b="1" dirty="0" err="1" smtClean="0">
                <a:solidFill>
                  <a:srgbClr val="00B050"/>
                </a:solidFill>
              </a:rPr>
              <a:t>Or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anything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else</a:t>
            </a:r>
            <a:r>
              <a:rPr lang="de-DE" b="1" dirty="0" smtClean="0">
                <a:solidFill>
                  <a:srgbClr val="00B050"/>
                </a:solidFill>
              </a:rPr>
              <a:t>. After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first </a:t>
            </a:r>
            <a:endParaRPr lang="de-DE" b="1" dirty="0" smtClean="0">
              <a:solidFill>
                <a:srgbClr val="00B050"/>
              </a:solidFill>
            </a:endParaRPr>
          </a:p>
          <a:p>
            <a:r>
              <a:rPr lang="de-DE" b="1" dirty="0" err="1" smtClean="0">
                <a:solidFill>
                  <a:srgbClr val="00B050"/>
                </a:solidFill>
              </a:rPr>
              <a:t>login</a:t>
            </a:r>
            <a:r>
              <a:rPr lang="de-DE" b="1" dirty="0" smtClean="0">
                <a:solidFill>
                  <a:srgbClr val="00B050"/>
                </a:solidFill>
              </a:rPr>
              <a:t>,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user</a:t>
            </a:r>
            <a:r>
              <a:rPr lang="de-DE" b="1" dirty="0" smtClean="0">
                <a:solidFill>
                  <a:srgbClr val="00B050"/>
                </a:solidFill>
              </a:rPr>
              <a:t> must </a:t>
            </a:r>
            <a:r>
              <a:rPr lang="de-DE" b="1" dirty="0" err="1" smtClean="0">
                <a:solidFill>
                  <a:srgbClr val="00B050"/>
                </a:solidFill>
              </a:rPr>
              <a:t>set</a:t>
            </a:r>
            <a:r>
              <a:rPr lang="de-DE" b="1" dirty="0" smtClean="0">
                <a:solidFill>
                  <a:srgbClr val="00B050"/>
                </a:solidFill>
              </a:rPr>
              <a:t> a new </a:t>
            </a:r>
            <a:endParaRPr lang="de-DE" b="1" dirty="0" smtClean="0">
              <a:solidFill>
                <a:srgbClr val="00B050"/>
              </a:solidFill>
            </a:endParaRPr>
          </a:p>
          <a:p>
            <a:r>
              <a:rPr lang="de-DE" b="1" dirty="0" err="1" smtClean="0">
                <a:solidFill>
                  <a:srgbClr val="00B050"/>
                </a:solidFill>
              </a:rPr>
              <a:t>password</a:t>
            </a:r>
            <a:r>
              <a:rPr lang="de-DE" b="1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302301" y="4017123"/>
            <a:ext cx="132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Permission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7634675" y="4026691"/>
            <a:ext cx="244253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7673761" y="403475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Admi</a:t>
            </a:r>
            <a:endParaRPr lang="de-DE" dirty="0"/>
          </a:p>
        </p:txBody>
      </p:sp>
      <p:sp>
        <p:nvSpPr>
          <p:cNvPr id="35" name="Gleichschenkliges Dreieck 34"/>
          <p:cNvSpPr/>
          <p:nvPr/>
        </p:nvSpPr>
        <p:spPr>
          <a:xfrm rot="10800000">
            <a:off x="9839456" y="4111008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7640513" y="4384579"/>
            <a:ext cx="2436698" cy="417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634675" y="4433187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Administrator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3740754" y="3451352"/>
            <a:ext cx="2607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Values </a:t>
            </a:r>
            <a:r>
              <a:rPr lang="de-DE" b="1" dirty="0" err="1" smtClean="0">
                <a:solidFill>
                  <a:srgbClr val="00B050"/>
                </a:solidFill>
              </a:rPr>
              <a:t>for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the</a:t>
            </a:r>
            <a:r>
              <a:rPr lang="de-DE" b="1" dirty="0" smtClean="0"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solidFill>
                  <a:srgbClr val="00B050"/>
                </a:solidFill>
              </a:rPr>
              <a:t>Permission</a:t>
            </a:r>
            <a:endParaRPr lang="de-DE" b="1" dirty="0" smtClean="0">
              <a:solidFill>
                <a:srgbClr val="00B050"/>
              </a:solidFill>
            </a:endParaRPr>
          </a:p>
          <a:p>
            <a:r>
              <a:rPr lang="de-DE" b="1" dirty="0" smtClean="0">
                <a:solidFill>
                  <a:srgbClr val="00B050"/>
                </a:solidFill>
              </a:rPr>
              <a:t>Combo box:</a:t>
            </a:r>
            <a:br>
              <a:rPr lang="de-DE" b="1" dirty="0" smtClean="0">
                <a:solidFill>
                  <a:srgbClr val="00B050"/>
                </a:solidFill>
              </a:rPr>
            </a:br>
            <a:r>
              <a:rPr lang="de-DE" b="1" dirty="0" smtClean="0">
                <a:solidFill>
                  <a:srgbClr val="00B050"/>
                </a:solidFill>
              </a:rPr>
              <a:t>- Administrator</a:t>
            </a:r>
          </a:p>
          <a:p>
            <a:r>
              <a:rPr lang="de-DE" b="1" dirty="0" smtClean="0">
                <a:solidFill>
                  <a:srgbClr val="00B050"/>
                </a:solidFill>
              </a:rPr>
              <a:t>- Accounts Department</a:t>
            </a:r>
          </a:p>
          <a:p>
            <a:r>
              <a:rPr lang="de-DE" b="1" dirty="0" smtClean="0">
                <a:solidFill>
                  <a:srgbClr val="00B050"/>
                </a:solidFill>
              </a:rPr>
              <a:t>- User</a:t>
            </a:r>
          </a:p>
        </p:txBody>
      </p:sp>
      <p:sp>
        <p:nvSpPr>
          <p:cNvPr id="39" name="Rechteck 38"/>
          <p:cNvSpPr/>
          <p:nvPr/>
        </p:nvSpPr>
        <p:spPr>
          <a:xfrm>
            <a:off x="7615512" y="2082771"/>
            <a:ext cx="115373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2452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7615512" y="1634154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Mannersdorf</a:t>
            </a:r>
            <a:r>
              <a:rPr lang="de-DE" dirty="0" smtClean="0">
                <a:solidFill>
                  <a:schemeClr val="tx1"/>
                </a:solidFill>
              </a:rPr>
              <a:t> an der Leitha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800985" y="160612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Place: 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6446381" y="210175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ZIP-Code: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616938" y="268078"/>
            <a:ext cx="5073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Administrator View (Modify)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745153" y="1632239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Max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213681" y="5521549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Cancel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492294" y="1648018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Firstname: 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467900" y="2074420"/>
            <a:ext cx="120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Lastname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730126" y="2067977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Mustermann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727978" y="2542351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Nebenweg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738710" y="3042484"/>
            <a:ext cx="783980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Rechteck 11"/>
          <p:cNvSpPr/>
          <p:nvPr/>
        </p:nvSpPr>
        <p:spPr>
          <a:xfrm>
            <a:off x="2749440" y="3568370"/>
            <a:ext cx="773250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74848" y="2548795"/>
            <a:ext cx="8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Street: 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553759" y="303604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Number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860706" y="3587694"/>
            <a:ext cx="72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Stair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2760171" y="4132894"/>
            <a:ext cx="762519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871437" y="415221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Door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094539" y="5509057"/>
            <a:ext cx="1266122" cy="4047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50800" dir="2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Modify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538028" y="4956652"/>
            <a:ext cx="29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Set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password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7629050" y="4950208"/>
            <a:ext cx="27790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7649430" y="3028818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mamu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036804" y="3044597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User-</a:t>
            </a:r>
            <a:r>
              <a:rPr lang="de-DE" dirty="0" err="1" smtClean="0"/>
              <a:t>shortcut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31937" y="348387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e-mail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7634403" y="3477435"/>
            <a:ext cx="2798752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Max.mustermail@mail.com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32255" y="2589810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Office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184455" y="2596254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Department: 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302301" y="4017123"/>
            <a:ext cx="132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Permission</a:t>
            </a:r>
            <a:r>
              <a:rPr lang="de-DE" dirty="0" smtClean="0"/>
              <a:t>: 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7634675" y="4026691"/>
            <a:ext cx="2442536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673761" y="403475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Admi</a:t>
            </a:r>
            <a:endParaRPr lang="de-DE" dirty="0"/>
          </a:p>
        </p:txBody>
      </p:sp>
      <p:sp>
        <p:nvSpPr>
          <p:cNvPr id="46" name="Gleichschenkliges Dreieck 45"/>
          <p:cNvSpPr/>
          <p:nvPr/>
        </p:nvSpPr>
        <p:spPr>
          <a:xfrm rot="10800000">
            <a:off x="9839456" y="4111008"/>
            <a:ext cx="191710" cy="235747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7640513" y="4384579"/>
            <a:ext cx="2436698" cy="417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7634675" y="4433187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Administrator</a:t>
            </a:r>
            <a:endParaRPr lang="de-DE" dirty="0"/>
          </a:p>
        </p:txBody>
      </p:sp>
      <p:sp>
        <p:nvSpPr>
          <p:cNvPr id="49" name="Rechteck 48"/>
          <p:cNvSpPr/>
          <p:nvPr/>
        </p:nvSpPr>
        <p:spPr>
          <a:xfrm>
            <a:off x="7615512" y="2082771"/>
            <a:ext cx="115373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2452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615512" y="1634154"/>
            <a:ext cx="2798064" cy="359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Mannersdorf</a:t>
            </a:r>
            <a:r>
              <a:rPr lang="de-DE" dirty="0" smtClean="0">
                <a:solidFill>
                  <a:schemeClr val="tx1"/>
                </a:solidFill>
              </a:rPr>
              <a:t> an der Leitha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800985" y="160612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Place: 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6446381" y="210175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ZIP-Code: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7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Breitbild</PresentationFormat>
  <Paragraphs>228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Stekovits</dc:creator>
  <cp:lastModifiedBy>Thomas Stekovits</cp:lastModifiedBy>
  <cp:revision>30</cp:revision>
  <dcterms:created xsi:type="dcterms:W3CDTF">2017-08-19T22:12:17Z</dcterms:created>
  <dcterms:modified xsi:type="dcterms:W3CDTF">2017-08-26T23:31:38Z</dcterms:modified>
</cp:coreProperties>
</file>