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1" r:id="rId1"/>
  </p:sldMasterIdLst>
  <p:sldIdLst>
    <p:sldId id="256" r:id="rId2"/>
    <p:sldId id="270" r:id="rId3"/>
    <p:sldId id="258" r:id="rId4"/>
    <p:sldId id="271" r:id="rId5"/>
    <p:sldId id="273" r:id="rId6"/>
    <p:sldId id="272" r:id="rId7"/>
    <p:sldId id="269" r:id="rId8"/>
    <p:sldId id="262" r:id="rId9"/>
    <p:sldId id="263" r:id="rId10"/>
    <p:sldId id="264" r:id="rId11"/>
    <p:sldId id="268" r:id="rId12"/>
    <p:sldId id="267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kcja domyślna" id="{358D5887-D818-44FE-B067-D01DB74FB9AA}">
          <p14:sldIdLst>
            <p14:sldId id="256"/>
            <p14:sldId id="270"/>
            <p14:sldId id="258"/>
            <p14:sldId id="271"/>
            <p14:sldId id="273"/>
            <p14:sldId id="272"/>
            <p14:sldId id="269"/>
            <p14:sldId id="262"/>
            <p14:sldId id="263"/>
            <p14:sldId id="264"/>
            <p14:sldId id="268"/>
            <p14:sldId id="267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58" autoAdjust="0"/>
    <p:restoredTop sz="94660"/>
  </p:normalViewPr>
  <p:slideViewPr>
    <p:cSldViewPr snapToGrid="0">
      <p:cViewPr>
        <p:scale>
          <a:sx n="100" d="100"/>
          <a:sy n="100" d="100"/>
        </p:scale>
        <p:origin x="144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A6723-537B-4A69-8921-5FA3B0AF39F6}" type="datetimeFigureOut">
              <a:rPr lang="pl-PL" smtClean="0"/>
              <a:t>10.02.2025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4102-E00D-4302-BD8C-43B9D231C61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02198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A6723-537B-4A69-8921-5FA3B0AF39F6}" type="datetimeFigureOut">
              <a:rPr lang="pl-PL" smtClean="0"/>
              <a:t>10.02.2025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4102-E00D-4302-BD8C-43B9D231C61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7411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180A6723-537B-4A69-8921-5FA3B0AF39F6}" type="datetimeFigureOut">
              <a:rPr lang="pl-PL" smtClean="0"/>
              <a:t>10.02.2025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3CBF4102-E00D-4302-BD8C-43B9D231C61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36222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A6723-537B-4A69-8921-5FA3B0AF39F6}" type="datetimeFigureOut">
              <a:rPr lang="pl-PL" smtClean="0"/>
              <a:t>10.02.2025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4102-E00D-4302-BD8C-43B9D231C61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14077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80A6723-537B-4A69-8921-5FA3B0AF39F6}" type="datetimeFigureOut">
              <a:rPr lang="pl-PL" smtClean="0"/>
              <a:t>10.02.2025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CBF4102-E00D-4302-BD8C-43B9D231C61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911001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A6723-537B-4A69-8921-5FA3B0AF39F6}" type="datetimeFigureOut">
              <a:rPr lang="pl-PL" smtClean="0"/>
              <a:t>10.02.2025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4102-E00D-4302-BD8C-43B9D231C61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27034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A6723-537B-4A69-8921-5FA3B0AF39F6}" type="datetimeFigureOut">
              <a:rPr lang="pl-PL" smtClean="0"/>
              <a:t>10.02.2025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4102-E00D-4302-BD8C-43B9D231C61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41210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A6723-537B-4A69-8921-5FA3B0AF39F6}" type="datetimeFigureOut">
              <a:rPr lang="pl-PL" smtClean="0"/>
              <a:t>10.02.2025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4102-E00D-4302-BD8C-43B9D231C61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99605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A6723-537B-4A69-8921-5FA3B0AF39F6}" type="datetimeFigureOut">
              <a:rPr lang="pl-PL" smtClean="0"/>
              <a:t>10.02.2025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4102-E00D-4302-BD8C-43B9D231C61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3533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A6723-537B-4A69-8921-5FA3B0AF39F6}" type="datetimeFigureOut">
              <a:rPr lang="pl-PL" smtClean="0"/>
              <a:t>10.02.2025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4102-E00D-4302-BD8C-43B9D231C61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0821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A6723-537B-4A69-8921-5FA3B0AF39F6}" type="datetimeFigureOut">
              <a:rPr lang="pl-PL" smtClean="0"/>
              <a:t>10.02.2025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4102-E00D-4302-BD8C-43B9D231C61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77953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180A6723-537B-4A69-8921-5FA3B0AF39F6}" type="datetimeFigureOut">
              <a:rPr lang="pl-PL" smtClean="0"/>
              <a:t>10.02.2025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3CBF4102-E00D-4302-BD8C-43B9D231C61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176082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C3F0DE8-C083-0FAB-5B9E-B8F198C335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66364"/>
            <a:ext cx="12192000" cy="1739347"/>
          </a:xfrm>
        </p:spPr>
        <p:txBody>
          <a:bodyPr>
            <a:noAutofit/>
          </a:bodyPr>
          <a:lstStyle/>
          <a:p>
            <a:r>
              <a:rPr lang="pl-PL" sz="4400" dirty="0">
                <a:solidFill>
                  <a:srgbClr val="000000"/>
                </a:solidFill>
              </a:rPr>
              <a:t>	</a:t>
            </a:r>
            <a:r>
              <a:rPr lang="pl-PL" sz="4000" dirty="0" err="1">
                <a:solidFill>
                  <a:srgbClr val="000000"/>
                </a:solidFill>
              </a:rPr>
              <a:t>Refaktoryzacja</a:t>
            </a:r>
            <a:r>
              <a:rPr lang="pl-PL" sz="4000" dirty="0">
                <a:solidFill>
                  <a:srgbClr val="000000"/>
                </a:solidFill>
              </a:rPr>
              <a:t> kodu agenta motywowanego i utworzenie repozytorium w serwisie GitHub</a:t>
            </a:r>
            <a:endParaRPr lang="pl-PL" sz="4400" dirty="0">
              <a:solidFill>
                <a:srgbClr val="000000"/>
              </a:solidFill>
            </a:endParaRP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CFF2D7A1-2C64-FCA6-C32E-D661AF8929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l-PL" sz="3600" dirty="0">
                <a:solidFill>
                  <a:srgbClr val="000000"/>
                </a:solidFill>
              </a:rPr>
              <a:t>Praca dyplomowa inżynierska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266B91C9-146A-FCF3-265C-52356BD91690}"/>
              </a:ext>
            </a:extLst>
          </p:cNvPr>
          <p:cNvSpPr txBox="1"/>
          <p:nvPr/>
        </p:nvSpPr>
        <p:spPr>
          <a:xfrm>
            <a:off x="962526" y="5375570"/>
            <a:ext cx="2521820" cy="93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rgbClr val="000000"/>
                </a:solidFill>
                <a:cs typeface="Times New Roman" pitchFamily="18" charset="0"/>
              </a:rPr>
              <a:t>Promotor:</a:t>
            </a:r>
          </a:p>
          <a:p>
            <a:r>
              <a:rPr lang="pl-PL" b="1" dirty="0">
                <a:solidFill>
                  <a:srgbClr val="000000"/>
                </a:solidFill>
                <a:cs typeface="Times New Roman" pitchFamily="18" charset="0"/>
              </a:rPr>
              <a:t>dr inż. Marcin Kowalik</a:t>
            </a:r>
          </a:p>
          <a:p>
            <a:endParaRPr lang="pl-PL" dirty="0">
              <a:solidFill>
                <a:srgbClr val="000000"/>
              </a:solidFill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AA6EB7F7-7042-2A34-6BEE-9E50403C1431}"/>
              </a:ext>
            </a:extLst>
          </p:cNvPr>
          <p:cNvSpPr txBox="1"/>
          <p:nvPr/>
        </p:nvSpPr>
        <p:spPr>
          <a:xfrm>
            <a:off x="9144001" y="5375570"/>
            <a:ext cx="2085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rgbClr val="000000"/>
                </a:solidFill>
              </a:rPr>
              <a:t>Wykonał:</a:t>
            </a:r>
          </a:p>
          <a:p>
            <a:r>
              <a:rPr lang="pl-PL" b="1" dirty="0">
                <a:solidFill>
                  <a:srgbClr val="000000"/>
                </a:solidFill>
              </a:rPr>
              <a:t>Paweł Strzępka</a:t>
            </a:r>
          </a:p>
          <a:p>
            <a:r>
              <a:rPr lang="pl-PL" dirty="0">
                <a:solidFill>
                  <a:srgbClr val="000000"/>
                </a:solidFill>
              </a:rPr>
              <a:t>Nr albumu: 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169844</a:t>
            </a:r>
            <a:endParaRPr lang="pl-PL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9574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ymbol zastępczy zawartości 6" descr="Obraz zawierający tekst, zrzut ekranu, diagram, Wykres&#10;&#10;Opis wygenerowany automatycznie">
            <a:extLst>
              <a:ext uri="{FF2B5EF4-FFF2-40B4-BE49-F238E27FC236}">
                <a16:creationId xmlns:a16="http://schemas.microsoft.com/office/drawing/2014/main" id="{0DE5CE5F-23E9-9968-027F-A67FA395B7CE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9"/>
          <a:stretch/>
        </p:blipFill>
        <p:spPr>
          <a:xfrm>
            <a:off x="268848" y="1473200"/>
            <a:ext cx="4838700" cy="3911600"/>
          </a:xfrm>
        </p:spPr>
      </p:pic>
      <p:pic>
        <p:nvPicPr>
          <p:cNvPr id="23" name="Obraz 22" descr="Obraz zawierający tekst, zrzut ekranu, diagram, Prostokąt&#10;&#10;Opis wygenerowany automatycznie">
            <a:extLst>
              <a:ext uri="{FF2B5EF4-FFF2-40B4-BE49-F238E27FC236}">
                <a16:creationId xmlns:a16="http://schemas.microsoft.com/office/drawing/2014/main" id="{C798AF70-398E-0C36-AFD5-361F1DE883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70" r="7353"/>
          <a:stretch/>
        </p:blipFill>
        <p:spPr>
          <a:xfrm>
            <a:off x="5634546" y="1473200"/>
            <a:ext cx="6288606" cy="3911600"/>
          </a:xfrm>
          <a:prstGeom prst="rect">
            <a:avLst/>
          </a:prstGeom>
        </p:spPr>
      </p:pic>
      <p:sp>
        <p:nvSpPr>
          <p:cNvPr id="3" name="pole tekstowe 2">
            <a:extLst>
              <a:ext uri="{FF2B5EF4-FFF2-40B4-BE49-F238E27FC236}">
                <a16:creationId xmlns:a16="http://schemas.microsoft.com/office/drawing/2014/main" id="{B4B3C25D-9088-23C6-064B-6A8D2B66B584}"/>
              </a:ext>
            </a:extLst>
          </p:cNvPr>
          <p:cNvSpPr txBox="1"/>
          <p:nvPr/>
        </p:nvSpPr>
        <p:spPr>
          <a:xfrm>
            <a:off x="2688198" y="629834"/>
            <a:ext cx="60944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pl-PL" sz="2400" dirty="0">
                <a:solidFill>
                  <a:srgbClr val="000000"/>
                </a:solidFill>
              </a:rPr>
              <a:t>Liczba wybrania danej akcji</a:t>
            </a:r>
          </a:p>
        </p:txBody>
      </p:sp>
      <p:sp>
        <p:nvSpPr>
          <p:cNvPr id="4" name="Symbol zastępczy zawartości 2">
            <a:extLst>
              <a:ext uri="{FF2B5EF4-FFF2-40B4-BE49-F238E27FC236}">
                <a16:creationId xmlns:a16="http://schemas.microsoft.com/office/drawing/2014/main" id="{310E32EB-049D-E258-5E4B-C126F52AC2BD}"/>
              </a:ext>
            </a:extLst>
          </p:cNvPr>
          <p:cNvSpPr txBox="1">
            <a:spLocks/>
          </p:cNvSpPr>
          <p:nvPr/>
        </p:nvSpPr>
        <p:spPr>
          <a:xfrm>
            <a:off x="448699" y="5395506"/>
            <a:ext cx="4557800" cy="4541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pl-PL" sz="2000" dirty="0">
                <a:solidFill>
                  <a:srgbClr val="000000"/>
                </a:solidFill>
              </a:rPr>
              <a:t>MATLAB</a:t>
            </a:r>
          </a:p>
        </p:txBody>
      </p:sp>
      <p:sp>
        <p:nvSpPr>
          <p:cNvPr id="5" name="Symbol zastępczy zawartości 2">
            <a:extLst>
              <a:ext uri="{FF2B5EF4-FFF2-40B4-BE49-F238E27FC236}">
                <a16:creationId xmlns:a16="http://schemas.microsoft.com/office/drawing/2014/main" id="{A6AC2063-AE9F-5523-F1C2-2717518DBC09}"/>
              </a:ext>
            </a:extLst>
          </p:cNvPr>
          <p:cNvSpPr txBox="1">
            <a:spLocks/>
          </p:cNvSpPr>
          <p:nvPr/>
        </p:nvSpPr>
        <p:spPr>
          <a:xfrm>
            <a:off x="6607548" y="5384800"/>
            <a:ext cx="4557800" cy="4541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pl-PL" sz="2000" dirty="0">
                <a:solidFill>
                  <a:srgbClr val="000000"/>
                </a:solidFill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13775776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691903-2D72-CA52-7220-9824196DA7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Obraz 18" descr="Obraz zawierający tekst, zrzut ekranu, diagram, linia&#10;&#10;Opis wygenerowany automatycznie">
            <a:extLst>
              <a:ext uri="{FF2B5EF4-FFF2-40B4-BE49-F238E27FC236}">
                <a16:creationId xmlns:a16="http://schemas.microsoft.com/office/drawing/2014/main" id="{D313FFD2-39A6-8B78-4A5B-03D421837D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99" y="1338998"/>
            <a:ext cx="4978400" cy="3732377"/>
          </a:xfrm>
          <a:prstGeom prst="rect">
            <a:avLst/>
          </a:prstGeom>
        </p:spPr>
      </p:pic>
      <p:pic>
        <p:nvPicPr>
          <p:cNvPr id="10" name="Obraz 9" descr="Obraz zawierający tekst, zrzut ekranu, wyświetlacz, Wykres&#10;&#10;Zawartość wygenerowana przez sztuczną inteligencję może być niepoprawna.">
            <a:extLst>
              <a:ext uri="{FF2B5EF4-FFF2-40B4-BE49-F238E27FC236}">
                <a16:creationId xmlns:a16="http://schemas.microsoft.com/office/drawing/2014/main" id="{EB80C8A5-5115-A8F0-7134-1D63C405C6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2417" y="1338586"/>
            <a:ext cx="5599184" cy="3732789"/>
          </a:xfrm>
          <a:prstGeom prst="rect">
            <a:avLst/>
          </a:prstGeom>
        </p:spPr>
      </p:pic>
      <p:sp>
        <p:nvSpPr>
          <p:cNvPr id="12" name="pole tekstowe 11">
            <a:extLst>
              <a:ext uri="{FF2B5EF4-FFF2-40B4-BE49-F238E27FC236}">
                <a16:creationId xmlns:a16="http://schemas.microsoft.com/office/drawing/2014/main" id="{8E866B6C-9A96-962F-9359-81582095A421}"/>
              </a:ext>
            </a:extLst>
          </p:cNvPr>
          <p:cNvSpPr txBox="1"/>
          <p:nvPr/>
        </p:nvSpPr>
        <p:spPr>
          <a:xfrm>
            <a:off x="2872228" y="490651"/>
            <a:ext cx="60944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pl-PL" sz="2400" dirty="0">
                <a:solidFill>
                  <a:srgbClr val="000000"/>
                </a:solidFill>
              </a:rPr>
              <a:t>Poziom typów bólu</a:t>
            </a:r>
          </a:p>
        </p:txBody>
      </p:sp>
      <p:sp>
        <p:nvSpPr>
          <p:cNvPr id="13" name="Symbol zastępczy zawartości 2">
            <a:extLst>
              <a:ext uri="{FF2B5EF4-FFF2-40B4-BE49-F238E27FC236}">
                <a16:creationId xmlns:a16="http://schemas.microsoft.com/office/drawing/2014/main" id="{4CD4DAB1-9942-2A8B-515E-1BA2479D492E}"/>
              </a:ext>
            </a:extLst>
          </p:cNvPr>
          <p:cNvSpPr txBox="1">
            <a:spLocks/>
          </p:cNvSpPr>
          <p:nvPr/>
        </p:nvSpPr>
        <p:spPr>
          <a:xfrm>
            <a:off x="593328" y="5022223"/>
            <a:ext cx="4557800" cy="4541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pl-PL" sz="2000" dirty="0">
                <a:solidFill>
                  <a:srgbClr val="000000"/>
                </a:solidFill>
              </a:rPr>
              <a:t>MATLAB</a:t>
            </a:r>
          </a:p>
        </p:txBody>
      </p:sp>
      <p:sp>
        <p:nvSpPr>
          <p:cNvPr id="14" name="Symbol zastępczy zawartości 2">
            <a:extLst>
              <a:ext uri="{FF2B5EF4-FFF2-40B4-BE49-F238E27FC236}">
                <a16:creationId xmlns:a16="http://schemas.microsoft.com/office/drawing/2014/main" id="{9C9D06BA-4397-76C8-1413-44D0DFB10FAD}"/>
              </a:ext>
            </a:extLst>
          </p:cNvPr>
          <p:cNvSpPr txBox="1">
            <a:spLocks/>
          </p:cNvSpPr>
          <p:nvPr/>
        </p:nvSpPr>
        <p:spPr>
          <a:xfrm>
            <a:off x="6926083" y="5022223"/>
            <a:ext cx="4557800" cy="4541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pl-PL" sz="2000" dirty="0">
                <a:solidFill>
                  <a:srgbClr val="000000"/>
                </a:solidFill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39704050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1EE43D9-C342-39F1-2946-905FAD633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>
                <a:solidFill>
                  <a:srgbClr val="000000"/>
                </a:solidFill>
              </a:rPr>
              <a:t>REPOZYTORIUM GITHUB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60ADCA2-4221-A3FE-EE53-96EDD2476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39112"/>
            <a:ext cx="9784080" cy="45347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</a:rPr>
              <a:t>Repozytorium to miejsce, w którym przechowywany jest kod źródłowy i historia jego zmian. Można je porównać do folderu projektu, który zawiera pliki, katalogi oraz informacje o wersjach zmian zapisanych w systemie kontroli wersji Git.</a:t>
            </a:r>
          </a:p>
          <a:p>
            <a:pPr marL="0" indent="0">
              <a:buNone/>
            </a:pPr>
            <a:r>
              <a:rPr lang="pl-PL" sz="2000" dirty="0">
                <a:solidFill>
                  <a:srgbClr val="000000"/>
                </a:solidFill>
              </a:rPr>
              <a:t>Struktura plików repozytorium projektu:</a:t>
            </a:r>
          </a:p>
          <a:p>
            <a:pPr marL="0" indent="0">
              <a:buNone/>
            </a:pPr>
            <a:r>
              <a:rPr lang="pl-PL" sz="1600" dirty="0">
                <a:solidFill>
                  <a:srgbClr val="000000"/>
                </a:solidFill>
              </a:rPr>
              <a:t>├── </a:t>
            </a:r>
            <a:r>
              <a:rPr lang="pl-PL" sz="1600" dirty="0" err="1">
                <a:solidFill>
                  <a:srgbClr val="000000"/>
                </a:solidFill>
              </a:rPr>
              <a:t>motivated_agent</a:t>
            </a:r>
            <a:r>
              <a:rPr lang="pl-PL" sz="1600" dirty="0">
                <a:solidFill>
                  <a:srgbClr val="000000"/>
                </a:solidFill>
              </a:rPr>
              <a:t>/       	Katalog główny.</a:t>
            </a:r>
          </a:p>
          <a:p>
            <a:pPr marL="0" indent="0">
              <a:buNone/>
            </a:pPr>
            <a:r>
              <a:rPr lang="pl-PL" sz="1600" dirty="0">
                <a:solidFill>
                  <a:srgbClr val="000000"/>
                </a:solidFill>
              </a:rPr>
              <a:t>├── </a:t>
            </a:r>
            <a:r>
              <a:rPr lang="pl-PL" sz="1600" dirty="0" err="1">
                <a:solidFill>
                  <a:srgbClr val="000000"/>
                </a:solidFill>
              </a:rPr>
              <a:t>refactored_motivated_agent.git</a:t>
            </a:r>
            <a:r>
              <a:rPr lang="pl-PL" sz="1600" dirty="0">
                <a:solidFill>
                  <a:srgbClr val="000000"/>
                </a:solidFill>
              </a:rPr>
              <a:t>/  Wewnętrzny katalog używany przez Git.</a:t>
            </a:r>
          </a:p>
          <a:p>
            <a:pPr marL="0" indent="0">
              <a:buNone/>
            </a:pPr>
            <a:r>
              <a:rPr lang="pl-PL" sz="1600" dirty="0">
                <a:solidFill>
                  <a:srgbClr val="000000"/>
                </a:solidFill>
              </a:rPr>
              <a:t>├── </a:t>
            </a:r>
            <a:r>
              <a:rPr lang="pl-PL" sz="1600" dirty="0" err="1">
                <a:solidFill>
                  <a:srgbClr val="000000"/>
                </a:solidFill>
              </a:rPr>
              <a:t>tests</a:t>
            </a:r>
            <a:r>
              <a:rPr lang="pl-PL" sz="1600" dirty="0">
                <a:solidFill>
                  <a:srgbClr val="000000"/>
                </a:solidFill>
              </a:rPr>
              <a:t>/  		Katalog z testami.</a:t>
            </a:r>
          </a:p>
          <a:p>
            <a:pPr marL="0" indent="0">
              <a:buNone/>
            </a:pPr>
            <a:r>
              <a:rPr lang="pl-PL" sz="1600" dirty="0">
                <a:solidFill>
                  <a:srgbClr val="000000"/>
                </a:solidFill>
              </a:rPr>
              <a:t>├── </a:t>
            </a:r>
            <a:r>
              <a:rPr lang="pl-PL" sz="1600" dirty="0" err="1">
                <a:solidFill>
                  <a:srgbClr val="000000"/>
                </a:solidFill>
              </a:rPr>
              <a:t>utils</a:t>
            </a:r>
            <a:r>
              <a:rPr lang="pl-PL" sz="1600" dirty="0">
                <a:solidFill>
                  <a:srgbClr val="000000"/>
                </a:solidFill>
              </a:rPr>
              <a:t>/ 		Zawiera plik z funkcjami pomocniczymi oraz pliki parametrów programu.</a:t>
            </a:r>
          </a:p>
          <a:p>
            <a:pPr marL="0" indent="0">
              <a:buNone/>
            </a:pPr>
            <a:r>
              <a:rPr lang="pl-PL" sz="1600" dirty="0">
                <a:solidFill>
                  <a:srgbClr val="000000"/>
                </a:solidFill>
              </a:rPr>
              <a:t>├── Pliki konfiguracyjne git (.</a:t>
            </a:r>
            <a:r>
              <a:rPr lang="pl-PL" sz="1600" dirty="0" err="1">
                <a:solidFill>
                  <a:srgbClr val="000000"/>
                </a:solidFill>
              </a:rPr>
              <a:t>gitattributes</a:t>
            </a:r>
            <a:r>
              <a:rPr lang="pl-PL" sz="1600" dirty="0">
                <a:solidFill>
                  <a:srgbClr val="000000"/>
                </a:solidFill>
              </a:rPr>
              <a:t>, .</a:t>
            </a:r>
            <a:r>
              <a:rPr lang="pl-PL" sz="1600" dirty="0" err="1">
                <a:solidFill>
                  <a:srgbClr val="000000"/>
                </a:solidFill>
              </a:rPr>
              <a:t>pylintrc</a:t>
            </a:r>
            <a:r>
              <a:rPr lang="pl-PL" sz="1600" dirty="0">
                <a:solidFill>
                  <a:srgbClr val="000000"/>
                </a:solidFill>
              </a:rPr>
              <a:t>,  .</a:t>
            </a:r>
            <a:r>
              <a:rPr lang="pl-PL" sz="1600" dirty="0" err="1">
                <a:solidFill>
                  <a:srgbClr val="000000"/>
                </a:solidFill>
              </a:rPr>
              <a:t>gitignore</a:t>
            </a:r>
            <a:r>
              <a:rPr lang="pl-PL" sz="1600" dirty="0">
                <a:solidFill>
                  <a:srgbClr val="000000"/>
                </a:solidFill>
              </a:rPr>
              <a:t>)</a:t>
            </a:r>
          </a:p>
          <a:p>
            <a:pPr marL="0" indent="0">
              <a:buNone/>
            </a:pPr>
            <a:r>
              <a:rPr lang="pl-PL" sz="1600" dirty="0">
                <a:solidFill>
                  <a:srgbClr val="000000"/>
                </a:solidFill>
              </a:rPr>
              <a:t>├── README.md 		Dokument tekstowy.</a:t>
            </a:r>
          </a:p>
          <a:p>
            <a:pPr marL="0" indent="0">
              <a:buNone/>
            </a:pPr>
            <a:r>
              <a:rPr lang="pl-PL" sz="1600" dirty="0">
                <a:solidFill>
                  <a:srgbClr val="000000"/>
                </a:solidFill>
              </a:rPr>
              <a:t>└──  requirements.txt 	Plik z listą pakietów/bibliotek potrzebnych do pracy nad projektem.	</a:t>
            </a:r>
            <a:r>
              <a:rPr lang="pl-PL" sz="1900" dirty="0">
                <a:solidFill>
                  <a:srgbClr val="000000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782803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5CAB4A8-D2CE-501C-75B2-321C29886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>
                <a:solidFill>
                  <a:srgbClr val="000000"/>
                </a:solidFill>
              </a:rPr>
              <a:t>WNIOSKI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14BCE59-9263-76D0-2813-E290EC924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367584"/>
            <a:ext cx="9784080" cy="4206240"/>
          </a:xfrm>
        </p:spPr>
        <p:txBody>
          <a:bodyPr/>
          <a:lstStyle/>
          <a:p>
            <a:pPr algn="just"/>
            <a:r>
              <a:rPr lang="pl-PL" dirty="0">
                <a:solidFill>
                  <a:srgbClr val="000000"/>
                </a:solidFill>
              </a:rPr>
              <a:t>Przeprowadzona </a:t>
            </a:r>
            <a:r>
              <a:rPr lang="pl-PL" dirty="0" err="1">
                <a:solidFill>
                  <a:srgbClr val="000000"/>
                </a:solidFill>
              </a:rPr>
              <a:t>refaktoryzacja</a:t>
            </a:r>
            <a:r>
              <a:rPr lang="pl-PL" dirty="0">
                <a:solidFill>
                  <a:srgbClr val="000000"/>
                </a:solidFill>
              </a:rPr>
              <a:t> kodu agenta motywowanego poprawiła czytelność i jakość kodu jednocześnie zachowując jego oryginalną funkcjonalność.</a:t>
            </a:r>
          </a:p>
          <a:p>
            <a:pPr algn="just"/>
            <a:r>
              <a:rPr lang="pl-PL" dirty="0">
                <a:solidFill>
                  <a:srgbClr val="000000"/>
                </a:solidFill>
              </a:rPr>
              <a:t>Rozdzielenie funkcji na mniejsze, wyspecjalizowane metody pozwoliło na zredukowanie zagnieżdżenia kodu oraz wprowadzenie dokładniejszych testów.</a:t>
            </a:r>
          </a:p>
          <a:p>
            <a:pPr algn="just"/>
            <a:r>
              <a:rPr lang="pl-PL" dirty="0">
                <a:solidFill>
                  <a:srgbClr val="000000"/>
                </a:solidFill>
              </a:rPr>
              <a:t>Niewielkie różnice w otrzymanych wynikach wynikają z różnic w różnicy w precyzji numerycznej oraz sposobie implementacji losowości liczb w obu językach.</a:t>
            </a:r>
          </a:p>
          <a:p>
            <a:pPr algn="just"/>
            <a:r>
              <a:rPr lang="pl-PL" dirty="0">
                <a:solidFill>
                  <a:srgbClr val="000000"/>
                </a:solidFill>
              </a:rPr>
              <a:t>Na podstawie porównania działania programu w obu językach widać, że wersja programu po </a:t>
            </a:r>
            <a:r>
              <a:rPr lang="pl-PL" dirty="0" err="1">
                <a:solidFill>
                  <a:srgbClr val="000000"/>
                </a:solidFill>
              </a:rPr>
              <a:t>refaktoryzacji</a:t>
            </a:r>
            <a:r>
              <a:rPr lang="pl-PL" dirty="0">
                <a:solidFill>
                  <a:srgbClr val="000000"/>
                </a:solidFill>
              </a:rPr>
              <a:t> zachowuje swoją funkcjonalność, minimalizując wewnętrzne stany bólu.</a:t>
            </a:r>
          </a:p>
        </p:txBody>
      </p:sp>
    </p:spTree>
    <p:extLst>
      <p:ext uri="{BB962C8B-B14F-4D97-AF65-F5344CB8AC3E}">
        <p14:creationId xmlns:p14="http://schemas.microsoft.com/office/powerpoint/2010/main" val="38601624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D7ADBA6-80E5-F2AD-1107-5AA4C3C7C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>
                <a:solidFill>
                  <a:srgbClr val="000000"/>
                </a:solidFill>
              </a:rPr>
              <a:t>Cel i zakres pracy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2610AA0-C5BB-0E1E-D0FB-23CF52CB6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l-PL" sz="2400" b="0" i="0" u="none" strike="noStrike" dirty="0">
                <a:solidFill>
                  <a:srgbClr val="000000"/>
                </a:solidFill>
                <a:effectLst/>
              </a:rPr>
              <a:t>Celem pracy jest </a:t>
            </a:r>
            <a:r>
              <a:rPr lang="pl-PL" sz="2400" b="0" i="0" u="none" strike="noStrike" dirty="0" err="1">
                <a:solidFill>
                  <a:srgbClr val="000000"/>
                </a:solidFill>
                <a:effectLst/>
              </a:rPr>
              <a:t>refaktoryzacja</a:t>
            </a:r>
            <a:r>
              <a:rPr lang="pl-PL" sz="2400" b="0" i="0" u="none" strike="noStrike" dirty="0">
                <a:solidFill>
                  <a:srgbClr val="000000"/>
                </a:solidFill>
                <a:effectLst/>
              </a:rPr>
              <a:t> kodu agenta motywowanego (</a:t>
            </a:r>
            <a:r>
              <a:rPr lang="pl-PL" sz="2400" b="0" i="0" u="none" strike="noStrike" dirty="0" err="1">
                <a:solidFill>
                  <a:srgbClr val="000000"/>
                </a:solidFill>
                <a:effectLst/>
              </a:rPr>
              <a:t>python</a:t>
            </a:r>
            <a:r>
              <a:rPr lang="pl-PL" sz="2400" b="0" i="0" u="none" strike="noStrike" dirty="0">
                <a:solidFill>
                  <a:srgbClr val="000000"/>
                </a:solidFill>
                <a:effectLst/>
              </a:rPr>
              <a:t>) zgodnie z przyjętymi zasadami prawidłowego pisania kodu. W następnym kroku należy utworzyć (poprawić) dokumentację a wyniki pracy zamieścić w repozytorium w serwisie GitHub.</a:t>
            </a:r>
          </a:p>
          <a:p>
            <a:pPr marL="0" indent="0">
              <a:buNone/>
            </a:pPr>
            <a:r>
              <a:rPr lang="pl-PL" sz="2400" b="0" i="0" u="none" strike="noStrike" dirty="0">
                <a:solidFill>
                  <a:srgbClr val="000000"/>
                </a:solidFill>
                <a:effectLst/>
              </a:rPr>
              <a:t>Plan pracy:</a:t>
            </a:r>
          </a:p>
          <a:p>
            <a:r>
              <a:rPr lang="pl-PL" sz="2400" dirty="0">
                <a:solidFill>
                  <a:srgbClr val="000000"/>
                </a:solidFill>
              </a:rPr>
              <a:t>Zapoznanie się z uczeniem motywowanym</a:t>
            </a:r>
          </a:p>
          <a:p>
            <a:r>
              <a:rPr lang="pl-PL" sz="2400" dirty="0">
                <a:solidFill>
                  <a:srgbClr val="000000"/>
                </a:solidFill>
              </a:rPr>
              <a:t>Uruchomienie i zrozumienie kodu agenta w  środowisku MATLAB.</a:t>
            </a:r>
          </a:p>
          <a:p>
            <a:r>
              <a:rPr lang="pl-PL" sz="2400" dirty="0">
                <a:solidFill>
                  <a:srgbClr val="000000"/>
                </a:solidFill>
              </a:rPr>
              <a:t>Przygotowanie opisu jak powinien wyglądać dobrze napisany kod w języku </a:t>
            </a:r>
            <a:r>
              <a:rPr lang="pl-PL" sz="2400" dirty="0" err="1">
                <a:solidFill>
                  <a:srgbClr val="000000"/>
                </a:solidFill>
              </a:rPr>
              <a:t>Python</a:t>
            </a:r>
            <a:endParaRPr lang="pl-PL" sz="2400" dirty="0">
              <a:solidFill>
                <a:srgbClr val="000000"/>
              </a:solidFill>
            </a:endParaRPr>
          </a:p>
          <a:p>
            <a:r>
              <a:rPr lang="pl-PL" sz="2400" dirty="0">
                <a:solidFill>
                  <a:srgbClr val="000000"/>
                </a:solidFill>
              </a:rPr>
              <a:t>Przygotowanie opisu jak działa uczenie motywowane</a:t>
            </a:r>
          </a:p>
          <a:p>
            <a:r>
              <a:rPr lang="pl-PL" sz="2400" dirty="0" err="1">
                <a:solidFill>
                  <a:srgbClr val="000000"/>
                </a:solidFill>
              </a:rPr>
              <a:t>Refraktoryzacja</a:t>
            </a:r>
            <a:r>
              <a:rPr lang="pl-PL" sz="2400" dirty="0">
                <a:solidFill>
                  <a:srgbClr val="000000"/>
                </a:solidFill>
              </a:rPr>
              <a:t> kodu agenta motywowanego </a:t>
            </a:r>
          </a:p>
          <a:p>
            <a:r>
              <a:rPr lang="pl-PL" sz="2400" dirty="0">
                <a:solidFill>
                  <a:srgbClr val="000000"/>
                </a:solidFill>
              </a:rPr>
              <a:t>Porównanie działania agenta z kodem w języku MATLAB</a:t>
            </a:r>
          </a:p>
          <a:p>
            <a:r>
              <a:rPr lang="pl-PL" sz="2400" dirty="0">
                <a:solidFill>
                  <a:srgbClr val="000000"/>
                </a:solidFill>
              </a:rPr>
              <a:t>Umieszczenie projektu w repozytorium </a:t>
            </a:r>
            <a:r>
              <a:rPr lang="pl-PL" sz="2400" dirty="0" err="1">
                <a:solidFill>
                  <a:srgbClr val="000000"/>
                </a:solidFill>
              </a:rPr>
              <a:t>Github</a:t>
            </a:r>
            <a:endParaRPr lang="pl-PL" sz="24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pl-PL" sz="2400" dirty="0">
              <a:solidFill>
                <a:srgbClr val="000000"/>
              </a:solidFill>
            </a:endParaRPr>
          </a:p>
          <a:p>
            <a:endParaRPr lang="pl-PL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1461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E86238D-FDEE-82F3-746E-9F596C17D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>
                <a:solidFill>
                  <a:srgbClr val="000000"/>
                </a:solidFill>
              </a:rPr>
              <a:t>UCZENIE MOTYWOWANE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1DF7214-1FFD-E79D-2AC9-CAF904483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698609"/>
          </a:xfrm>
          <a:noFill/>
        </p:spPr>
        <p:txBody>
          <a:bodyPr>
            <a:normAutofit fontScale="92500" lnSpcReduction="2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pl-PL" altLang="pl-PL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Definicja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: Podejście w uczeniu maszynowym do tworzenia autonomicznych agentów zdolnych do samodzielnego uczenia się i interakcji ze środowiskiem.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pl-PL" altLang="pl-PL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pl-PL" altLang="pl-PL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Mechanizm działania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: Agent posiada </a:t>
            </a:r>
            <a:r>
              <a:rPr kumimoji="0" lang="pl-PL" altLang="pl-PL" sz="2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wewnętrzne potrzeby (ból)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, które zaspokaja poprzez wykonywanie odpowiednich akcji.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pl-PL" altLang="pl-PL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pl-PL" altLang="pl-PL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System nagród i kar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: Zarządza procesem wyboru działań w oparciu o </a:t>
            </a:r>
            <a:r>
              <a:rPr kumimoji="0" lang="pl-PL" altLang="pl-PL" sz="2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sygnały bólu 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(np. niski poziom energii, brak zasobów).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pl-PL" altLang="pl-PL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pl-PL" sz="2400" b="1" dirty="0">
                <a:solidFill>
                  <a:srgbClr val="000000"/>
                </a:solidFill>
              </a:rPr>
              <a:t>Ból:</a:t>
            </a:r>
            <a:r>
              <a:rPr lang="pl-PL" sz="2400" dirty="0">
                <a:solidFill>
                  <a:srgbClr val="000000"/>
                </a:solidFill>
              </a:rPr>
              <a:t> Reprezentuje niepożądane stany takie jak brak zasobów czy negatywne sygnały.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pl-PL" altLang="pl-PL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pl-PL" altLang="pl-PL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Rodzaje bólu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:</a:t>
            </a:r>
          </a:p>
          <a:p>
            <a:pPr marL="2286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pl-PL" altLang="pl-PL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Prymitywny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– np. niski poziom naładowania baterii.</a:t>
            </a:r>
          </a:p>
          <a:p>
            <a:pPr marL="2286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pl-PL" altLang="pl-PL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Abstrakcyjny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– np. brak środków finansowych.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pl-PL" altLang="pl-PL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pl-PL" altLang="pl-PL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Cel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: Redukcja odczuwanego bólu poprzez optymalny wybór akcji w środowisku.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pl-PL" altLang="pl-PL" sz="2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0" indent="0" algn="just">
              <a:buNone/>
            </a:pPr>
            <a:endParaRPr lang="pl-PL" dirty="0">
              <a:solidFill>
                <a:srgbClr val="000000"/>
              </a:solidFill>
            </a:endParaRPr>
          </a:p>
          <a:p>
            <a:pPr marL="0" indent="0" algn="just">
              <a:buNone/>
            </a:pPr>
            <a:endParaRPr lang="pl-PL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66418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1470D94-4410-DD2E-B5D4-C0225F945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284176"/>
            <a:ext cx="11503151" cy="1508760"/>
          </a:xfrm>
        </p:spPr>
        <p:txBody>
          <a:bodyPr>
            <a:normAutofit/>
          </a:bodyPr>
          <a:lstStyle/>
          <a:p>
            <a:pPr algn="ctr"/>
            <a:r>
              <a:rPr lang="pl-PL" sz="3600" dirty="0">
                <a:solidFill>
                  <a:srgbClr val="000000"/>
                </a:solidFill>
              </a:rPr>
              <a:t>Schemat interakcji agenta ze środowiskiem</a:t>
            </a:r>
          </a:p>
        </p:txBody>
      </p:sp>
      <p:pic>
        <p:nvPicPr>
          <p:cNvPr id="5" name="Symbol zastępczy zawartości 4" descr="Obraz zawierający tekst, diagram, krąg, zrzut ekranu&#10;&#10;Zawartość wygenerowana przez sztuczną inteligencję może być niepoprawna.">
            <a:extLst>
              <a:ext uri="{FF2B5EF4-FFF2-40B4-BE49-F238E27FC236}">
                <a16:creationId xmlns:a16="http://schemas.microsoft.com/office/drawing/2014/main" id="{1CB890DD-07F6-9F28-E185-DB6384669F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464" y="2002219"/>
            <a:ext cx="6829071" cy="4636325"/>
          </a:xfrm>
          <a:ln w="762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294985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F4D9331-F615-5398-04A4-976F26B7C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pl-PL" dirty="0">
                <a:solidFill>
                  <a:srgbClr val="000000"/>
                </a:solidFill>
              </a:rPr>
            </a:br>
            <a:r>
              <a:rPr lang="pl-PL" dirty="0">
                <a:solidFill>
                  <a:srgbClr val="000000"/>
                </a:solidFill>
              </a:rPr>
              <a:t>Wartość bólu w czasie</a:t>
            </a:r>
            <a:br>
              <a:rPr lang="pl-PL" dirty="0">
                <a:solidFill>
                  <a:srgbClr val="000000"/>
                </a:solidFill>
              </a:rPr>
            </a:br>
            <a:endParaRPr lang="pl-PL" dirty="0"/>
          </a:p>
        </p:txBody>
      </p:sp>
      <p:pic>
        <p:nvPicPr>
          <p:cNvPr id="5" name="Symbol zastępczy zawartości 4" descr="Obraz zawierający linia, Wykres, diagram, Równolegle&#10;&#10;Zawartość wygenerowana przez sztuczną inteligencję może być niepoprawna.">
            <a:extLst>
              <a:ext uri="{FF2B5EF4-FFF2-40B4-BE49-F238E27FC236}">
                <a16:creationId xmlns:a16="http://schemas.microsoft.com/office/drawing/2014/main" id="{1D2D323E-4E5B-6BC9-2625-F69310EA44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428" y="1997964"/>
            <a:ext cx="5597144" cy="3598164"/>
          </a:xfrm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380AFDAB-04AF-AC3F-B2E7-A9F3849903C8}"/>
              </a:ext>
            </a:extLst>
          </p:cNvPr>
          <p:cNvSpPr txBox="1"/>
          <p:nvPr/>
        </p:nvSpPr>
        <p:spPr>
          <a:xfrm>
            <a:off x="1202919" y="5650494"/>
            <a:ext cx="9784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>
                <a:solidFill>
                  <a:srgbClr val="06022E"/>
                </a:solidFill>
                <a:latin typeface="Roboto" panose="02000000000000000000" pitchFamily="2" charset="0"/>
              </a:rPr>
              <a:t>G</a:t>
            </a:r>
            <a:r>
              <a:rPr lang="pl-PL" b="0" i="0" dirty="0">
                <a:solidFill>
                  <a:srgbClr val="06022E"/>
                </a:solidFill>
                <a:effectLst/>
                <a:latin typeface="Roboto" panose="02000000000000000000" pitchFamily="2" charset="0"/>
              </a:rPr>
              <a:t>wałtowne obniżenie bólu jest wynikiem akcji agenta, która prowadzi do jego redukcji. Ból narasta liniowo w czasie, co wymusza cykliczne działania agenta, mające na celu jego zmniejszenie po przekroczeniu progu bólu.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386441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rostokąt 17">
            <a:extLst>
              <a:ext uri="{FF2B5EF4-FFF2-40B4-BE49-F238E27FC236}">
                <a16:creationId xmlns:a16="http://schemas.microsoft.com/office/drawing/2014/main" id="{FE1F6071-0A32-3BD7-4141-477702252FF3}"/>
              </a:ext>
            </a:extLst>
          </p:cNvPr>
          <p:cNvSpPr/>
          <p:nvPr/>
        </p:nvSpPr>
        <p:spPr>
          <a:xfrm>
            <a:off x="3328416" y="1975104"/>
            <a:ext cx="5175504" cy="472744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9652D120-53C7-F126-D787-DBBEB6DF5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>
                <a:solidFill>
                  <a:srgbClr val="000000"/>
                </a:solidFill>
              </a:rPr>
              <a:t>Przykład hierarchii Bólu</a:t>
            </a:r>
          </a:p>
        </p:txBody>
      </p:sp>
      <p:pic>
        <p:nvPicPr>
          <p:cNvPr id="17" name="Symbol zastępczy zawartości 16" descr="Obraz zawierający tekst, zrzut ekranu, Czcionka&#10;&#10;Zawartość wygenerowana przez sztuczną inteligencję może być niepoprawna.">
            <a:extLst>
              <a:ext uri="{FF2B5EF4-FFF2-40B4-BE49-F238E27FC236}">
                <a16:creationId xmlns:a16="http://schemas.microsoft.com/office/drawing/2014/main" id="{B2610342-80C5-714B-F8D3-50298C5A83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345" y="2034877"/>
            <a:ext cx="3874331" cy="4538947"/>
          </a:xfrm>
        </p:spPr>
      </p:pic>
    </p:spTree>
    <p:extLst>
      <p:ext uri="{BB962C8B-B14F-4D97-AF65-F5344CB8AC3E}">
        <p14:creationId xmlns:p14="http://schemas.microsoft.com/office/powerpoint/2010/main" val="37876019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418E473-9525-04A0-7525-E19B1E113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rgbClr val="000000"/>
                </a:solidFill>
              </a:rPr>
              <a:t>PEP (</a:t>
            </a:r>
            <a:r>
              <a:rPr lang="pl-PL" dirty="0" err="1">
                <a:solidFill>
                  <a:srgbClr val="000000"/>
                </a:solidFill>
              </a:rPr>
              <a:t>Python</a:t>
            </a:r>
            <a:r>
              <a:rPr lang="pl-PL" dirty="0">
                <a:solidFill>
                  <a:srgbClr val="000000"/>
                </a:solidFill>
              </a:rPr>
              <a:t> Enhancement </a:t>
            </a:r>
            <a:r>
              <a:rPr lang="pl-PL" dirty="0" err="1">
                <a:solidFill>
                  <a:srgbClr val="000000"/>
                </a:solidFill>
              </a:rPr>
              <a:t>Proposal</a:t>
            </a:r>
            <a:r>
              <a:rPr lang="pl-PL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9AF5B4E-4CE2-68C2-BE4A-2CE128DB4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250830"/>
            <a:ext cx="9784080" cy="420624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l-PL" b="1" dirty="0" err="1">
                <a:solidFill>
                  <a:srgbClr val="000000"/>
                </a:solidFill>
              </a:rPr>
              <a:t>Python</a:t>
            </a:r>
            <a:r>
              <a:rPr lang="pl-PL" b="1" dirty="0">
                <a:solidFill>
                  <a:srgbClr val="000000"/>
                </a:solidFill>
              </a:rPr>
              <a:t> Enhancement </a:t>
            </a:r>
            <a:r>
              <a:rPr lang="pl-PL" b="1" dirty="0" err="1">
                <a:solidFill>
                  <a:srgbClr val="000000"/>
                </a:solidFill>
              </a:rPr>
              <a:t>Proposal</a:t>
            </a:r>
            <a:r>
              <a:rPr lang="pl-PL" b="1" dirty="0">
                <a:solidFill>
                  <a:srgbClr val="000000"/>
                </a:solidFill>
              </a:rPr>
              <a:t> (PEP) to oficjalny dokument opisujący nowe funkcje,  ulepszenia lub standardy dla języka </a:t>
            </a:r>
            <a:r>
              <a:rPr lang="pl-PL" b="1" dirty="0" err="1">
                <a:solidFill>
                  <a:srgbClr val="000000"/>
                </a:solidFill>
              </a:rPr>
              <a:t>Python</a:t>
            </a:r>
            <a:r>
              <a:rPr lang="pl-PL" b="1" dirty="0">
                <a:solidFill>
                  <a:srgbClr val="000000"/>
                </a:solidFill>
              </a:rPr>
              <a:t>.</a:t>
            </a:r>
          </a:p>
          <a:p>
            <a:pPr marL="0" indent="0">
              <a:buNone/>
            </a:pPr>
            <a:endParaRPr lang="pl-PL" b="1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pl-PL" b="1" dirty="0">
                <a:solidFill>
                  <a:srgbClr val="000000"/>
                </a:solidFill>
              </a:rPr>
              <a:t>Rodzaje dokumentów PEP:</a:t>
            </a:r>
            <a:endParaRPr lang="pl-PL" dirty="0">
              <a:solidFill>
                <a:srgbClr val="000000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pl-PL" b="1" dirty="0">
                <a:solidFill>
                  <a:srgbClr val="000000"/>
                </a:solidFill>
              </a:rPr>
              <a:t>Standardowe</a:t>
            </a:r>
            <a:r>
              <a:rPr lang="pl-PL" dirty="0">
                <a:solidFill>
                  <a:srgbClr val="000000"/>
                </a:solidFill>
              </a:rPr>
              <a:t> – Wprowadzają zmiany w samym języku.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l-PL" b="1" dirty="0">
                <a:solidFill>
                  <a:srgbClr val="000000"/>
                </a:solidFill>
              </a:rPr>
              <a:t>Informacyjne</a:t>
            </a:r>
            <a:r>
              <a:rPr lang="pl-PL" dirty="0">
                <a:solidFill>
                  <a:srgbClr val="000000"/>
                </a:solidFill>
              </a:rPr>
              <a:t> – Opisują najlepsze praktyki i rekomendacje.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l-PL" b="1" dirty="0">
                <a:solidFill>
                  <a:srgbClr val="000000"/>
                </a:solidFill>
              </a:rPr>
              <a:t>Procesowe</a:t>
            </a:r>
            <a:r>
              <a:rPr lang="pl-PL" dirty="0">
                <a:solidFill>
                  <a:srgbClr val="000000"/>
                </a:solidFill>
              </a:rPr>
              <a:t> – Dotyczą procedur i zasad zarządzania rozwojem </a:t>
            </a:r>
            <a:r>
              <a:rPr lang="pl-PL" dirty="0" err="1">
                <a:solidFill>
                  <a:srgbClr val="000000"/>
                </a:solidFill>
              </a:rPr>
              <a:t>Pythona</a:t>
            </a:r>
            <a:r>
              <a:rPr lang="pl-PL" dirty="0">
                <a:solidFill>
                  <a:srgbClr val="000000"/>
                </a:solidFill>
              </a:rPr>
              <a:t>.</a:t>
            </a:r>
          </a:p>
          <a:p>
            <a:pPr marL="228600" lvl="1" indent="0">
              <a:buNone/>
            </a:pPr>
            <a:endParaRPr lang="pl-PL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pl-PL" b="1" dirty="0">
                <a:solidFill>
                  <a:srgbClr val="000000"/>
                </a:solidFill>
              </a:rPr>
              <a:t>Dlaczego dokumenty PEP są ważne?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l-PL" dirty="0">
                <a:solidFill>
                  <a:srgbClr val="000000"/>
                </a:solidFill>
              </a:rPr>
              <a:t>Umożliwiają rozwój języka </a:t>
            </a:r>
            <a:r>
              <a:rPr lang="pl-PL" dirty="0" err="1">
                <a:solidFill>
                  <a:srgbClr val="000000"/>
                </a:solidFill>
              </a:rPr>
              <a:t>Python</a:t>
            </a:r>
            <a:r>
              <a:rPr lang="pl-PL" dirty="0">
                <a:solidFill>
                  <a:srgbClr val="000000"/>
                </a:solidFill>
              </a:rPr>
              <a:t> w sposób uporządkowany.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l-PL" dirty="0">
                <a:solidFill>
                  <a:srgbClr val="000000"/>
                </a:solidFill>
              </a:rPr>
              <a:t>Zapewniają transparentność i współpracę w społeczności.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l-PL" dirty="0">
                <a:solidFill>
                  <a:srgbClr val="000000"/>
                </a:solidFill>
              </a:rPr>
              <a:t>Pomagają programistom pisać czytelny i zgodny ze standardami kod.</a:t>
            </a:r>
            <a:br>
              <a:rPr lang="pl-PL" dirty="0">
                <a:solidFill>
                  <a:srgbClr val="000000"/>
                </a:solidFill>
              </a:rPr>
            </a:br>
            <a:br>
              <a:rPr lang="pl-PL" dirty="0">
                <a:solidFill>
                  <a:srgbClr val="000000"/>
                </a:solidFill>
              </a:rPr>
            </a:br>
            <a:br>
              <a:rPr lang="pl-PL" dirty="0">
                <a:solidFill>
                  <a:srgbClr val="000000"/>
                </a:solidFill>
              </a:rPr>
            </a:br>
            <a:r>
              <a:rPr lang="pl-PL" dirty="0">
                <a:solidFill>
                  <a:srgbClr val="000000"/>
                </a:solidFill>
              </a:rPr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13692232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FE7DCA7-A943-524A-C05C-44CDBF84E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>
                <a:solidFill>
                  <a:srgbClr val="000000"/>
                </a:solidFill>
              </a:rPr>
              <a:t>REFAKTORYZACJA KODU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C857336-A253-242F-54E7-9F35F5893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56214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l-PL" sz="2600" dirty="0">
                <a:solidFill>
                  <a:srgbClr val="000000"/>
                </a:solidFill>
              </a:rPr>
              <a:t>Refaktoryzacja to proces, w którym kod źródłowy jest modyfikowany w celu poprawy jego jakości, przy jednoczesnym zachowaniu jego zewnętrznego działania. Innymi słowy, </a:t>
            </a:r>
            <a:r>
              <a:rPr lang="pl-PL" sz="2600" dirty="0" err="1">
                <a:solidFill>
                  <a:srgbClr val="000000"/>
                </a:solidFill>
              </a:rPr>
              <a:t>refaktoryzacja</a:t>
            </a:r>
            <a:r>
              <a:rPr lang="pl-PL" sz="2600" dirty="0">
                <a:solidFill>
                  <a:srgbClr val="000000"/>
                </a:solidFill>
              </a:rPr>
              <a:t> zmienia strukturę kodu bez zmiany jego funkcjonalności.</a:t>
            </a:r>
          </a:p>
          <a:p>
            <a:r>
              <a:rPr lang="pl-PL" dirty="0">
                <a:solidFill>
                  <a:srgbClr val="000000"/>
                </a:solidFill>
              </a:rPr>
              <a:t>Poprawa czytelności kodu</a:t>
            </a:r>
          </a:p>
          <a:p>
            <a:r>
              <a:rPr lang="pl-PL" dirty="0">
                <a:solidFill>
                  <a:srgbClr val="000000"/>
                </a:solidFill>
              </a:rPr>
              <a:t>Transformacja proceduralnego podejścia na obiektowe (OOP).</a:t>
            </a:r>
          </a:p>
          <a:p>
            <a:r>
              <a:rPr lang="pl-PL" dirty="0">
                <a:solidFill>
                  <a:srgbClr val="000000"/>
                </a:solidFill>
              </a:rPr>
              <a:t>Poprawa struktury projektu</a:t>
            </a:r>
          </a:p>
          <a:p>
            <a:r>
              <a:rPr lang="pl-PL" dirty="0">
                <a:solidFill>
                  <a:srgbClr val="000000"/>
                </a:solidFill>
              </a:rPr>
              <a:t>Poprawa nazw zmiennych</a:t>
            </a:r>
          </a:p>
          <a:p>
            <a:r>
              <a:rPr lang="pl-PL" dirty="0">
                <a:solidFill>
                  <a:srgbClr val="000000"/>
                </a:solidFill>
              </a:rPr>
              <a:t>Rozdzielenie funkcji na mniejsze, wyspecjalizowane metody</a:t>
            </a:r>
          </a:p>
          <a:p>
            <a:r>
              <a:rPr lang="pl-PL" dirty="0">
                <a:solidFill>
                  <a:srgbClr val="000000"/>
                </a:solidFill>
              </a:rPr>
              <a:t>Wprowadzenie klas danych</a:t>
            </a:r>
          </a:p>
          <a:p>
            <a:r>
              <a:rPr lang="pl-PL" dirty="0">
                <a:solidFill>
                  <a:srgbClr val="000000"/>
                </a:solidFill>
              </a:rPr>
              <a:t>Ulepszenie dokumentacji</a:t>
            </a:r>
          </a:p>
          <a:p>
            <a:r>
              <a:rPr lang="pl-PL" dirty="0">
                <a:solidFill>
                  <a:srgbClr val="000000"/>
                </a:solidFill>
              </a:rPr>
              <a:t>Wprowadzenie walidacji danych</a:t>
            </a:r>
          </a:p>
          <a:p>
            <a:r>
              <a:rPr lang="pl-PL" dirty="0">
                <a:solidFill>
                  <a:srgbClr val="000000"/>
                </a:solidFill>
              </a:rPr>
              <a:t>Obsługa błędów </a:t>
            </a:r>
          </a:p>
          <a:p>
            <a:r>
              <a:rPr lang="pl-PL" dirty="0">
                <a:solidFill>
                  <a:srgbClr val="000000"/>
                </a:solidFill>
              </a:rPr>
              <a:t>Wprowadzenie testów jednostkowych</a:t>
            </a:r>
          </a:p>
        </p:txBody>
      </p:sp>
    </p:spTree>
    <p:extLst>
      <p:ext uri="{BB962C8B-B14F-4D97-AF65-F5344CB8AC3E}">
        <p14:creationId xmlns:p14="http://schemas.microsoft.com/office/powerpoint/2010/main" val="6103215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A99D04D-6408-6249-7620-7EC25329E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pl-PL" sz="4000" dirty="0">
                <a:solidFill>
                  <a:srgbClr val="000000"/>
                </a:solidFill>
              </a:rPr>
              <a:t>Porównanie wybranych wykresów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4766197-98C3-245D-2BF4-B904E5807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8115" y="2033428"/>
            <a:ext cx="7853688" cy="4541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l-PL" sz="2400" dirty="0">
                <a:solidFill>
                  <a:srgbClr val="000000"/>
                </a:solidFill>
              </a:rPr>
              <a:t>Wykresy punktowe pokazujące eksplorację możliwych celów</a:t>
            </a:r>
          </a:p>
        </p:txBody>
      </p:sp>
      <p:pic>
        <p:nvPicPr>
          <p:cNvPr id="8" name="Obraz 7" descr="Obraz zawierający tekst, zrzut ekranu, linia, Równolegle&#10;&#10;Zawartość wygenerowana przez sztuczną inteligencję może być niepoprawna.">
            <a:extLst>
              <a:ext uri="{FF2B5EF4-FFF2-40B4-BE49-F238E27FC236}">
                <a16:creationId xmlns:a16="http://schemas.microsoft.com/office/drawing/2014/main" id="{E68A947C-C32E-2C41-22DC-950CC108ED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7255" y="2703998"/>
            <a:ext cx="6452627" cy="3710524"/>
          </a:xfrm>
          <a:prstGeom prst="rect">
            <a:avLst/>
          </a:prstGeom>
        </p:spPr>
      </p:pic>
      <p:pic>
        <p:nvPicPr>
          <p:cNvPr id="11" name="Obraz 10" descr="Obraz zawierający tekst, zrzut ekranu, linia, numer&#10;&#10;Zawartość wygenerowana przez sztuczną inteligencję może być niepoprawna.">
            <a:extLst>
              <a:ext uri="{FF2B5EF4-FFF2-40B4-BE49-F238E27FC236}">
                <a16:creationId xmlns:a16="http://schemas.microsoft.com/office/drawing/2014/main" id="{0787294D-50E3-0058-5DBD-227CCB3786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66" y="2703998"/>
            <a:ext cx="4949251" cy="3710524"/>
          </a:xfrm>
          <a:prstGeom prst="rect">
            <a:avLst/>
          </a:prstGeom>
        </p:spPr>
      </p:pic>
      <p:sp>
        <p:nvSpPr>
          <p:cNvPr id="12" name="Symbol zastępczy zawartości 2">
            <a:extLst>
              <a:ext uri="{FF2B5EF4-FFF2-40B4-BE49-F238E27FC236}">
                <a16:creationId xmlns:a16="http://schemas.microsoft.com/office/drawing/2014/main" id="{37BF92BE-CD98-3AED-3799-CED1A6CD7752}"/>
              </a:ext>
            </a:extLst>
          </p:cNvPr>
          <p:cNvSpPr txBox="1">
            <a:spLocks/>
          </p:cNvSpPr>
          <p:nvPr/>
        </p:nvSpPr>
        <p:spPr>
          <a:xfrm>
            <a:off x="384691" y="6414522"/>
            <a:ext cx="4557800" cy="4541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pl-PL" sz="2000" dirty="0">
                <a:solidFill>
                  <a:srgbClr val="000000"/>
                </a:solidFill>
              </a:rPr>
              <a:t>MATLAB</a:t>
            </a:r>
          </a:p>
        </p:txBody>
      </p:sp>
      <p:sp>
        <p:nvSpPr>
          <p:cNvPr id="13" name="Symbol zastępczy zawartości 2">
            <a:extLst>
              <a:ext uri="{FF2B5EF4-FFF2-40B4-BE49-F238E27FC236}">
                <a16:creationId xmlns:a16="http://schemas.microsoft.com/office/drawing/2014/main" id="{4E791511-32A0-4DD0-BAF8-6443CA67D17B}"/>
              </a:ext>
            </a:extLst>
          </p:cNvPr>
          <p:cNvSpPr txBox="1">
            <a:spLocks/>
          </p:cNvSpPr>
          <p:nvPr/>
        </p:nvSpPr>
        <p:spPr>
          <a:xfrm>
            <a:off x="6424668" y="6403816"/>
            <a:ext cx="4557800" cy="4541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pl-PL" sz="2000" dirty="0">
                <a:solidFill>
                  <a:srgbClr val="000000"/>
                </a:solidFill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34863920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ski">
  <a:themeElements>
    <a:clrScheme name="Niestandardowy 7">
      <a:dk1>
        <a:srgbClr val="FFFFFF"/>
      </a:dk1>
      <a:lt1>
        <a:srgbClr val="4F81BD"/>
      </a:lt1>
      <a:dk2>
        <a:srgbClr val="FFFFFF"/>
      </a:dk2>
      <a:lt2>
        <a:srgbClr val="FFF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ski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Paski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1734</TotalTime>
  <Words>683</Words>
  <Application>Microsoft Office PowerPoint</Application>
  <PresentationFormat>Panoramiczny</PresentationFormat>
  <Paragraphs>85</Paragraphs>
  <Slides>13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13</vt:i4>
      </vt:variant>
    </vt:vector>
  </HeadingPairs>
  <TitlesOfParts>
    <vt:vector size="19" baseType="lpstr">
      <vt:lpstr>Arial</vt:lpstr>
      <vt:lpstr>Corbel</vt:lpstr>
      <vt:lpstr>Roboto</vt:lpstr>
      <vt:lpstr>Times New Roman</vt:lpstr>
      <vt:lpstr>Wingdings</vt:lpstr>
      <vt:lpstr>Paski</vt:lpstr>
      <vt:lpstr> Refaktoryzacja kodu agenta motywowanego i utworzenie repozytorium w serwisie GitHub</vt:lpstr>
      <vt:lpstr>Cel i zakres pracy</vt:lpstr>
      <vt:lpstr>UCZENIE MOTYWOWANE</vt:lpstr>
      <vt:lpstr>Schemat interakcji agenta ze środowiskiem</vt:lpstr>
      <vt:lpstr> Wartość bólu w czasie </vt:lpstr>
      <vt:lpstr>Przykład hierarchii Bólu</vt:lpstr>
      <vt:lpstr>PEP (Python Enhancement Proposal)</vt:lpstr>
      <vt:lpstr>REFAKTORYZACJA KODU</vt:lpstr>
      <vt:lpstr>Porównanie wybranych wykresów</vt:lpstr>
      <vt:lpstr>Prezentacja programu PowerPoint</vt:lpstr>
      <vt:lpstr>Prezentacja programu PowerPoint</vt:lpstr>
      <vt:lpstr>REPOZYTORIUM GITHUB</vt:lpstr>
      <vt:lpstr>WNIOSKI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Paweł Strzępka</dc:creator>
  <cp:lastModifiedBy>Paweł Strzępka</cp:lastModifiedBy>
  <cp:revision>79</cp:revision>
  <dcterms:created xsi:type="dcterms:W3CDTF">2025-01-21T20:35:21Z</dcterms:created>
  <dcterms:modified xsi:type="dcterms:W3CDTF">2025-02-10T22:38:36Z</dcterms:modified>
</cp:coreProperties>
</file>