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3"/>
    <p:sldId id="303" r:id="rId4"/>
    <p:sldId id="259" r:id="rId5"/>
    <p:sldId id="367" r:id="rId7"/>
    <p:sldId id="258" r:id="rId8"/>
    <p:sldId id="263" r:id="rId9"/>
    <p:sldId id="260" r:id="rId10"/>
    <p:sldId id="428" r:id="rId11"/>
    <p:sldId id="261" r:id="rId12"/>
    <p:sldId id="265" r:id="rId13"/>
    <p:sldId id="262" r:id="rId14"/>
    <p:sldId id="266" r:id="rId15"/>
    <p:sldId id="316" r:id="rId16"/>
    <p:sldId id="317" r:id="rId17"/>
    <p:sldId id="318" r:id="rId18"/>
    <p:sldId id="268" r:id="rId19"/>
    <p:sldId id="325" r:id="rId20"/>
    <p:sldId id="368" r:id="rId21"/>
    <p:sldId id="369" r:id="rId22"/>
    <p:sldId id="371" r:id="rId23"/>
    <p:sldId id="372" r:id="rId24"/>
    <p:sldId id="373" r:id="rId25"/>
    <p:sldId id="328" r:id="rId26"/>
    <p:sldId id="370" r:id="rId27"/>
    <p:sldId id="329" r:id="rId28"/>
    <p:sldId id="271" r:id="rId29"/>
    <p:sldId id="330" r:id="rId30"/>
    <p:sldId id="332" r:id="rId31"/>
    <p:sldId id="331" r:id="rId32"/>
    <p:sldId id="279" r:id="rId33"/>
    <p:sldId id="275" r:id="rId34"/>
    <p:sldId id="270" r:id="rId35"/>
    <p:sldId id="281" r:id="rId36"/>
    <p:sldId id="333" r:id="rId37"/>
    <p:sldId id="343" r:id="rId38"/>
    <p:sldId id="310" r:id="rId39"/>
    <p:sldId id="311" r:id="rId40"/>
    <p:sldId id="312" r:id="rId41"/>
    <p:sldId id="313" r:id="rId42"/>
    <p:sldId id="417" r:id="rId43"/>
    <p:sldId id="287" r:id="rId44"/>
    <p:sldId id="291" r:id="rId45"/>
    <p:sldId id="290" r:id="rId46"/>
    <p:sldId id="289" r:id="rId47"/>
    <p:sldId id="292" r:id="rId48"/>
    <p:sldId id="296" r:id="rId49"/>
    <p:sldId id="315" r:id="rId50"/>
    <p:sldId id="314" r:id="rId51"/>
    <p:sldId id="302" r:id="rId52"/>
    <p:sldId id="30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æ æ ·å¼ï¼æ ç½æ 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478" autoAdjust="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-35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6A703-20A5-4ECD-8BFA-FC4219DC18A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A95F7-3CAB-48D5-A2D7-F6FB3BEFD12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A95F7-3CAB-48D5-A2D7-F6FB3BEFD12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bg-BG" dirty="0"/>
              <a:t>Напр:</a:t>
            </a:r>
            <a:r>
              <a:rPr lang="bg-BG" baseline="0" dirty="0"/>
              <a:t> нямаме нужда от </a:t>
            </a:r>
            <a:r>
              <a:rPr lang="en-US" b="1" baseline="0" dirty="0"/>
              <a:t>long</a:t>
            </a:r>
            <a:r>
              <a:rPr lang="bg-BG" b="0" baseline="0" dirty="0"/>
              <a:t>, ако искаме да съхраним годините на даден човек.</a:t>
            </a:r>
            <a:endParaRPr lang="bg-BG" b="0" baseline="0" dirty="0"/>
          </a:p>
          <a:p>
            <a:r>
              <a:rPr lang="bg-BG" b="0" baseline="0" dirty="0"/>
              <a:t>Напр: </a:t>
            </a:r>
            <a:r>
              <a:rPr lang="en-US" b="1" baseline="0" dirty="0"/>
              <a:t>age</a:t>
            </a:r>
            <a:r>
              <a:rPr lang="bg-BG" b="0" baseline="0" dirty="0"/>
              <a:t> трябва да съхранява възраст, а не тегло.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A95F7-3CAB-48D5-A2D7-F6FB3BEFD12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b="0" dirty="0"/>
              <a:t>O</a:t>
            </a:r>
            <a:r>
              <a:rPr lang="bg-BG" b="0" dirty="0"/>
              <a:t>ператорите в </a:t>
            </a:r>
            <a:r>
              <a:rPr lang="en-US" b="0" dirty="0"/>
              <a:t>Java </a:t>
            </a:r>
            <a:r>
              <a:rPr lang="bg-BG" b="0" dirty="0"/>
              <a:t>се прилагат върху операнди от един и същ тип</a:t>
            </a:r>
            <a:r>
              <a:rPr lang="en-US" b="0" dirty="0"/>
              <a:t>, </a:t>
            </a:r>
            <a:r>
              <a:rPr lang="bg-BG" b="0" dirty="0"/>
              <a:t>за</a:t>
            </a:r>
            <a:r>
              <a:rPr lang="bg-BG" b="0" baseline="0" dirty="0"/>
              <a:t> целта понякога е необходимо преобразуване от един тип към друг. Съществуват 2 вида преобразуване – с и без опасност от загуба на данни. </a:t>
            </a:r>
            <a:r>
              <a:rPr lang="en-US" b="0" baseline="0" dirty="0"/>
              <a:t>Java </a:t>
            </a:r>
            <a:r>
              <a:rPr lang="bg-BG" b="0" baseline="0" dirty="0"/>
              <a:t>се грижи за преобразуването без опасност от загуба на данни като прави </a:t>
            </a:r>
            <a:r>
              <a:rPr lang="bg-BG" b="1" baseline="0" dirty="0"/>
              <a:t>неявно</a:t>
            </a:r>
            <a:r>
              <a:rPr lang="bg-BG" b="0" baseline="0" dirty="0"/>
              <a:t> </a:t>
            </a:r>
            <a:r>
              <a:rPr lang="bg-BG" b="1" baseline="0" dirty="0"/>
              <a:t>(</a:t>
            </a:r>
            <a:r>
              <a:rPr lang="en-US" b="1" baseline="0" dirty="0"/>
              <a:t>implicit) </a:t>
            </a:r>
            <a:r>
              <a:rPr lang="bg-BG" b="1" baseline="0" dirty="0"/>
              <a:t>конвертиране.</a:t>
            </a:r>
            <a:r>
              <a:rPr lang="en-US" b="1" baseline="0" dirty="0"/>
              <a:t> </a:t>
            </a:r>
            <a:r>
              <a:rPr lang="bg-BG" b="0" baseline="0" dirty="0"/>
              <a:t>За другия тип, обаче, е необходима намесата на потребителя като </a:t>
            </a:r>
            <a:r>
              <a:rPr lang="bg-BG" b="1" baseline="0" dirty="0"/>
              <a:t>явно (</a:t>
            </a:r>
            <a:r>
              <a:rPr lang="en-US" b="1" baseline="0" dirty="0"/>
              <a:t>explicit</a:t>
            </a:r>
            <a:r>
              <a:rPr lang="bg-BG" b="1" baseline="0" dirty="0"/>
              <a:t>) конвертира </a:t>
            </a:r>
            <a:r>
              <a:rPr lang="bg-BG" b="0" baseline="0" dirty="0"/>
              <a:t>данните от един тип в друг.</a:t>
            </a:r>
            <a:endParaRPr lang="bg-BG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314EE-D58D-4D56-9FDB-76BB67542EA9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bg-BG" dirty="0"/>
              <a:t>+-*/%</a:t>
            </a:r>
            <a:r>
              <a:rPr lang="bg-BG" baseline="0" dirty="0"/>
              <a:t>      </a:t>
            </a:r>
            <a:r>
              <a:rPr lang="en-US" baseline="0" dirty="0"/>
              <a:t>                    </a:t>
            </a:r>
            <a:r>
              <a:rPr lang="bg-BG" baseline="0" dirty="0"/>
              <a:t> събиране; изваждане; умножение; </a:t>
            </a:r>
            <a:r>
              <a:rPr lang="bg-BG" b="1" baseline="0" dirty="0"/>
              <a:t>целочислено </a:t>
            </a:r>
            <a:r>
              <a:rPr lang="bg-BG" b="0" baseline="0" dirty="0"/>
              <a:t>деление; деление с </a:t>
            </a:r>
            <a:r>
              <a:rPr lang="bg-BG" b="1" baseline="0" dirty="0"/>
              <a:t>остатък</a:t>
            </a:r>
            <a:endParaRPr lang="bg-BG" b="1" baseline="0" dirty="0"/>
          </a:p>
          <a:p>
            <a:r>
              <a:rPr lang="bg-BG" b="0" baseline="0" dirty="0"/>
              <a:t>++ --      </a:t>
            </a:r>
            <a:r>
              <a:rPr lang="en-US" b="0" baseline="0" dirty="0"/>
              <a:t>                    </a:t>
            </a:r>
            <a:r>
              <a:rPr lang="bg-BG" b="0" baseline="0" dirty="0"/>
              <a:t>  увеличаване стойността на променлива с 1; намаляване стойността на променлива с 1</a:t>
            </a:r>
            <a:endParaRPr lang="bg-BG" b="0" baseline="0" dirty="0"/>
          </a:p>
          <a:p>
            <a:r>
              <a:rPr lang="en-US" b="0" baseline="0" dirty="0"/>
              <a:t>&amp; | ^ ~ &lt;&lt; &gt;&gt; &gt;&gt;&gt;    </a:t>
            </a:r>
            <a:r>
              <a:rPr lang="bg-BG" b="0" baseline="0" dirty="0"/>
              <a:t>И (</a:t>
            </a:r>
            <a:r>
              <a:rPr lang="en-US" b="0" baseline="0" dirty="0"/>
              <a:t>AND)</a:t>
            </a:r>
            <a:r>
              <a:rPr lang="bg-BG" b="0" baseline="0" dirty="0"/>
              <a:t>; ИЛИ (</a:t>
            </a:r>
            <a:r>
              <a:rPr lang="en-US" b="0" baseline="0" dirty="0"/>
              <a:t>OR)</a:t>
            </a:r>
            <a:r>
              <a:rPr lang="bg-BG" b="0" baseline="0" dirty="0"/>
              <a:t>; ИЗКЛЮЧВАЩО ИЛИ (</a:t>
            </a:r>
            <a:r>
              <a:rPr lang="en-US" b="0" baseline="0" dirty="0"/>
              <a:t>XOR – exclusive or); </a:t>
            </a:r>
            <a:r>
              <a:rPr lang="bg-BG" b="0" baseline="0" dirty="0"/>
              <a:t>отрицание; побитово отместване наляво; побитово отместване надясно; побитово отместване надясно, включително и бита за знак на числото</a:t>
            </a:r>
            <a:endParaRPr lang="en-US" b="0" baseline="0" dirty="0"/>
          </a:p>
          <a:p>
            <a:r>
              <a:rPr lang="en-US" b="0" baseline="0" dirty="0"/>
              <a:t>&amp;&amp; || ^ !</a:t>
            </a:r>
            <a:r>
              <a:rPr lang="bg-BG" b="0" baseline="0" dirty="0"/>
              <a:t>                      логическо И; логическо ИЛИ; логическо изключващо ИЛИ; логическо отрицание;</a:t>
            </a:r>
            <a:endParaRPr lang="bg-BG" b="0" baseline="0" dirty="0"/>
          </a:p>
          <a:p>
            <a:r>
              <a:rPr lang="en-US" b="0" baseline="0" dirty="0" err="1"/>
              <a:t>instanceof</a:t>
            </a:r>
            <a:r>
              <a:rPr lang="en-US" b="0" baseline="0" dirty="0"/>
              <a:t>(Type)</a:t>
            </a:r>
            <a:r>
              <a:rPr lang="bg-BG" b="0" baseline="0" dirty="0"/>
              <a:t>          връща </a:t>
            </a:r>
            <a:r>
              <a:rPr lang="en-US" b="0" baseline="0" dirty="0"/>
              <a:t>true</a:t>
            </a:r>
            <a:r>
              <a:rPr lang="bg-BG" b="0" baseline="0" dirty="0"/>
              <a:t>, ако класа на операнда съвпада с </a:t>
            </a:r>
            <a:r>
              <a:rPr lang="en-US" b="0" baseline="0" dirty="0"/>
              <a:t>Type</a:t>
            </a:r>
            <a:r>
              <a:rPr lang="bg-BG" b="0" baseline="0" dirty="0"/>
              <a:t> и </a:t>
            </a:r>
            <a:r>
              <a:rPr lang="en-US" b="0" baseline="0" dirty="0"/>
              <a:t>false, </a:t>
            </a:r>
            <a:r>
              <a:rPr lang="bg-BG" b="0" baseline="0" dirty="0"/>
              <a:t>ако не съвпада</a:t>
            </a:r>
            <a:endParaRPr lang="bg-BG" b="0" baseline="0" dirty="0"/>
          </a:p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A95F7-3CAB-48D5-A2D7-F6FB3BEFD12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bg-BG" dirty="0"/>
              <a:t>Информация за прилагане на</a:t>
            </a:r>
            <a:r>
              <a:rPr lang="bg-BG" baseline="0" dirty="0"/>
              <a:t> операторите за сравнение в/у различните типове примитиви:</a:t>
            </a:r>
            <a:endParaRPr lang="bg-BG" baseline="0" dirty="0"/>
          </a:p>
          <a:p>
            <a:r>
              <a:rPr lang="en-US" dirty="0"/>
              <a:t>http://docs.oracle.com/javase/specs/jls/se</a:t>
            </a:r>
            <a:r>
              <a:rPr lang="x-none" altLang="en-US" dirty="0"/>
              <a:t>8</a:t>
            </a:r>
            <a:r>
              <a:rPr lang="en-US" dirty="0"/>
              <a:t>/html/jls-15.html#jls-15.20.1</a:t>
            </a:r>
            <a:endParaRPr lang="bg-BG" dirty="0"/>
          </a:p>
          <a:p>
            <a:endParaRPr lang="bg-BG" dirty="0"/>
          </a:p>
          <a:p>
            <a:r>
              <a:rPr lang="bg-BG" dirty="0"/>
              <a:t>За равенство и различие:</a:t>
            </a:r>
            <a:endParaRPr lang="bg-BG" dirty="0"/>
          </a:p>
          <a:p>
            <a:r>
              <a:rPr lang="en-US" dirty="0"/>
              <a:t>http://docs.oracle.com/javase/specs/jls/se</a:t>
            </a:r>
            <a:r>
              <a:rPr lang="x-none" altLang="en-US" dirty="0"/>
              <a:t>8</a:t>
            </a:r>
            <a:r>
              <a:rPr lang="en-US" dirty="0"/>
              <a:t>/html/jls-15.html#jls-15.21.1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314EE-D58D-4D56-9FDB-76BB67542EA9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bg-BG" dirty="0"/>
              <a:t>Оказва се,</a:t>
            </a:r>
            <a:r>
              <a:rPr lang="bg-BG" baseline="0" dirty="0"/>
              <a:t> че има разлика между </a:t>
            </a:r>
            <a:r>
              <a:rPr lang="en-US" baseline="0" dirty="0" err="1"/>
              <a:t>c++</a:t>
            </a:r>
            <a:r>
              <a:rPr lang="en-US" baseline="0" dirty="0"/>
              <a:t> </a:t>
            </a:r>
            <a:r>
              <a:rPr lang="bg-BG" baseline="0" dirty="0"/>
              <a:t>и </a:t>
            </a:r>
            <a:r>
              <a:rPr lang="en-US" baseline="0" dirty="0"/>
              <a:t>++c </a:t>
            </a:r>
            <a:r>
              <a:rPr lang="bg-BG" baseline="0" dirty="0"/>
              <a:t>и тя е следната:</a:t>
            </a:r>
            <a:endParaRPr lang="bg-BG" baseline="0" dirty="0"/>
          </a:p>
          <a:p>
            <a:endParaRPr lang="bg-BG" baseline="0" dirty="0"/>
          </a:p>
          <a:p>
            <a:r>
              <a:rPr lang="bg-BG" baseline="0" dirty="0"/>
              <a:t>И двете са изрази </a:t>
            </a:r>
            <a:r>
              <a:rPr lang="en-US" baseline="0" dirty="0"/>
              <a:t>(expressions)</a:t>
            </a:r>
            <a:r>
              <a:rPr lang="bg-BG" baseline="0" dirty="0"/>
              <a:t>, които могат да бъдат сметнати в даден момент от изпълнението на програмата. При изпълнението израза се замества с неговата сметната стойност. Изразът </a:t>
            </a:r>
            <a:r>
              <a:rPr lang="en-US" baseline="0" dirty="0"/>
              <a:t>++c </a:t>
            </a:r>
            <a:r>
              <a:rPr lang="bg-BG" baseline="0" dirty="0"/>
              <a:t>ще инкрементира </a:t>
            </a:r>
            <a:r>
              <a:rPr lang="en-US" b="1" baseline="0" dirty="0"/>
              <a:t>c</a:t>
            </a:r>
            <a:r>
              <a:rPr lang="en-US" baseline="0" dirty="0"/>
              <a:t> </a:t>
            </a:r>
            <a:r>
              <a:rPr lang="bg-BG" baseline="0" dirty="0"/>
              <a:t>и ще върне стойността на новополучената, увеличена променлива. Изразът </a:t>
            </a:r>
            <a:r>
              <a:rPr lang="en-US" baseline="0" dirty="0" err="1"/>
              <a:t>c++</a:t>
            </a:r>
            <a:r>
              <a:rPr lang="en-US" baseline="0" dirty="0"/>
              <a:t> </a:t>
            </a:r>
            <a:r>
              <a:rPr lang="bg-BG" baseline="0" dirty="0"/>
              <a:t>първо ще върне стойността на (непроменената) променливата и след това ще инкрементира променливата.</a:t>
            </a:r>
            <a:endParaRPr lang="bg-BG" baseline="0" dirty="0"/>
          </a:p>
          <a:p>
            <a:endParaRPr lang="en-US" baseline="0" dirty="0"/>
          </a:p>
          <a:p>
            <a:r>
              <a:rPr lang="bg-BG" baseline="0" dirty="0"/>
              <a:t>Следния фрагмент показва разликата.</a:t>
            </a:r>
            <a:endParaRPr lang="bg-BG" baseline="0" dirty="0"/>
          </a:p>
          <a:p>
            <a:r>
              <a:rPr lang="en-US" baseline="0" dirty="0" err="1"/>
              <a:t>Int</a:t>
            </a:r>
            <a:r>
              <a:rPr lang="en-US" baseline="0" dirty="0"/>
              <a:t> x = 5;</a:t>
            </a:r>
            <a:endParaRPr lang="bg-BG" baseline="0" dirty="0"/>
          </a:p>
          <a:p>
            <a:r>
              <a:rPr lang="en-US" baseline="0" dirty="0" err="1"/>
              <a:t>System.out.println</a:t>
            </a:r>
            <a:r>
              <a:rPr lang="en-US" baseline="0" dirty="0"/>
              <a:t>(x++); // 5</a:t>
            </a:r>
            <a:endParaRPr lang="en-US" baseline="0" dirty="0"/>
          </a:p>
          <a:p>
            <a:r>
              <a:rPr lang="en-US" baseline="0" dirty="0" err="1"/>
              <a:t>System.out.println</a:t>
            </a:r>
            <a:r>
              <a:rPr lang="en-US" baseline="0" dirty="0"/>
              <a:t>(++x); // 7</a:t>
            </a:r>
            <a:endParaRPr lang="en-US" baseline="0" dirty="0"/>
          </a:p>
          <a:p>
            <a:r>
              <a:rPr lang="en-US" baseline="0" dirty="0" err="1"/>
              <a:t>System.out.println</a:t>
            </a:r>
            <a:r>
              <a:rPr lang="en-US" baseline="0" dirty="0"/>
              <a:t>(x)       // 7</a:t>
            </a:r>
            <a:endParaRPr lang="bg-B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A95F7-3CAB-48D5-A2D7-F6FB3BEFD12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314EE-D58D-4D56-9FDB-76BB67542EA9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bg-BG" dirty="0">
                <a:sym typeface="Wingdings" panose="05000000000000000000" charset="2"/>
              </a:rPr>
              <a:t>Тъй като изразът </a:t>
            </a:r>
            <a:r>
              <a:rPr lang="en-US" b="1" dirty="0">
                <a:sym typeface="Wingdings" panose="05000000000000000000" charset="2"/>
              </a:rPr>
              <a:t>true || false || false</a:t>
            </a:r>
            <a:r>
              <a:rPr lang="en-US" dirty="0">
                <a:sym typeface="Wingdings" panose="05000000000000000000" charset="2"/>
              </a:rPr>
              <a:t> </a:t>
            </a:r>
            <a:r>
              <a:rPr lang="bg-BG" dirty="0">
                <a:sym typeface="Wingdings" panose="05000000000000000000" charset="2"/>
              </a:rPr>
              <a:t>ще доведе до резултат </a:t>
            </a:r>
            <a:r>
              <a:rPr lang="en-US" b="1" dirty="0">
                <a:sym typeface="Wingdings" panose="05000000000000000000" charset="2"/>
              </a:rPr>
              <a:t>true</a:t>
            </a:r>
            <a:r>
              <a:rPr lang="en-US" dirty="0">
                <a:sym typeface="Wingdings" panose="05000000000000000000" charset="2"/>
              </a:rPr>
              <a:t>, </a:t>
            </a:r>
            <a:r>
              <a:rPr lang="bg-BG" dirty="0">
                <a:sym typeface="Wingdings" panose="05000000000000000000" charset="2"/>
              </a:rPr>
              <a:t>от гледна точка на производителност, при първия получен резултат</a:t>
            </a:r>
            <a:r>
              <a:rPr lang="en-US" dirty="0">
                <a:sym typeface="Wingdings" panose="05000000000000000000" charset="2"/>
              </a:rPr>
              <a:t> </a:t>
            </a:r>
            <a:r>
              <a:rPr lang="en-US" b="1" dirty="0">
                <a:sym typeface="Wingdings" panose="05000000000000000000" charset="2"/>
              </a:rPr>
              <a:t>true</a:t>
            </a:r>
            <a:r>
              <a:rPr lang="bg-BG" b="1" dirty="0">
                <a:sym typeface="Wingdings" panose="05000000000000000000" charset="2"/>
              </a:rPr>
              <a:t> </a:t>
            </a:r>
            <a:r>
              <a:rPr lang="bg-BG" dirty="0">
                <a:sym typeface="Wingdings" panose="05000000000000000000" charset="2"/>
              </a:rPr>
              <a:t>виртуалната машина ще спре проверката за останалите. Какъвто и да е резултата от следващите операнди, крайния резултат няма да се промени</a:t>
            </a:r>
            <a:r>
              <a:rPr lang="en-US" dirty="0">
                <a:sym typeface="Wingdings" panose="05000000000000000000" charset="2"/>
              </a:rPr>
              <a:t>. </a:t>
            </a:r>
            <a:r>
              <a:rPr lang="bg-BG" dirty="0">
                <a:sym typeface="Wingdings" panose="05000000000000000000" charset="2"/>
              </a:rPr>
              <a:t>Аналогично, при пресмятане на изразът </a:t>
            </a:r>
            <a:r>
              <a:rPr lang="en-US" b="1" dirty="0">
                <a:sym typeface="Wingdings" panose="05000000000000000000" charset="2"/>
              </a:rPr>
              <a:t>false &amp;&amp; true &amp;&amp; true</a:t>
            </a:r>
            <a:r>
              <a:rPr lang="en-US" dirty="0">
                <a:sym typeface="Wingdings" panose="05000000000000000000" charset="2"/>
              </a:rPr>
              <a:t>,</a:t>
            </a:r>
            <a:r>
              <a:rPr lang="bg-BG" dirty="0">
                <a:sym typeface="Wingdings" panose="05000000000000000000" charset="2"/>
              </a:rPr>
              <a:t> операндите след първия няма да бъдат пресметнати.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A95F7-3CAB-48D5-A2D7-F6FB3BEFD12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89A95F7-3CAB-48D5-A2D7-F6FB3BEFD120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314EE-D58D-4D56-9FDB-76BB67542EA9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F1414-8654-4B00-82FA-45C3E09574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Трябва да се спазват определени строги правила при</a:t>
            </a:r>
            <a:r>
              <a:rPr lang="ru-RU" baseline="0" dirty="0"/>
              <a:t> писането на програми</a:t>
            </a:r>
            <a:r>
              <a:rPr lang="ru-RU" dirty="0"/>
              <a:t>. Има два типа правила, определящи съответно начина на записване (синтаксиса) и смисъла (семантиката) на езиковите конструкции.</a:t>
            </a:r>
            <a:br>
              <a:rPr lang="ru-RU" dirty="0"/>
            </a:br>
            <a:r>
              <a:rPr lang="ru-RU" dirty="0"/>
              <a:t>Синтактичните правила определят кои последователности от знакове на азбуката на съответния език за програмиране са допустими езикови конструкции. Съгласно тези правила едни последователности от знакове са правилни, а други – не.</a:t>
            </a:r>
            <a:br>
              <a:rPr lang="ru-RU" dirty="0"/>
            </a:br>
            <a:r>
              <a:rPr lang="ru-RU" dirty="0"/>
              <a:t>Семантичните правила определят смисъла на синтактично правилните конструкции, т.е. как те трябва да се разбират от човек и как ще бъдат интерпретирани при изпълнение от компютър.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A95F7-3CAB-48D5-A2D7-F6FB3BEFD12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bg-BG" dirty="0"/>
              <a:t>Последователност от букви и цифри, започващи с буква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A95F7-3CAB-48D5-A2D7-F6FB3BEFD12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89A95F7-3CAB-48D5-A2D7-F6FB3BEFD120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89A95F7-3CAB-48D5-A2D7-F6FB3BEFD120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89A95F7-3CAB-48D5-A2D7-F6FB3BEFD120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314EE-D58D-4D56-9FDB-76BB67542EA9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314EE-D58D-4D56-9FDB-76BB67542EA9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Boolean x</a:t>
            </a: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 = 5 </a:t>
            </a:r>
            <a:r>
              <a:rPr lang="en-US" baseline="0" dirty="0">
                <a:sym typeface="Wingdings" panose="05000000000000000000" charset="2"/>
              </a:rPr>
              <a:t> </a:t>
            </a:r>
            <a:r>
              <a:rPr lang="bg-BG" baseline="0" dirty="0">
                <a:sym typeface="Wingdings" panose="05000000000000000000" charset="2"/>
              </a:rPr>
              <a:t>Грешка при компилация. Литералът 5 не е в допустимите стойности за променливи от тип </a:t>
            </a:r>
            <a:r>
              <a:rPr lang="en-US" baseline="0" dirty="0" err="1">
                <a:sym typeface="Wingdings" panose="05000000000000000000" charset="2"/>
              </a:rPr>
              <a:t>boolean</a:t>
            </a:r>
            <a:r>
              <a:rPr lang="en-US" baseline="0" dirty="0">
                <a:sym typeface="Wingdings" panose="05000000000000000000" charset="2"/>
              </a:rPr>
              <a:t>;</a:t>
            </a:r>
            <a:endParaRPr lang="en-US" baseline="0" dirty="0">
              <a:sym typeface="Wingdings" panose="05000000000000000000" charset="2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 x = 181 </a:t>
            </a:r>
            <a:r>
              <a:rPr lang="en-US" baseline="0" dirty="0">
                <a:sym typeface="Wingdings" panose="05000000000000000000" charset="2"/>
              </a:rPr>
              <a:t> </a:t>
            </a:r>
            <a:r>
              <a:rPr lang="bg-BG" baseline="0" dirty="0">
                <a:sym typeface="Wingdings" panose="05000000000000000000" charset="2"/>
              </a:rPr>
              <a:t>Грешка при компилация. 181 е извън диапазона на допустимите стойности на </a:t>
            </a:r>
            <a:r>
              <a:rPr lang="en-US" baseline="0" dirty="0">
                <a:sym typeface="Wingdings" panose="05000000000000000000" charset="2"/>
              </a:rPr>
              <a:t>byte. </a:t>
            </a:r>
            <a:endParaRPr lang="bg-BG" baseline="0" dirty="0">
              <a:sym typeface="Wingdings" panose="05000000000000000000" charset="2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 x = “c” </a:t>
            </a:r>
            <a:r>
              <a:rPr lang="en-US" baseline="0" dirty="0">
                <a:sym typeface="Wingdings" panose="05000000000000000000" charset="2"/>
              </a:rPr>
              <a:t> </a:t>
            </a:r>
            <a:r>
              <a:rPr lang="bg-BG" baseline="0" dirty="0">
                <a:sym typeface="Wingdings" panose="05000000000000000000" charset="2"/>
              </a:rPr>
              <a:t>Грешка при компилация. </a:t>
            </a:r>
            <a:r>
              <a:rPr lang="en-US" baseline="0" dirty="0">
                <a:sym typeface="Wingdings" panose="05000000000000000000" charset="2"/>
              </a:rPr>
              <a:t>“c” e literal</a:t>
            </a:r>
            <a:r>
              <a:rPr lang="bg-BG" baseline="0" dirty="0">
                <a:sym typeface="Wingdings" panose="05000000000000000000" charset="2"/>
              </a:rPr>
              <a:t> за</a:t>
            </a:r>
            <a:r>
              <a:rPr lang="en-US" baseline="0" dirty="0">
                <a:sym typeface="Wingdings" panose="05000000000000000000" charset="2"/>
              </a:rPr>
              <a:t> string. String </a:t>
            </a:r>
            <a:r>
              <a:rPr lang="bg-BG" baseline="0" dirty="0">
                <a:sym typeface="Wingdings" panose="05000000000000000000" charset="2"/>
              </a:rPr>
              <a:t>не може да бъде конвертиран към </a:t>
            </a:r>
            <a:r>
              <a:rPr lang="en-US" baseline="0" dirty="0">
                <a:sym typeface="Wingdings" panose="05000000000000000000" charset="2"/>
              </a:rPr>
              <a:t>char. </a:t>
            </a:r>
            <a:r>
              <a:rPr lang="bg-BG" baseline="0" dirty="0">
                <a:sym typeface="Wingdings" panose="05000000000000000000" charset="2"/>
              </a:rPr>
              <a:t>Ще разгледаме</a:t>
            </a:r>
            <a:r>
              <a:rPr lang="en-US" baseline="0" dirty="0">
                <a:sym typeface="Wingdings" panose="05000000000000000000" charset="2"/>
              </a:rPr>
              <a:t> string </a:t>
            </a:r>
            <a:r>
              <a:rPr lang="bg-BG" baseline="0" dirty="0">
                <a:sym typeface="Wingdings" panose="05000000000000000000" charset="2"/>
              </a:rPr>
              <a:t>по-късно в лекцията.</a:t>
            </a:r>
            <a:endParaRPr lang="bg-BG" baseline="0" dirty="0">
              <a:sym typeface="Wingdings" panose="05000000000000000000" charset="2"/>
            </a:endParaRPr>
          </a:p>
          <a:p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charset="2"/>
              </a:rPr>
              <a:t>Float x = -1234.56789123 </a:t>
            </a:r>
            <a:r>
              <a:rPr lang="en-US" baseline="0" dirty="0">
                <a:sym typeface="Wingdings" panose="05000000000000000000" charset="2"/>
              </a:rPr>
              <a:t> </a:t>
            </a:r>
            <a:r>
              <a:rPr lang="bg-BG" baseline="0" dirty="0">
                <a:sym typeface="Wingdings" panose="05000000000000000000" charset="2"/>
              </a:rPr>
              <a:t>Грешка при компилация. </a:t>
            </a:r>
            <a:r>
              <a:rPr lang="en-US" baseline="0" dirty="0">
                <a:sym typeface="Wingdings" panose="05000000000000000000" charset="2"/>
              </a:rPr>
              <a:t>Literal-</a:t>
            </a:r>
            <a:r>
              <a:rPr lang="bg-BG" baseline="0" dirty="0">
                <a:sym typeface="Wingdings" panose="05000000000000000000" charset="2"/>
              </a:rPr>
              <a:t>а е от тип </a:t>
            </a:r>
            <a:r>
              <a:rPr lang="en-US" baseline="0" dirty="0">
                <a:sym typeface="Wingdings" panose="05000000000000000000" charset="2"/>
              </a:rPr>
              <a:t>double, </a:t>
            </a:r>
            <a:r>
              <a:rPr lang="bg-BG" baseline="0" dirty="0">
                <a:sym typeface="Wingdings" panose="05000000000000000000" charset="2"/>
              </a:rPr>
              <a:t>а променливата от</a:t>
            </a:r>
            <a:r>
              <a:rPr lang="en-US" baseline="0" dirty="0">
                <a:sym typeface="Wingdings" panose="05000000000000000000" charset="2"/>
              </a:rPr>
              <a:t> float</a:t>
            </a:r>
            <a:r>
              <a:rPr lang="bg-BG" baseline="0" dirty="0">
                <a:sym typeface="Wingdings" panose="05000000000000000000" charset="2"/>
              </a:rPr>
              <a:t>. Не може да се извърши конвертирането.</a:t>
            </a:r>
            <a:endParaRPr lang="bg-BG" baseline="0" dirty="0">
              <a:sym typeface="Wingdings" panose="05000000000000000000" charset="2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Float x = -1234.56789123</a:t>
            </a: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-US" baseline="0" dirty="0">
                <a:sym typeface="Wingdings" panose="05000000000000000000" charset="2"/>
              </a:rPr>
              <a:t> </a:t>
            </a:r>
            <a:r>
              <a:rPr lang="bg-BG" baseline="0" dirty="0">
                <a:sym typeface="Wingdings" panose="05000000000000000000" charset="2"/>
              </a:rPr>
              <a:t>Успешна компилация. Променливата взима стойност, закръглена до четвъртия знак. (8 знака прецизност)</a:t>
            </a:r>
            <a:endParaRPr lang="bg-BG" baseline="0" dirty="0">
              <a:sym typeface="Wingdings" panose="05000000000000000000" charset="2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 x = ‘c’; </a:t>
            </a:r>
            <a:r>
              <a:rPr lang="en-US" baseline="0" dirty="0">
                <a:sym typeface="Wingdings" panose="05000000000000000000" charset="2"/>
              </a:rPr>
              <a:t> </a:t>
            </a:r>
            <a:r>
              <a:rPr lang="bg-BG" baseline="0" dirty="0">
                <a:sym typeface="Wingdings" panose="05000000000000000000" charset="2"/>
              </a:rPr>
              <a:t>Успешна компилация. Променливата взима стойност 99, която може да бъде разпечата на екрана. Показва, че знаците имат своите числови репрезентации. Те зависият от кодирането (</a:t>
            </a:r>
            <a:r>
              <a:rPr lang="en-US" baseline="0" dirty="0">
                <a:sym typeface="Wingdings" panose="05000000000000000000" charset="2"/>
              </a:rPr>
              <a:t>encoding)</a:t>
            </a:r>
            <a:r>
              <a:rPr lang="bg-BG" baseline="0" dirty="0">
                <a:sym typeface="Wingdings" panose="05000000000000000000" charset="2"/>
              </a:rPr>
              <a:t>, което е използвано. В нашия случай, това е </a:t>
            </a:r>
            <a:r>
              <a:rPr lang="en-US" baseline="0" dirty="0">
                <a:sym typeface="Wingdings" panose="05000000000000000000" charset="2"/>
              </a:rPr>
              <a:t>UTF-16.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A95F7-3CAB-48D5-A2D7-F6FB3BEFD12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GIF"/><Relationship Id="rId1" Type="http://schemas.openxmlformats.org/officeDocument/2006/relationships/image" Target="../media/image4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Задава действие, което да бъде извършено върху операнди</a:t>
            </a:r>
            <a:endParaRPr lang="bg-BG" dirty="0"/>
          </a:p>
          <a:p>
            <a:r>
              <a:rPr lang="bg-BG" dirty="0"/>
              <a:t>Връщат резултат след изпълнение</a:t>
            </a:r>
            <a:endParaRPr lang="bg-BG" dirty="0"/>
          </a:p>
          <a:p>
            <a:pPr lvl="1"/>
            <a:r>
              <a:rPr lang="en-US" dirty="0"/>
              <a:t>3 </a:t>
            </a:r>
            <a:r>
              <a:rPr lang="en-US" dirty="0">
                <a:solidFill>
                  <a:schemeClr val="accent6"/>
                </a:solidFill>
              </a:rPr>
              <a:t>+</a:t>
            </a:r>
            <a:r>
              <a:rPr lang="en-US" dirty="0"/>
              <a:t> 5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</a:rPr>
              <a:t>/</a:t>
            </a:r>
            <a:r>
              <a:rPr lang="en-US" dirty="0"/>
              <a:t> b</a:t>
            </a:r>
            <a:endParaRPr lang="en-US" dirty="0"/>
          </a:p>
          <a:p>
            <a:pPr lvl="1"/>
            <a:r>
              <a:rPr lang="bg-BG" dirty="0"/>
              <a:t>12 </a:t>
            </a:r>
            <a:r>
              <a:rPr lang="bg-BG" dirty="0">
                <a:solidFill>
                  <a:schemeClr val="accent6"/>
                </a:solidFill>
              </a:rPr>
              <a:t>&gt;</a:t>
            </a:r>
            <a:r>
              <a:rPr lang="bg-BG" dirty="0"/>
              <a:t> 7</a:t>
            </a:r>
            <a:endParaRPr lang="en-US" dirty="0"/>
          </a:p>
          <a:p>
            <a:pPr lvl="1"/>
            <a:r>
              <a:rPr lang="en-US" dirty="0"/>
              <a:t>k</a:t>
            </a:r>
            <a:r>
              <a:rPr lang="en-US" dirty="0">
                <a:solidFill>
                  <a:schemeClr val="accent6"/>
                </a:solidFill>
              </a:rPr>
              <a:t>++</a:t>
            </a:r>
            <a:endParaRPr lang="bg-BG" dirty="0">
              <a:solidFill>
                <a:schemeClr val="accent6"/>
              </a:solidFill>
            </a:endParaRPr>
          </a:p>
          <a:p>
            <a:pPr lvl="1"/>
            <a:r>
              <a:rPr lang="en-US" dirty="0"/>
              <a:t>true </a:t>
            </a:r>
            <a:r>
              <a:rPr lang="en-US" dirty="0">
                <a:solidFill>
                  <a:schemeClr val="accent6"/>
                </a:solidFill>
              </a:rPr>
              <a:t>||</a:t>
            </a:r>
            <a:r>
              <a:rPr lang="en-US" dirty="0"/>
              <a:t> false</a:t>
            </a:r>
            <a:endParaRPr lang="en-US" dirty="0"/>
          </a:p>
          <a:p>
            <a:pPr lvl="1"/>
            <a:r>
              <a:rPr lang="en-US" dirty="0"/>
              <a:t>5 </a:t>
            </a:r>
            <a:r>
              <a:rPr lang="en-US" dirty="0">
                <a:solidFill>
                  <a:schemeClr val="accent6"/>
                </a:solidFill>
              </a:rPr>
              <a:t>&gt;&gt;</a:t>
            </a:r>
            <a:r>
              <a:rPr lang="en-US" dirty="0"/>
              <a:t> 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Изрази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Съдържа идентификатори и оператори</a:t>
            </a:r>
            <a:endParaRPr lang="bg-BG" dirty="0"/>
          </a:p>
          <a:p>
            <a:r>
              <a:rPr lang="bg-BG" dirty="0"/>
              <a:t>Могат да бъдат нормализирани/сметнати/сведени</a:t>
            </a:r>
            <a:r>
              <a:rPr lang="en-US" dirty="0"/>
              <a:t> </a:t>
            </a:r>
            <a:r>
              <a:rPr lang="bg-BG" dirty="0"/>
              <a:t>до стойност</a:t>
            </a:r>
            <a:endParaRPr lang="bg-BG" dirty="0"/>
          </a:p>
          <a:p>
            <a:pPr lvl="1"/>
            <a:r>
              <a:rPr lang="en-US" dirty="0"/>
              <a:t>a + ( b / 100 )</a:t>
            </a:r>
            <a:endParaRPr lang="en-US" dirty="0"/>
          </a:p>
          <a:p>
            <a:pPr lvl="1"/>
            <a:r>
              <a:rPr lang="en-US" dirty="0"/>
              <a:t>c % 10 + 4</a:t>
            </a:r>
            <a:endParaRPr lang="en-US" dirty="0"/>
          </a:p>
          <a:p>
            <a:pPr lvl="1"/>
            <a:r>
              <a:rPr lang="en-US" dirty="0"/>
              <a:t>282</a:t>
            </a:r>
            <a:endParaRPr lang="en-US" dirty="0"/>
          </a:p>
          <a:p>
            <a:pPr lvl="1"/>
            <a:r>
              <a:rPr lang="en-US" dirty="0"/>
              <a:t>true || false</a:t>
            </a:r>
            <a:endParaRPr lang="en-US" dirty="0"/>
          </a:p>
          <a:p>
            <a:pPr lvl="1"/>
            <a:r>
              <a:rPr lang="en-US" dirty="0"/>
              <a:t>5 &gt;&gt; 2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Коментари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825" y="1460500"/>
            <a:ext cx="10515600" cy="3862111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Позволяват вписването на не-</a:t>
            </a:r>
            <a:r>
              <a:rPr lang="en-US" dirty="0"/>
              <a:t>Java</a:t>
            </a:r>
            <a:r>
              <a:rPr lang="bg-BG" dirty="0"/>
              <a:t> текст (пр. Английски</a:t>
            </a:r>
            <a:r>
              <a:rPr lang="bg-BG" dirty="0">
                <a:sym typeface="Wingdings" panose="05000000000000000000" charset="2"/>
              </a:rPr>
              <a:t>)</a:t>
            </a:r>
            <a:endParaRPr lang="bg-BG" dirty="0">
              <a:sym typeface="Wingdings" panose="05000000000000000000" charset="2"/>
            </a:endParaRPr>
          </a:p>
          <a:p>
            <a:r>
              <a:rPr lang="bg-BG" dirty="0">
                <a:sym typeface="Wingdings" panose="05000000000000000000" charset="2"/>
              </a:rPr>
              <a:t>Използват се за добавяне на пояснения към фрагменти от кода, с цел:</a:t>
            </a:r>
            <a:endParaRPr lang="bg-BG" dirty="0">
              <a:sym typeface="Wingdings" panose="05000000000000000000" charset="2"/>
            </a:endParaRPr>
          </a:p>
          <a:p>
            <a:pPr lvl="1"/>
            <a:r>
              <a:rPr lang="bg-BG" dirty="0">
                <a:sym typeface="Wingdings" panose="05000000000000000000" charset="2"/>
              </a:rPr>
              <a:t>По-добра четимост</a:t>
            </a:r>
            <a:endParaRPr lang="bg-BG" dirty="0">
              <a:sym typeface="Wingdings" panose="05000000000000000000" charset="2"/>
            </a:endParaRPr>
          </a:p>
          <a:p>
            <a:pPr lvl="1"/>
            <a:r>
              <a:rPr lang="bg-BG" dirty="0">
                <a:sym typeface="Wingdings" panose="05000000000000000000" charset="2"/>
              </a:rPr>
              <a:t>Документация</a:t>
            </a:r>
            <a:endParaRPr lang="bg-BG" dirty="0">
              <a:sym typeface="Wingdings" panose="05000000000000000000" charset="2"/>
            </a:endParaRPr>
          </a:p>
          <a:p>
            <a:pPr lvl="1"/>
            <a:r>
              <a:rPr lang="bg-BG" dirty="0">
                <a:sym typeface="Wingdings" panose="05000000000000000000" charset="2"/>
              </a:rPr>
              <a:t>По-лесна поддръжка</a:t>
            </a:r>
            <a:endParaRPr lang="bg-BG" dirty="0">
              <a:sym typeface="Wingdings" panose="05000000000000000000" charset="2"/>
            </a:endParaRPr>
          </a:p>
          <a:p>
            <a:r>
              <a:rPr lang="bg-BG" dirty="0"/>
              <a:t>Видове коментари:</a:t>
            </a:r>
            <a:endParaRPr lang="bg-BG" dirty="0"/>
          </a:p>
          <a:p>
            <a:pPr lvl="1"/>
            <a:r>
              <a:rPr lang="ru-RU" b="1" dirty="0"/>
              <a:t>C</a:t>
            </a:r>
            <a:r>
              <a:rPr lang="ru-RU" dirty="0"/>
              <a:t> стил /* ... */ - за коментар с произволен размер (многоредов коментар)</a:t>
            </a:r>
            <a:endParaRPr lang="ru-RU" dirty="0"/>
          </a:p>
          <a:p>
            <a:pPr lvl="1"/>
            <a:r>
              <a:rPr lang="ru-RU" b="1" dirty="0"/>
              <a:t>C++ </a:t>
            </a:r>
            <a:r>
              <a:rPr lang="ru-RU" dirty="0"/>
              <a:t>стил // - коментар до края на реда</a:t>
            </a:r>
            <a:endParaRPr lang="ru-RU" dirty="0"/>
          </a:p>
          <a:p>
            <a:pPr lvl="1"/>
            <a:r>
              <a:rPr lang="en-US" dirty="0" err="1"/>
              <a:t>javadoc</a:t>
            </a:r>
            <a:r>
              <a:rPr lang="en-US" dirty="0"/>
              <a:t> /** ... */ - </a:t>
            </a:r>
            <a:r>
              <a:rPr lang="bg-BG" dirty="0"/>
              <a:t>специален коментар</a:t>
            </a:r>
            <a:endParaRPr lang="bg-BG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Пакети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2750"/>
            <a:ext cx="10515600" cy="3989021"/>
          </a:xfrm>
        </p:spPr>
        <p:txBody>
          <a:bodyPr/>
          <a:lstStyle/>
          <a:p>
            <a:r>
              <a:rPr lang="bg-BG" dirty="0"/>
              <a:t>Един пакет представлява папка с файлове</a:t>
            </a:r>
            <a:endParaRPr lang="bg-BG" dirty="0"/>
          </a:p>
          <a:p>
            <a:r>
              <a:rPr lang="bg-BG" dirty="0"/>
              <a:t>Всеки пакет съдържа един или множество класове</a:t>
            </a:r>
            <a:endParaRPr lang="bg-BG" dirty="0"/>
          </a:p>
          <a:p>
            <a:r>
              <a:rPr lang="bg-BG" dirty="0"/>
              <a:t>Един пакет може да има безброй вложени в себе си пакети</a:t>
            </a:r>
            <a:endParaRPr lang="bg-BG" dirty="0"/>
          </a:p>
          <a:p>
            <a:r>
              <a:rPr lang="bg-BG" dirty="0"/>
              <a:t>Пакетите се наименоват спрямо функционалността на класовете в тях</a:t>
            </a:r>
            <a:endParaRPr lang="bg-BG" dirty="0"/>
          </a:p>
          <a:p>
            <a:r>
              <a:rPr lang="bg-BG" dirty="0"/>
              <a:t>Дефиниране: </a:t>
            </a:r>
            <a:r>
              <a:rPr lang="en-US" b="1" dirty="0"/>
              <a:t>package</a:t>
            </a:r>
            <a:r>
              <a:rPr lang="bg-BG" b="1" dirty="0"/>
              <a:t> </a:t>
            </a:r>
            <a:r>
              <a:rPr lang="en-US" b="1" dirty="0" err="1"/>
              <a:t>mypackage.mysubpackage</a:t>
            </a:r>
            <a:r>
              <a:rPr lang="bg-BG" b="1" dirty="0"/>
              <a:t>;</a:t>
            </a:r>
            <a:endParaRPr lang="en-US" b="1" dirty="0"/>
          </a:p>
          <a:p>
            <a:r>
              <a:rPr lang="bg-BG" dirty="0"/>
              <a:t>Файловата структура на проекта винаги съвпада с тази на пакетите него</a:t>
            </a:r>
            <a:endParaRPr lang="en-US" dirty="0"/>
          </a:p>
          <a:p>
            <a:endParaRPr lang="bg-B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351338"/>
          </a:xfrm>
        </p:spPr>
        <p:txBody>
          <a:bodyPr/>
          <a:lstStyle/>
          <a:p>
            <a:r>
              <a:rPr lang="ru-RU" dirty="0"/>
              <a:t>Целият код на дадена програмата е в класове</a:t>
            </a:r>
            <a:endParaRPr lang="ru-RU" dirty="0"/>
          </a:p>
          <a:p>
            <a:r>
              <a:rPr lang="ru-RU" dirty="0"/>
              <a:t>Всеки клас се съхранява в отделен </a:t>
            </a:r>
            <a:r>
              <a:rPr lang="en-US" dirty="0"/>
              <a:t>.java </a:t>
            </a:r>
            <a:r>
              <a:rPr lang="ru-RU" dirty="0"/>
              <a:t>файл</a:t>
            </a:r>
            <a:endParaRPr lang="ru-RU" dirty="0"/>
          </a:p>
          <a:p>
            <a:r>
              <a:rPr lang="ru-RU" dirty="0"/>
              <a:t>Действията във всяка програма се извършва от методи</a:t>
            </a:r>
            <a:endParaRPr lang="ru-RU" dirty="0"/>
          </a:p>
          <a:p>
            <a:r>
              <a:rPr lang="ru-RU" dirty="0"/>
              <a:t>Входната точка на всяка програма е публичен клас с</a:t>
            </a:r>
            <a:r>
              <a:rPr lang="en-US" dirty="0"/>
              <a:t> main()</a:t>
            </a:r>
            <a:r>
              <a:rPr lang="bg-BG" dirty="0"/>
              <a:t> метод</a:t>
            </a:r>
            <a:endParaRPr lang="en-US" dirty="0"/>
          </a:p>
          <a:p>
            <a:r>
              <a:rPr lang="bg-BG" dirty="0"/>
              <a:t>Възможно е отделяне на класове чрез дефиниране на пакети</a:t>
            </a:r>
            <a:endParaRPr lang="bg-BG" dirty="0"/>
          </a:p>
          <a:p>
            <a:r>
              <a:rPr lang="bg-BG" dirty="0"/>
              <a:t>Възможно е указване от кой пакет се използва даден клас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Всичко в действие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04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Courier New"/>
              </a:rPr>
              <a:t>package 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com.swift.lectures.action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24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808080"/>
                </a:solidFill>
                <a:latin typeface="Courier New"/>
              </a:rPr>
              <a:t>/**</a:t>
            </a:r>
            <a:br>
              <a:rPr lang="en-US" sz="2400" i="1" dirty="0">
                <a:solidFill>
                  <a:srgbClr val="808080"/>
                </a:solidFill>
                <a:latin typeface="Courier New"/>
              </a:rPr>
            </a:br>
            <a:r>
              <a:rPr lang="en-US" sz="2400" i="1" dirty="0">
                <a:solidFill>
                  <a:srgbClr val="808080"/>
                </a:solidFill>
                <a:latin typeface="Courier New"/>
              </a:rPr>
              <a:t> * My first class</a:t>
            </a:r>
            <a:br>
              <a:rPr lang="en-US" sz="2400" i="1" dirty="0">
                <a:solidFill>
                  <a:srgbClr val="808080"/>
                </a:solidFill>
                <a:latin typeface="Courier New"/>
              </a:rPr>
            </a:br>
            <a:r>
              <a:rPr lang="en-US" sz="2400" i="1" dirty="0">
                <a:solidFill>
                  <a:srgbClr val="808080"/>
                </a:solidFill>
                <a:latin typeface="Courier New"/>
              </a:rPr>
              <a:t> */</a:t>
            </a:r>
            <a:endParaRPr lang="bg-BG" sz="2400" b="1" dirty="0">
              <a:solidFill>
                <a:srgbClr val="000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Courier New"/>
              </a:rPr>
              <a:t>public class 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HelloJava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{</a:t>
            </a:r>
            <a:endParaRPr lang="bg-BG" sz="24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public static void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main(String[] arguments) {</a:t>
            </a:r>
            <a:endParaRPr lang="en-US" sz="24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	   </a:t>
            </a:r>
            <a:r>
              <a:rPr lang="en-US" sz="2400" i="1" dirty="0">
                <a:solidFill>
                  <a:srgbClr val="808080"/>
                </a:solidFill>
                <a:latin typeface="Courier New"/>
              </a:rPr>
              <a:t>// just say Hello</a:t>
            </a:r>
            <a:endParaRPr lang="bg-BG" sz="24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</a:rPr>
              <a:t>	   </a:t>
            </a:r>
            <a:r>
              <a:rPr lang="en-US" sz="2400" dirty="0" err="1">
                <a:latin typeface="Courier New"/>
              </a:rPr>
              <a:t>System.</a:t>
            </a:r>
            <a:r>
              <a:rPr lang="en-US" sz="2400" b="1" i="1" dirty="0" err="1">
                <a:solidFill>
                  <a:srgbClr val="660E7A"/>
                </a:solidFill>
                <a:latin typeface="Courier New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/>
              </a:rPr>
              <a:t>"Hello,"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+ </a:t>
            </a:r>
            <a:r>
              <a:rPr lang="en-US" sz="2400" b="1" dirty="0">
                <a:solidFill>
                  <a:srgbClr val="008000"/>
                </a:solidFill>
                <a:latin typeface="Courier New"/>
              </a:rPr>
              <a:t>" Java!"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);</a:t>
            </a:r>
            <a:br>
              <a:rPr lang="en-US" sz="2400" dirty="0">
                <a:solidFill>
                  <a:srgbClr val="000000"/>
                </a:solidFill>
                <a:latin typeface="Courier New"/>
              </a:rPr>
            </a:br>
            <a:r>
              <a:rPr lang="en-US" sz="2400" dirty="0">
                <a:solidFill>
                  <a:srgbClr val="000000"/>
                </a:solidFill>
                <a:latin typeface="Courier New"/>
              </a:rPr>
              <a:t>    }</a:t>
            </a:r>
            <a:endParaRPr lang="bg-BG" sz="24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}</a:t>
            </a:r>
            <a:endParaRPr lang="bg-BG" sz="2400" dirty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006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x-none" altLang="ru-RU" dirty="0"/>
              <a:t> Специфицира големината на заделената памет (в байтове).</a:t>
            </a:r>
            <a:endParaRPr lang="x-none" altLang="ru-RU" dirty="0"/>
          </a:p>
          <a:p>
            <a:pPr>
              <a:lnSpc>
                <a:spcPct val="100000"/>
              </a:lnSpc>
            </a:pPr>
            <a:r>
              <a:rPr lang="x-none" altLang="ru-RU" dirty="0"/>
              <a:t> Специфицира типа на стойността която ще се присвой на идентификатора.</a:t>
            </a:r>
            <a:endParaRPr lang="x-none" altLang="ru-RU" dirty="0"/>
          </a:p>
          <a:p>
            <a:pPr>
              <a:lnSpc>
                <a:spcPct val="100000"/>
              </a:lnSpc>
            </a:pPr>
            <a:r>
              <a:rPr lang="x-none" altLang="ru-RU" dirty="0"/>
              <a:t> Примитивни</a:t>
            </a:r>
            <a:endParaRPr lang="x-none" altLang="ru-RU" dirty="0"/>
          </a:p>
          <a:p>
            <a:pPr>
              <a:lnSpc>
                <a:spcPct val="100000"/>
              </a:lnSpc>
            </a:pPr>
            <a:r>
              <a:rPr lang="x-none" altLang="ru-RU" dirty="0"/>
              <a:t> Референтни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typ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8995" y="5080"/>
            <a:ext cx="7911465" cy="60693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ru-RU" dirty="0">
                <a:sym typeface="+mn-ea"/>
              </a:rPr>
              <a:t>Примитивни типове данни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42770"/>
            <a:ext cx="10515600" cy="2326005"/>
          </a:xfrm>
        </p:spPr>
        <p:txBody>
          <a:bodyPr/>
          <a:p>
            <a:r>
              <a:rPr lang="bg-BG" dirty="0"/>
              <a:t>Съдържат директно стойността си</a:t>
            </a:r>
            <a:endParaRPr lang="en-US" dirty="0"/>
          </a:p>
          <a:p>
            <a:r>
              <a:rPr lang="bg-BG" dirty="0"/>
              <a:t>Съхраняват се в стека</a:t>
            </a:r>
            <a:endParaRPr lang="bg-BG" dirty="0"/>
          </a:p>
          <a:p>
            <a:r>
              <a:rPr lang="bg-BG" dirty="0"/>
              <a:t>Освобождават се при излизане от обхват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JAVA?</a:t>
            </a:r>
            <a:endParaRPr lang="en-US" dirty="0"/>
          </a:p>
          <a:p>
            <a:r>
              <a:rPr lang="en-US" dirty="0"/>
              <a:t>Java </a:t>
            </a:r>
            <a:r>
              <a:rPr lang="bg-BG" dirty="0"/>
              <a:t>особености</a:t>
            </a:r>
            <a:endParaRPr lang="bg-BG" dirty="0"/>
          </a:p>
          <a:p>
            <a:pPr lvl="1"/>
            <a:r>
              <a:rPr lang="en-US" dirty="0"/>
              <a:t>Java Compiler</a:t>
            </a:r>
            <a:endParaRPr lang="en-US" dirty="0"/>
          </a:p>
          <a:p>
            <a:pPr lvl="1"/>
            <a:r>
              <a:rPr lang="en-US" dirty="0"/>
              <a:t>Java Bytecode</a:t>
            </a:r>
            <a:endParaRPr lang="en-US" dirty="0"/>
          </a:p>
          <a:p>
            <a:pPr lvl="1"/>
            <a:r>
              <a:rPr lang="en-US" dirty="0"/>
              <a:t>Java Virtual Machine</a:t>
            </a:r>
            <a:endParaRPr lang="en-US" dirty="0"/>
          </a:p>
          <a:p>
            <a:pPr lvl="1"/>
            <a:r>
              <a:rPr lang="en-US" dirty="0"/>
              <a:t>Java API</a:t>
            </a:r>
            <a:endParaRPr lang="en-US" dirty="0"/>
          </a:p>
          <a:p>
            <a:r>
              <a:rPr lang="bg-BG" dirty="0"/>
              <a:t>Писане на приложения с </a:t>
            </a:r>
            <a:r>
              <a:rPr lang="en-US" dirty="0"/>
              <a:t>Java</a:t>
            </a:r>
            <a:endParaRPr lang="en-US" dirty="0"/>
          </a:p>
          <a:p>
            <a:r>
              <a:rPr lang="bg-BG" dirty="0"/>
              <a:t>Среди </a:t>
            </a:r>
            <a:r>
              <a:rPr lang="bg-BG"/>
              <a:t>за разработка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145"/>
            <a:ext cx="10515600" cy="1325563"/>
          </a:xfrm>
        </p:spPr>
        <p:txBody>
          <a:bodyPr/>
          <a:lstStyle/>
          <a:p>
            <a:r>
              <a:rPr lang="bg-BG" dirty="0"/>
              <a:t>Големина на типовете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8592"/>
            <a:ext cx="10515600" cy="4351338"/>
          </a:xfrm>
        </p:spPr>
        <p:txBody>
          <a:bodyPr/>
          <a:lstStyle/>
          <a:p>
            <a:r>
              <a:rPr lang="bg-BG" dirty="0"/>
              <a:t>Всеки тип данни има големина. Тя дефинира:</a:t>
            </a:r>
            <a:endParaRPr lang="bg-BG" dirty="0"/>
          </a:p>
          <a:p>
            <a:pPr lvl="1"/>
            <a:r>
              <a:rPr lang="bg-BG" dirty="0"/>
              <a:t>колко памет да бъде използвана за дадена променлива</a:t>
            </a:r>
            <a:endParaRPr lang="bg-BG" dirty="0"/>
          </a:p>
          <a:p>
            <a:pPr lvl="1"/>
            <a:r>
              <a:rPr lang="bg-BG" dirty="0"/>
              <a:t>диапазона от възможни стойности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6065" y="2494144"/>
          <a:ext cx="11375390" cy="3876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340"/>
                <a:gridCol w="1512570"/>
                <a:gridCol w="3749675"/>
                <a:gridCol w="3756025"/>
                <a:gridCol w="1287780"/>
              </a:tblGrid>
              <a:tr h="914400">
                <a:tc>
                  <a:txBody>
                    <a:bodyPr/>
                    <a:p>
                      <a:r>
                        <a:rPr lang="bg-BG" dirty="0"/>
                        <a:t>Тип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bg-BG" dirty="0"/>
                        <a:t>Големина (в байтове)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bg-BG" dirty="0"/>
                        <a:t>Минимална стойност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bg-BG" dirty="0"/>
                        <a:t>Максимална</a:t>
                      </a:r>
                      <a:r>
                        <a:rPr lang="bg-BG" baseline="0" dirty="0"/>
                        <a:t> стойност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bg-BG" dirty="0"/>
                        <a:t>Прецизност</a:t>
                      </a:r>
                      <a:endParaRPr lang="en-US" dirty="0"/>
                    </a:p>
                  </a:txBody>
                  <a:tcPr/>
                </a:tc>
              </a:tr>
              <a:tr h="387084">
                <a:tc>
                  <a:txBody>
                    <a:bodyPr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</a:tr>
              <a:tr h="387084">
                <a:tc>
                  <a:txBody>
                    <a:bodyPr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-32 768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32 767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</a:tr>
              <a:tr h="387084">
                <a:tc>
                  <a:txBody>
                    <a:bodyPr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-2</a:t>
                      </a:r>
                      <a:r>
                        <a:rPr lang="en-US" baseline="0" dirty="0"/>
                        <a:t> 147 483 648 (</a:t>
                      </a:r>
                      <a:r>
                        <a:rPr lang="en-US" dirty="0"/>
                        <a:t>-2</a:t>
                      </a:r>
                      <a:r>
                        <a:rPr lang="en-US" baseline="30000" dirty="0"/>
                        <a:t>31</a:t>
                      </a:r>
                      <a:r>
                        <a:rPr lang="en-US" baseline="0" dirty="0"/>
                        <a:t>)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2 147 483</a:t>
                      </a:r>
                      <a:r>
                        <a:rPr lang="en-US" baseline="0" dirty="0"/>
                        <a:t> 647 (</a:t>
                      </a: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31 </a:t>
                      </a:r>
                      <a:r>
                        <a:rPr lang="en-US" baseline="0" dirty="0"/>
                        <a:t>- 1)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</a:tr>
              <a:tr h="387084">
                <a:tc>
                  <a:txBody>
                    <a:bodyPr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-2</a:t>
                      </a:r>
                      <a:r>
                        <a:rPr lang="en-US" baseline="300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63</a:t>
                      </a:r>
                      <a:r>
                        <a:rPr lang="en-US" baseline="0" dirty="0"/>
                        <a:t> - 1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</a:tr>
              <a:tr h="387084">
                <a:tc>
                  <a:txBody>
                    <a:bodyPr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algn="l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-3.40282347E+38F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l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3.40282347E+38F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l"/>
                      <a:r>
                        <a:rPr lang="en-US" dirty="0"/>
                        <a:t>6-7 </a:t>
                      </a:r>
                      <a:r>
                        <a:rPr lang="bg-BG" dirty="0"/>
                        <a:t>знака</a:t>
                      </a:r>
                      <a:endParaRPr lang="en-US" dirty="0"/>
                    </a:p>
                  </a:txBody>
                  <a:tcPr/>
                </a:tc>
              </a:tr>
              <a:tr h="387084">
                <a:tc>
                  <a:txBody>
                    <a:bodyPr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algn="l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-1.79769313486231570E+308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l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1.79769313486231570E+308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l"/>
                      <a:r>
                        <a:rPr lang="bg-BG" dirty="0"/>
                        <a:t>15 знака</a:t>
                      </a:r>
                      <a:endParaRPr lang="en-US" dirty="0"/>
                    </a:p>
                  </a:txBody>
                  <a:tcPr/>
                </a:tc>
              </a:tr>
              <a:tr h="387084">
                <a:tc>
                  <a:txBody>
                    <a:bodyPr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65 535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Символен тип</a:t>
            </a:r>
            <a:r>
              <a:rPr lang="en-US" dirty="0"/>
              <a:t> (char)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представя един символ</a:t>
            </a:r>
            <a:endParaRPr lang="bg-BG" dirty="0"/>
          </a:p>
          <a:p>
            <a:r>
              <a:rPr lang="en-US" dirty="0"/>
              <a:t>char </a:t>
            </a:r>
            <a:r>
              <a:rPr lang="bg-BG" dirty="0"/>
              <a:t>константите се ограждат с единични</a:t>
            </a:r>
            <a:r>
              <a:rPr lang="en-US" dirty="0"/>
              <a:t> </a:t>
            </a:r>
            <a:r>
              <a:rPr lang="bg-BG" dirty="0"/>
              <a:t>кавички (‘</a:t>
            </a:r>
            <a:r>
              <a:rPr lang="en-US" dirty="0"/>
              <a:t>a’, ‘$’, ...)</a:t>
            </a:r>
            <a:endParaRPr lang="en-US" dirty="0"/>
          </a:p>
          <a:p>
            <a:r>
              <a:rPr lang="en-US" dirty="0"/>
              <a:t>char </a:t>
            </a:r>
            <a:r>
              <a:rPr lang="bg-BG" dirty="0"/>
              <a:t>може да се използва и като</a:t>
            </a:r>
            <a:r>
              <a:rPr lang="en-US" dirty="0"/>
              <a:t> </a:t>
            </a:r>
            <a:r>
              <a:rPr lang="bg-BG" dirty="0"/>
              <a:t>целочислен тип</a:t>
            </a:r>
            <a:r>
              <a:rPr lang="en-US" dirty="0"/>
              <a:t> </a:t>
            </a:r>
            <a:r>
              <a:rPr lang="bg-BG" dirty="0"/>
              <a:t>без знак  с размер 2 байта (</a:t>
            </a:r>
            <a:r>
              <a:rPr lang="en-US" dirty="0"/>
              <a:t>unsigned short)</a:t>
            </a:r>
            <a:endParaRPr lang="en-US" dirty="0"/>
          </a:p>
          <a:p>
            <a:r>
              <a:rPr lang="bg-BG" dirty="0"/>
              <a:t>вместо </a:t>
            </a:r>
            <a:r>
              <a:rPr lang="en-US" dirty="0"/>
              <a:t>char </a:t>
            </a:r>
            <a:r>
              <a:rPr lang="bg-BG" dirty="0"/>
              <a:t>обикновено трябва да се</a:t>
            </a:r>
            <a:r>
              <a:rPr lang="en-US" dirty="0"/>
              <a:t> </a:t>
            </a:r>
            <a:r>
              <a:rPr lang="bg-BG" dirty="0"/>
              <a:t>използва </a:t>
            </a:r>
            <a:r>
              <a:rPr lang="en-US" dirty="0"/>
              <a:t>String </a:t>
            </a:r>
            <a:r>
              <a:rPr lang="bg-BG" dirty="0"/>
              <a:t>с дължина един символ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 тип (</a:t>
            </a:r>
            <a:r>
              <a:rPr lang="en-US" dirty="0"/>
              <a:t>boolean)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Има само две стойности - true и false</a:t>
            </a:r>
            <a:endParaRPr lang="ru-RU" dirty="0"/>
          </a:p>
          <a:p>
            <a:r>
              <a:rPr lang="ru-RU" dirty="0"/>
              <a:t>Представя един бит информация, но</a:t>
            </a:r>
            <a:r>
              <a:rPr lang="en-US" dirty="0"/>
              <a:t> </a:t>
            </a:r>
            <a:r>
              <a:rPr lang="ru-RU" dirty="0"/>
              <a:t>размерът му не е дефиниран така</a:t>
            </a:r>
            <a:r>
              <a:rPr lang="en-US" dirty="0"/>
              <a:t> </a:t>
            </a:r>
            <a:r>
              <a:rPr lang="bg-BG" dirty="0"/>
              <a:t>прецизно</a:t>
            </a:r>
            <a:endParaRPr lang="bg-BG" dirty="0"/>
          </a:p>
          <a:p>
            <a:r>
              <a:rPr lang="ru-RU" dirty="0"/>
              <a:t>0 и null не се считат за false</a:t>
            </a:r>
            <a:endParaRPr lang="ru-RU" dirty="0"/>
          </a:p>
          <a:p>
            <a:r>
              <a:rPr lang="ru-RU" dirty="0"/>
              <a:t>резултат от всеки логически израз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Референтните типове </a:t>
            </a:r>
            <a:r>
              <a:rPr lang="x-none" altLang="ru-RU" dirty="0"/>
              <a:t>данни</a:t>
            </a:r>
            <a:endParaRPr lang="x-none" alt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6260"/>
            <a:ext cx="10515600" cy="3013710"/>
          </a:xfrm>
        </p:spPr>
        <p:txBody>
          <a:bodyPr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Референция (адрес) към </a:t>
            </a:r>
            <a:r>
              <a:rPr lang="ru-RU" b="1" dirty="0"/>
              <a:t>динамичната памет</a:t>
            </a:r>
            <a:r>
              <a:rPr lang="ru-RU" dirty="0"/>
              <a:t> (</a:t>
            </a:r>
            <a:r>
              <a:rPr lang="ru-RU" b="1" dirty="0"/>
              <a:t>heap</a:t>
            </a:r>
            <a:r>
              <a:rPr lang="ru-RU" dirty="0"/>
              <a:t>)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Тяхната стойност се съхранява в хиипа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Може да получават стойнос</a:t>
            </a:r>
            <a:r>
              <a:rPr lang="bg-BG" dirty="0"/>
              <a:t>т</a:t>
            </a:r>
            <a:r>
              <a:rPr lang="ru-RU" dirty="0"/>
              <a:t> </a:t>
            </a:r>
            <a:r>
              <a:rPr lang="en-US" b="1" u="sng" dirty="0"/>
              <a:t>null</a:t>
            </a:r>
            <a:endParaRPr lang="en-US" b="1" u="sng" dirty="0"/>
          </a:p>
          <a:p>
            <a:pPr marL="0" indent="0">
              <a:lnSpc>
                <a:spcPct val="120000"/>
              </a:lnSpc>
              <a:buNone/>
            </a:pPr>
            <a:endParaRPr lang="x-non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Примитивни vs Референтни типове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8595"/>
            <a:ext cx="10515600" cy="442658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x-none" sz="3000" b="1" dirty="0"/>
              <a:t> </a:t>
            </a:r>
            <a:r>
              <a:rPr lang="x-none" sz="3000" dirty="0"/>
              <a:t>Референтните могат да бъдат присвоявани на </a:t>
            </a:r>
            <a:r>
              <a:rPr lang="x-none" sz="3000" b="1" dirty="0"/>
              <a:t>null</a:t>
            </a:r>
            <a:endParaRPr lang="x-none" sz="3000" b="1" dirty="0"/>
          </a:p>
          <a:p>
            <a:pPr marL="0" indent="0">
              <a:lnSpc>
                <a:spcPct val="120000"/>
              </a:lnSpc>
              <a:buNone/>
            </a:pPr>
            <a:endParaRPr lang="x-none" sz="3000" b="1" dirty="0"/>
          </a:p>
          <a:p>
            <a:pPr marL="457200" indent="-457200">
              <a:lnSpc>
                <a:spcPct val="120000"/>
              </a:lnSpc>
            </a:pPr>
            <a:r>
              <a:rPr lang="x-none" sz="3000"/>
              <a:t>Примитивните нямам декларирани методи</a:t>
            </a:r>
            <a:endParaRPr lang="x-none" sz="3000"/>
          </a:p>
          <a:p>
            <a:pPr marL="0" indent="0">
              <a:lnSpc>
                <a:spcPct val="120000"/>
              </a:lnSpc>
              <a:buNone/>
            </a:pPr>
            <a:endParaRPr lang="x-none" sz="3000"/>
          </a:p>
          <a:p>
            <a:pPr marL="0" indent="0">
              <a:lnSpc>
                <a:spcPct val="120000"/>
              </a:lnSpc>
              <a:buNone/>
            </a:pPr>
            <a:endParaRPr lang="x-none" sz="3000"/>
          </a:p>
          <a:p>
            <a:pPr marL="457200" indent="-457200">
              <a:lnSpc>
                <a:spcPct val="120000"/>
              </a:lnSpc>
            </a:pPr>
            <a:r>
              <a:rPr lang="x-none" sz="3000"/>
              <a:t>Всички примитивни са с малки букви, а референтните са с главна буква</a:t>
            </a:r>
            <a:endParaRPr lang="x-none" sz="3000"/>
          </a:p>
        </p:txBody>
      </p:sp>
      <p:sp>
        <p:nvSpPr>
          <p:cNvPr id="4" name="Text Box 3"/>
          <p:cNvSpPr txBox="1"/>
          <p:nvPr/>
        </p:nvSpPr>
        <p:spPr>
          <a:xfrm>
            <a:off x="1760855" y="2058035"/>
            <a:ext cx="7723505" cy="1259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500" b="1"/>
              <a:t>int value = null; </a:t>
            </a:r>
            <a:r>
              <a:rPr lang="x-none" altLang="en-US" sz="2500" b="1"/>
              <a:t>// Не се компилира</a:t>
            </a:r>
            <a:endParaRPr lang="x-none" altLang="en-US" sz="2500" b="1"/>
          </a:p>
          <a:p>
            <a:r>
              <a:rPr lang="en-US" sz="2500" b="1"/>
              <a:t>String s = null;</a:t>
            </a:r>
            <a:endParaRPr lang="en-US" sz="2500" b="1"/>
          </a:p>
          <a:p>
            <a:endParaRPr lang="en-US" sz="2500" b="1"/>
          </a:p>
        </p:txBody>
      </p:sp>
      <p:sp>
        <p:nvSpPr>
          <p:cNvPr id="5" name="Text Box 4"/>
          <p:cNvSpPr txBox="1"/>
          <p:nvPr/>
        </p:nvSpPr>
        <p:spPr>
          <a:xfrm>
            <a:off x="1722120" y="3345180"/>
            <a:ext cx="7723505" cy="1234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500" b="1"/>
              <a:t>String reference = "hello";</a:t>
            </a:r>
            <a:endParaRPr sz="2500" b="1"/>
          </a:p>
          <a:p>
            <a:r>
              <a:rPr sz="2500" b="1"/>
              <a:t>int len = reference.length();</a:t>
            </a:r>
            <a:endParaRPr sz="2500" b="1"/>
          </a:p>
          <a:p>
            <a:r>
              <a:rPr sz="2500" b="1"/>
              <a:t>int bad = len.length(); </a:t>
            </a:r>
            <a:r>
              <a:rPr lang="x-none" sz="2500" b="1"/>
              <a:t>// Не се компилира</a:t>
            </a:r>
            <a:endParaRPr lang="x-none" sz="25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  <a:r>
              <a:rPr lang="en-US" dirty="0"/>
              <a:t> (Variables)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6260"/>
            <a:ext cx="10515600" cy="3128645"/>
          </a:xfrm>
        </p:spPr>
        <p:txBody>
          <a:bodyPr>
            <a:normAutofit/>
          </a:bodyPr>
          <a:lstStyle/>
          <a:p>
            <a:r>
              <a:rPr lang="ru-RU" dirty="0"/>
              <a:t>Променливи имат </a:t>
            </a:r>
            <a:r>
              <a:rPr lang="ru-RU" b="1" dirty="0"/>
              <a:t>име</a:t>
            </a:r>
            <a:r>
              <a:rPr lang="ru-RU" dirty="0"/>
              <a:t>, </a:t>
            </a:r>
            <a:r>
              <a:rPr lang="ru-RU" b="1" dirty="0"/>
              <a:t>тип</a:t>
            </a:r>
            <a:r>
              <a:rPr lang="ru-RU" dirty="0"/>
              <a:t> и </a:t>
            </a:r>
            <a:r>
              <a:rPr lang="ru-RU" b="1" dirty="0"/>
              <a:t>стойност</a:t>
            </a:r>
            <a:endParaRPr lang="ru-RU" b="1" dirty="0"/>
          </a:p>
          <a:p>
            <a:r>
              <a:rPr lang="ru-RU" dirty="0"/>
              <a:t>Типовете променили в JAVA са </a:t>
            </a:r>
            <a:r>
              <a:rPr lang="ru-RU" b="1" dirty="0"/>
              <a:t>стойностни</a:t>
            </a:r>
            <a:r>
              <a:rPr lang="ru-RU" dirty="0"/>
              <a:t> и </a:t>
            </a:r>
            <a:r>
              <a:rPr lang="ru-RU" b="1" dirty="0"/>
              <a:t>референтни</a:t>
            </a:r>
            <a:endParaRPr lang="ru-RU" b="1" dirty="0"/>
          </a:p>
          <a:p>
            <a:r>
              <a:rPr lang="ru-RU" dirty="0"/>
              <a:t>Променливите съществуват в определен обхват</a:t>
            </a:r>
            <a:endParaRPr lang="en-US" dirty="0"/>
          </a:p>
          <a:p>
            <a:r>
              <a:rPr lang="ru-RU" dirty="0"/>
              <a:t>Променливата е контейнер на информация, която може да сменя стойността си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393825"/>
            <a:ext cx="10515600" cy="4657090"/>
          </a:xfrm>
        </p:spPr>
        <p:txBody>
          <a:bodyPr>
            <a:normAutofit/>
          </a:bodyPr>
          <a:lstStyle/>
          <a:p>
            <a:r>
              <a:rPr lang="bg-BG" dirty="0"/>
              <a:t>Основната цел на една програма е манипулирането на стойности</a:t>
            </a:r>
            <a:endParaRPr lang="bg-BG" dirty="0"/>
          </a:p>
          <a:p>
            <a:pPr lvl="1"/>
            <a:r>
              <a:rPr lang="bg-BG" dirty="0"/>
              <a:t>Калкулатор – по въведени числа и оператори, да се пресметне и изведе резултата</a:t>
            </a:r>
            <a:endParaRPr lang="bg-BG" dirty="0"/>
          </a:p>
          <a:p>
            <a:pPr lvl="1"/>
            <a:r>
              <a:rPr lang="en-US" dirty="0"/>
              <a:t>Paint –</a:t>
            </a:r>
            <a:r>
              <a:rPr lang="bg-BG" dirty="0"/>
              <a:t> по движение на мишката да се изобрази графично начупена линия (= стойността на цвета на пикселите по екрана да стане от бяло в черно)</a:t>
            </a:r>
            <a:endParaRPr lang="bg-BG" dirty="0"/>
          </a:p>
          <a:p>
            <a:pPr lvl="1"/>
            <a:r>
              <a:rPr lang="bg-BG" dirty="0"/>
              <a:t>Уеб сървър – при получаване на заявка с определна стойност (пример </a:t>
            </a:r>
            <a:r>
              <a:rPr lang="en-US" dirty="0"/>
              <a:t>GET)</a:t>
            </a:r>
            <a:r>
              <a:rPr lang="bg-BG" dirty="0"/>
              <a:t> да се върне </a:t>
            </a:r>
            <a:r>
              <a:rPr lang="en-US" dirty="0"/>
              <a:t>HTML </a:t>
            </a:r>
            <a:r>
              <a:rPr lang="bg-BG" dirty="0"/>
              <a:t>съдържание за дадена уеб страница</a:t>
            </a:r>
            <a:endParaRPr lang="bg-BG" dirty="0"/>
          </a:p>
          <a:p>
            <a:r>
              <a:rPr lang="bg-BG" dirty="0"/>
              <a:t>Променливите биват </a:t>
            </a:r>
            <a:r>
              <a:rPr lang="bg-BG" b="1" dirty="0"/>
              <a:t>декларирани</a:t>
            </a:r>
            <a:r>
              <a:rPr lang="bg-BG" dirty="0"/>
              <a:t>, </a:t>
            </a:r>
            <a:r>
              <a:rPr lang="bg-BG" b="1" dirty="0"/>
              <a:t>заделяни</a:t>
            </a:r>
            <a:r>
              <a:rPr lang="bg-BG" dirty="0"/>
              <a:t>, </a:t>
            </a:r>
            <a:r>
              <a:rPr lang="bg-BG" b="1" dirty="0"/>
              <a:t>присвоявани със стойност и освобождавани</a:t>
            </a:r>
            <a:endParaRPr 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3144"/>
          </a:xfrm>
        </p:spPr>
        <p:txBody>
          <a:bodyPr/>
          <a:lstStyle/>
          <a:p>
            <a:r>
              <a:rPr lang="ru-RU" dirty="0"/>
              <a:t>Дават име на данни и начин на достъп до</a:t>
            </a:r>
            <a:r>
              <a:rPr lang="en-US" dirty="0"/>
              <a:t> </a:t>
            </a:r>
            <a:r>
              <a:rPr lang="ru-RU" dirty="0"/>
              <a:t>тях</a:t>
            </a:r>
            <a:endParaRPr lang="ru-RU" dirty="0"/>
          </a:p>
          <a:p>
            <a:r>
              <a:rPr lang="ru-RU" dirty="0"/>
              <a:t>Имената им трябва да започват с буква</a:t>
            </a:r>
            <a:r>
              <a:rPr lang="x-none" altLang="ru-RU" dirty="0"/>
              <a:t>, $</a:t>
            </a:r>
            <a:r>
              <a:rPr lang="en-US" dirty="0"/>
              <a:t> </a:t>
            </a:r>
            <a:r>
              <a:rPr lang="ru-RU" dirty="0"/>
              <a:t>или _ и да спазват camelCase нотацията</a:t>
            </a:r>
            <a:endParaRPr lang="ru-RU" dirty="0"/>
          </a:p>
          <a:p>
            <a:r>
              <a:rPr lang="ru-RU" dirty="0"/>
              <a:t>Съдържат букви, цифри</a:t>
            </a:r>
            <a:r>
              <a:rPr lang="x-none" altLang="ru-RU" dirty="0"/>
              <a:t>, $</a:t>
            </a:r>
            <a:r>
              <a:rPr lang="ru-RU" dirty="0"/>
              <a:t> и _</a:t>
            </a:r>
            <a:endParaRPr lang="ru-RU" dirty="0"/>
          </a:p>
          <a:p>
            <a:r>
              <a:rPr lang="ru-RU" dirty="0"/>
              <a:t>Присвояване на стойност – извършва се с оператора </a:t>
            </a:r>
            <a:r>
              <a:rPr lang="en-US" dirty="0"/>
              <a:t>“=“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4300"/>
          </a:xfrm>
        </p:spPr>
        <p:txBody>
          <a:bodyPr>
            <a:normAutofit lnSpcReduction="20000"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Декларация – обявяваме името и типа на променливата </a:t>
            </a:r>
            <a:endParaRPr lang="bg-BG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bg-BG" b="1" dirty="0">
                <a:solidFill>
                  <a:srgbClr val="000080"/>
                </a:solidFill>
                <a:latin typeface="Courier New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bg-BG" b="1" dirty="0">
                <a:solidFill>
                  <a:srgbClr val="000080"/>
                </a:solidFill>
                <a:latin typeface="Courier New"/>
              </a:rPr>
              <a:t>име на тип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&gt;</a:t>
            </a:r>
            <a:r>
              <a:rPr lang="bg-BG" b="1" dirty="0">
                <a:solidFill>
                  <a:srgbClr val="000080"/>
                </a:solidFill>
                <a:latin typeface="Courier New"/>
              </a:rPr>
              <a:t> </a:t>
            </a:r>
            <a:r>
              <a:rPr lang="en-US" dirty="0"/>
              <a:t>&lt;</a:t>
            </a:r>
            <a:r>
              <a:rPr lang="bg-BG" dirty="0"/>
              <a:t>име на променливата</a:t>
            </a:r>
            <a:r>
              <a:rPr lang="en-US" dirty="0"/>
              <a:t>&gt;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bg-BG" dirty="0"/>
              <a:t>Инициализация – предаваме определена стойност на променливата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x-none" altLang="en-US" dirty="0">
                <a:solidFill>
                  <a:srgbClr val="000000"/>
                </a:solidFill>
                <a:latin typeface="Courier New"/>
              </a:rPr>
              <a:t>	int i;</a:t>
            </a:r>
            <a:endParaRPr lang="x-none" alt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bg-BG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dirty="0" err="1">
                <a:latin typeface="Courier New"/>
              </a:rPr>
              <a:t>i</a:t>
            </a:r>
            <a:r>
              <a:rPr lang="en-US" dirty="0">
                <a:latin typeface="Courier New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5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x-none" altLang="en-US" b="1" dirty="0" err="1">
                <a:solidFill>
                  <a:srgbClr val="000080"/>
                </a:solidFill>
                <a:latin typeface="Courier New"/>
                <a:sym typeface="+mn-ea"/>
              </a:rPr>
              <a:t>	</a:t>
            </a:r>
            <a:r>
              <a:rPr lang="en-US" b="1" dirty="0" err="1">
                <a:solidFill>
                  <a:srgbClr val="000080"/>
                </a:solidFill>
                <a:latin typeface="Courier New"/>
                <a:sym typeface="+mn-ea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urier New"/>
                <a:sym typeface="+mn-ea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sym typeface="+mn-ea"/>
              </a:rPr>
              <a:t>k = </a:t>
            </a:r>
            <a:r>
              <a:rPr lang="en-US" dirty="0">
                <a:solidFill>
                  <a:srgbClr val="0000FF"/>
                </a:solidFill>
                <a:latin typeface="Courier New"/>
                <a:sym typeface="+mn-ea"/>
              </a:rPr>
              <a:t>69</a:t>
            </a:r>
            <a:r>
              <a:rPr lang="en-US" dirty="0">
                <a:solidFill>
                  <a:srgbClr val="000000"/>
                </a:solidFill>
                <a:latin typeface="Courier New"/>
                <a:sym typeface="+mn-ea"/>
              </a:rPr>
              <a:t>;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променливите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Може да сменят стойността си</a:t>
            </a:r>
            <a:endParaRPr lang="ru-RU" dirty="0"/>
          </a:p>
          <a:p>
            <a:r>
              <a:rPr lang="ru-RU" dirty="0"/>
              <a:t>Могат да бъдат декларирани навсякъде</a:t>
            </a:r>
            <a:endParaRPr lang="ru-RU" dirty="0"/>
          </a:p>
          <a:p>
            <a:r>
              <a:rPr lang="bg-BG" dirty="0"/>
              <a:t>Имат обхват (</a:t>
            </a:r>
            <a:r>
              <a:rPr lang="en-US" dirty="0"/>
              <a:t>scope)</a:t>
            </a:r>
            <a:endParaRPr lang="en-US" dirty="0"/>
          </a:p>
          <a:p>
            <a:r>
              <a:rPr lang="bg-BG" dirty="0"/>
              <a:t>Препоръчително е </a:t>
            </a:r>
            <a:r>
              <a:rPr lang="ru-RU" dirty="0"/>
              <a:t>да бъдат декларирани преди да </a:t>
            </a:r>
            <a:r>
              <a:rPr lang="bg-BG" dirty="0"/>
              <a:t>бъдат използвани</a:t>
            </a:r>
            <a:endParaRPr lang="bg-BG" dirty="0"/>
          </a:p>
          <a:p>
            <a:r>
              <a:rPr lang="ru-RU" dirty="0"/>
              <a:t>Може да им бъде присвоена нова стойност, ако не са маркирани като final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570" y="2299970"/>
            <a:ext cx="9702165" cy="239903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80604020202020204" charset="0"/>
              <a:buChar char="•"/>
            </a:pPr>
            <a:r>
              <a:rPr lang="x-none" altLang="bg-BG" sz="3000" dirty="0"/>
              <a:t>Синтаксис и семантика</a:t>
            </a:r>
            <a:endParaRPr lang="x-none" altLang="bg-BG" sz="3000" dirty="0"/>
          </a:p>
          <a:p>
            <a:pPr marL="342900" indent="-342900" algn="l">
              <a:buFont typeface="Arial" panose="02080604020202020204" charset="0"/>
              <a:buChar char="•"/>
            </a:pPr>
            <a:r>
              <a:rPr lang="bg-BG" sz="3000" dirty="0"/>
              <a:t>Типове данни и променливи </a:t>
            </a:r>
            <a:endParaRPr lang="bg-BG" sz="3000" dirty="0"/>
          </a:p>
          <a:p>
            <a:pPr marL="342900" indent="-342900" algn="l">
              <a:buFont typeface="Arial" panose="02080604020202020204" charset="0"/>
              <a:buChar char="•"/>
            </a:pPr>
            <a:r>
              <a:rPr lang="bg-BG" sz="3000" dirty="0"/>
              <a:t>Оператори </a:t>
            </a:r>
            <a:endParaRPr lang="en-US" sz="3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Упражнение върху типове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2169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В нов проект декларирайте и придайте стойност на всеки един от примитивните типове данни, които разгледахме. Разпечатайте ги на конзолата. Какво се случва, ако не присвоите стойност на променлива и направо я разпечатате?</a:t>
            </a:r>
            <a:endParaRPr lang="bg-BG" dirty="0"/>
          </a:p>
          <a:p>
            <a:r>
              <a:rPr lang="bg-BG" dirty="0"/>
              <a:t>Опитайте се да присвоите:</a:t>
            </a:r>
            <a:endParaRPr lang="bg-BG" dirty="0"/>
          </a:p>
          <a:p>
            <a:pPr lvl="1"/>
            <a:r>
              <a:rPr lang="bg-BG" dirty="0"/>
              <a:t>стойност 5 на променлива от тип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стойност 181 на променлива от тип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стойност </a:t>
            </a:r>
            <a:r>
              <a:rPr lang="en-US" dirty="0"/>
              <a:t>“c”</a:t>
            </a:r>
            <a:r>
              <a:rPr lang="bg-BG" dirty="0"/>
              <a:t> на променлива от тип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стойност -1234.56789123 на променлива от тип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endParaRPr lang="bg-B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стойност </a:t>
            </a:r>
            <a:r>
              <a:rPr lang="en-US" dirty="0"/>
              <a:t>‘c’</a:t>
            </a:r>
            <a:r>
              <a:rPr lang="bg-BG" dirty="0"/>
              <a:t> на променлива от тип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bg-B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dirty="0"/>
              <a:t>Опитайте се да обясните поведението на компилатора при всеки един от случаите.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- </a:t>
            </a:r>
            <a:r>
              <a:rPr lang="bg-BG" dirty="0"/>
              <a:t>Статично типизиран език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147285"/>
          </a:xfrm>
        </p:spPr>
        <p:txBody>
          <a:bodyPr/>
          <a:lstStyle/>
          <a:p>
            <a:r>
              <a:rPr lang="bg-BG" dirty="0"/>
              <a:t>Типът на всяка променливите трябва да бъде дефиниран при компилация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6" name="Title 1"/>
          <p:cNvSpPr txBox="1"/>
          <p:nvPr/>
        </p:nvSpPr>
        <p:spPr>
          <a:xfrm>
            <a:off x="838200" y="29951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Java – </a:t>
            </a:r>
            <a:r>
              <a:rPr lang="bg-BG" dirty="0"/>
              <a:t>Строго типизиран език</a:t>
            </a:r>
            <a:endParaRPr lang="en-US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838200" y="4068816"/>
            <a:ext cx="10515600" cy="2147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bg-BG" dirty="0"/>
              <a:t>Веднъж дефинирън, типа на променливане неможе да се сменя</a:t>
            </a:r>
            <a:endParaRPr lang="x-none" altLang="bg-BG" dirty="0"/>
          </a:p>
          <a:p>
            <a:pPr marL="228600" lvl="1">
              <a:spcBef>
                <a:spcPts val="1000"/>
              </a:spcBef>
            </a:pPr>
            <a:r>
              <a:rPr lang="ru-RU" dirty="0"/>
              <a:t>Не можем да извършваме операции, които не се поддържат от типовете</a:t>
            </a:r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Важни детайли за променливи и типове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6260"/>
            <a:ext cx="10515600" cy="4181475"/>
          </a:xfrm>
        </p:spPr>
        <p:txBody>
          <a:bodyPr>
            <a:normAutofit fontScale="90000" lnSpcReduction="10000"/>
          </a:bodyPr>
          <a:lstStyle/>
          <a:p>
            <a:pPr>
              <a:lnSpc>
                <a:spcPct val="90000"/>
              </a:lnSpc>
            </a:pPr>
            <a:r>
              <a:rPr lang="bg-BG" dirty="0"/>
              <a:t>Изследване и използване на най-подходящ тип данни за променлива</a:t>
            </a:r>
            <a:endParaRPr lang="bg-BG" dirty="0"/>
          </a:p>
          <a:p>
            <a:pPr>
              <a:lnSpc>
                <a:spcPct val="90000"/>
              </a:lnSpc>
            </a:pPr>
            <a:r>
              <a:rPr lang="bg-BG" dirty="0"/>
              <a:t>Имената на променливите трябва да бъдат ясни, кратки и недвусмислени</a:t>
            </a:r>
            <a:r>
              <a:rPr lang="en-US" dirty="0"/>
              <a:t>, </a:t>
            </a:r>
            <a:r>
              <a:rPr lang="bg-BG" dirty="0"/>
              <a:t>следвайки конвециите за наименоване</a:t>
            </a:r>
            <a:endParaRPr lang="bg-BG" dirty="0"/>
          </a:p>
          <a:p>
            <a:pPr>
              <a:lnSpc>
                <a:spcPct val="90000"/>
              </a:lnSpc>
            </a:pPr>
            <a:r>
              <a:rPr lang="bg-BG" dirty="0"/>
              <a:t>Променливите са живи само в рамките на обхват, в който са дефинирани. </a:t>
            </a:r>
            <a:endParaRPr lang="bg-BG" dirty="0"/>
          </a:p>
          <a:p>
            <a:pPr>
              <a:lnSpc>
                <a:spcPct val="90000"/>
              </a:lnSpc>
            </a:pPr>
            <a:r>
              <a:rPr lang="bg-BG" dirty="0"/>
              <a:t>Деклариране непосредствено преди използване.</a:t>
            </a:r>
            <a:endParaRPr lang="bg-BG" dirty="0"/>
          </a:p>
          <a:p>
            <a:pPr>
              <a:lnSpc>
                <a:spcPct val="90000"/>
              </a:lnSpc>
            </a:pPr>
            <a:r>
              <a:rPr lang="bg-BG" dirty="0"/>
              <a:t>Ако променлива няма да сменя стойността си, то тя е константа и трябва да бъде маркирана с ключовата дума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dirty="0"/>
              <a:t>.</a:t>
            </a:r>
            <a:r>
              <a:rPr lang="bg-BG" dirty="0"/>
              <a:t> Те също имат конвенция за наименоване </a:t>
            </a:r>
            <a:r>
              <a:rPr lang="en-US" dirty="0"/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ALL_UPPER_CASE</a:t>
            </a:r>
            <a:r>
              <a:rPr lang="en-US" dirty="0"/>
              <a:t>)</a:t>
            </a:r>
            <a:endParaRPr lang="bg-BG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Константи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дефинират се с ключовата дума </a:t>
            </a:r>
            <a:r>
              <a:rPr lang="ru-RU" b="1" dirty="0"/>
              <a:t>final</a:t>
            </a:r>
            <a:endParaRPr lang="ru-RU" b="1" dirty="0"/>
          </a:p>
          <a:p>
            <a:r>
              <a:rPr lang="ru-RU" dirty="0"/>
              <a:t>имената им се изписват по конвенцията </a:t>
            </a:r>
            <a:r>
              <a:rPr lang="en-US" dirty="0"/>
              <a:t>ALL_UPPER_CASE</a:t>
            </a:r>
            <a:endParaRPr lang="en-US" dirty="0"/>
          </a:p>
          <a:p>
            <a:r>
              <a:rPr lang="ru-RU" dirty="0"/>
              <a:t>обикновено се дефинират на ниво клас, извън </a:t>
            </a:r>
            <a:r>
              <a:rPr lang="bg-BG" dirty="0"/>
              <a:t>всички методи</a:t>
            </a:r>
            <a:endParaRPr lang="bg-BG" dirty="0"/>
          </a:p>
          <a:p>
            <a:r>
              <a:rPr lang="ru-RU" dirty="0"/>
              <a:t>константите са наистина константи само за </a:t>
            </a:r>
            <a:r>
              <a:rPr lang="bg-BG" dirty="0"/>
              <a:t>примитивни типове и непроменими </a:t>
            </a:r>
            <a:r>
              <a:rPr lang="en-US" dirty="0"/>
              <a:t>(immutable) </a:t>
            </a:r>
            <a:r>
              <a:rPr lang="bg-BG" dirty="0"/>
              <a:t>обекти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 –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76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00080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i="1" dirty="0">
                <a:solidFill>
                  <a:srgbClr val="808080"/>
                </a:solidFill>
                <a:latin typeface="Courier New"/>
              </a:rPr>
              <a:t>// declaration</a:t>
            </a:r>
            <a:br>
              <a:rPr lang="en-US" i="1" dirty="0">
                <a:solidFill>
                  <a:srgbClr val="808080"/>
                </a:solidFill>
                <a:latin typeface="Courier New"/>
              </a:rPr>
            </a:b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5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i="1" dirty="0">
                <a:solidFill>
                  <a:srgbClr val="808080"/>
                </a:solidFill>
                <a:latin typeface="Courier New"/>
              </a:rPr>
              <a:t>// initialization</a:t>
            </a:r>
            <a:br>
              <a:rPr lang="en-US" i="1" dirty="0">
                <a:solidFill>
                  <a:srgbClr val="808080"/>
                </a:solidFill>
                <a:latin typeface="Courier New"/>
              </a:rPr>
            </a:br>
            <a:br>
              <a:rPr lang="en-US" i="1" dirty="0">
                <a:solidFill>
                  <a:srgbClr val="808080"/>
                </a:solidFill>
                <a:latin typeface="Courier New"/>
              </a:rPr>
            </a:br>
            <a:r>
              <a:rPr lang="en-US" i="1" dirty="0">
                <a:solidFill>
                  <a:srgbClr val="808080"/>
                </a:solidFill>
                <a:latin typeface="Courier New"/>
              </a:rPr>
              <a:t>// declaration + initialization</a:t>
            </a:r>
            <a:br>
              <a:rPr lang="en-US" i="1" dirty="0">
                <a:solidFill>
                  <a:srgbClr val="808080"/>
                </a:solidFill>
                <a:latin typeface="Courier New"/>
              </a:rPr>
            </a:br>
            <a:r>
              <a:rPr lang="en-US" b="1" dirty="0" err="1">
                <a:solidFill>
                  <a:srgbClr val="000080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k =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69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b="1" dirty="0" err="1">
                <a:solidFill>
                  <a:srgbClr val="000080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j =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808080"/>
                </a:solidFill>
                <a:latin typeface="Courier New"/>
                <a:sym typeface="+mn-ea"/>
              </a:rPr>
              <a:t>// </a:t>
            </a:r>
            <a:r>
              <a:rPr lang="x-none" altLang="en-US" i="1" dirty="0">
                <a:solidFill>
                  <a:srgbClr val="808080"/>
                </a:solidFill>
                <a:latin typeface="Courier New"/>
                <a:sym typeface="+mn-ea"/>
              </a:rPr>
              <a:t>Constant</a:t>
            </a:r>
            <a:endParaRPr lang="x-none" altLang="en-US" i="1" dirty="0">
              <a:solidFill>
                <a:srgbClr val="808080"/>
              </a:solidFill>
              <a:latin typeface="Courier New"/>
              <a:sym typeface="+mn-ea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final double </a:t>
            </a:r>
            <a:r>
              <a:rPr lang="en-US" b="1" dirty="0">
                <a:solidFill>
                  <a:srgbClr val="660E7A"/>
                </a:solidFill>
                <a:latin typeface="Courier New"/>
              </a:rPr>
              <a:t>PI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3.14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Преобразуване на типове от данни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между примитивни типове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0406"/>
          </a:xfrm>
        </p:spPr>
        <p:txBody>
          <a:bodyPr>
            <a:normAutofit/>
          </a:bodyPr>
          <a:lstStyle/>
          <a:p>
            <a:r>
              <a:rPr lang="en-US" b="1" dirty="0"/>
              <a:t>Implicit conversions</a:t>
            </a:r>
            <a:r>
              <a:rPr lang="bg-BG" b="1" dirty="0"/>
              <a:t> </a:t>
            </a:r>
            <a:r>
              <a:rPr lang="en-US" dirty="0"/>
              <a:t>– </a:t>
            </a:r>
            <a:r>
              <a:rPr lang="bg-BG" dirty="0"/>
              <a:t>конвертирането е сигурно, няма опасност от загуба на данни</a:t>
            </a:r>
            <a:endParaRPr lang="bg-BG" dirty="0"/>
          </a:p>
          <a:p>
            <a:pPr marL="457200" lvl="1" indent="0">
              <a:buNone/>
            </a:pPr>
            <a:r>
              <a:rPr lang="nn-NO" b="1" dirty="0">
                <a:solidFill>
                  <a:srgbClr val="000080"/>
                </a:solidFill>
                <a:latin typeface="Courier New"/>
              </a:rPr>
              <a:t>int </a:t>
            </a:r>
            <a:r>
              <a:rPr lang="nn-NO" dirty="0">
                <a:solidFill>
                  <a:srgbClr val="000000"/>
                </a:solidFill>
                <a:latin typeface="Courier New"/>
              </a:rPr>
              <a:t>i = </a:t>
            </a:r>
            <a:r>
              <a:rPr lang="nn-NO" dirty="0">
                <a:solidFill>
                  <a:srgbClr val="0000FF"/>
                </a:solidFill>
                <a:latin typeface="Courier New"/>
              </a:rPr>
              <a:t>999</a:t>
            </a:r>
            <a:r>
              <a:rPr lang="nn-NO" dirty="0">
                <a:solidFill>
                  <a:srgbClr val="000000"/>
                </a:solidFill>
                <a:latin typeface="Courier New"/>
              </a:rPr>
              <a:t>;</a:t>
            </a:r>
            <a:br>
              <a:rPr lang="nn-NO" dirty="0">
                <a:solidFill>
                  <a:srgbClr val="000000"/>
                </a:solidFill>
                <a:latin typeface="Courier New"/>
              </a:rPr>
            </a:br>
            <a:r>
              <a:rPr lang="nn-NO" b="1" dirty="0">
                <a:solidFill>
                  <a:srgbClr val="000080"/>
                </a:solidFill>
                <a:latin typeface="Courier New"/>
              </a:rPr>
              <a:t>float </a:t>
            </a:r>
            <a:r>
              <a:rPr lang="nn-NO" dirty="0">
                <a:solidFill>
                  <a:srgbClr val="000000"/>
                </a:solidFill>
                <a:latin typeface="Courier New"/>
              </a:rPr>
              <a:t>f = 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  <a:endParaRPr lang="nn-NO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Explicit conversions (casts)</a:t>
            </a:r>
            <a:r>
              <a:rPr lang="bg-BG" dirty="0"/>
              <a:t> – Изисква специален синтаксис</a:t>
            </a:r>
            <a:endParaRPr lang="bg-BG" dirty="0"/>
          </a:p>
          <a:p>
            <a:pPr marL="457200" lvl="1" indent="0">
              <a:buNone/>
            </a:pPr>
            <a:r>
              <a:rPr lang="nn-NO" b="1" dirty="0">
                <a:solidFill>
                  <a:srgbClr val="000080"/>
                </a:solidFill>
                <a:latin typeface="Courier New"/>
              </a:rPr>
              <a:t>int </a:t>
            </a:r>
            <a:r>
              <a:rPr lang="en-US" dirty="0" err="1">
                <a:latin typeface="Courier New"/>
              </a:rPr>
              <a:t>i</a:t>
            </a:r>
            <a:r>
              <a:rPr lang="en-US" dirty="0">
                <a:latin typeface="Courier New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999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b="1" dirty="0">
                <a:solidFill>
                  <a:srgbClr val="000080"/>
                </a:solidFill>
                <a:latin typeface="Courier New"/>
              </a:rPr>
              <a:t>byte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b = (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Автоматично преобразуване между примитивни типове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4190998" y="1854199"/>
            <a:ext cx="1642535" cy="5757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byte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90996" y="2941110"/>
            <a:ext cx="1642535" cy="5757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short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90997" y="3968221"/>
            <a:ext cx="1642535" cy="5757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int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4190997" y="5096932"/>
            <a:ext cx="1642535" cy="5757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63130" y="3968221"/>
            <a:ext cx="1642535" cy="5757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char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018864" y="3968221"/>
            <a:ext cx="1642535" cy="5757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float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18864" y="5096932"/>
            <a:ext cx="1642535" cy="5757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double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846731" y="3968221"/>
            <a:ext cx="1642535" cy="5757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boolean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 flipH="1">
            <a:off x="5012264" y="2429932"/>
            <a:ext cx="2" cy="511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5012264" y="3516843"/>
            <a:ext cx="1" cy="451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6" idx="1"/>
          </p:cNvCxnSpPr>
          <p:nvPr/>
        </p:nvCxnSpPr>
        <p:spPr>
          <a:xfrm>
            <a:off x="3005665" y="4256088"/>
            <a:ext cx="11853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7" idx="0"/>
          </p:cNvCxnSpPr>
          <p:nvPr/>
        </p:nvCxnSpPr>
        <p:spPr>
          <a:xfrm>
            <a:off x="5012265" y="4543954"/>
            <a:ext cx="0" cy="552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0" idx="1"/>
          </p:cNvCxnSpPr>
          <p:nvPr/>
        </p:nvCxnSpPr>
        <p:spPr>
          <a:xfrm>
            <a:off x="5833532" y="4256088"/>
            <a:ext cx="1185332" cy="1128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0" idx="0"/>
          </p:cNvCxnSpPr>
          <p:nvPr/>
        </p:nvCxnSpPr>
        <p:spPr>
          <a:xfrm>
            <a:off x="7840132" y="4543954"/>
            <a:ext cx="0" cy="552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9" idx="1"/>
          </p:cNvCxnSpPr>
          <p:nvPr/>
        </p:nvCxnSpPr>
        <p:spPr>
          <a:xfrm flipV="1">
            <a:off x="5833532" y="4256088"/>
            <a:ext cx="1185332" cy="112871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9" idx="1"/>
          </p:cNvCxnSpPr>
          <p:nvPr/>
        </p:nvCxnSpPr>
        <p:spPr>
          <a:xfrm>
            <a:off x="5833532" y="4256088"/>
            <a:ext cx="118533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10" idx="1"/>
          </p:cNvCxnSpPr>
          <p:nvPr/>
        </p:nvCxnSpPr>
        <p:spPr>
          <a:xfrm>
            <a:off x="5833532" y="5384799"/>
            <a:ext cx="118533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между сложни типове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400" y="16478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Правилата за преобразуване са същите</a:t>
            </a:r>
            <a:endParaRPr lang="bg-BG" dirty="0"/>
          </a:p>
          <a:p>
            <a:pPr lvl="1"/>
            <a:r>
              <a:rPr lang="en-US" dirty="0"/>
              <a:t>Java </a:t>
            </a:r>
            <a:r>
              <a:rPr lang="bg-BG" dirty="0"/>
              <a:t>се грижи за преобразуване на по-конкретни към по-общи типове</a:t>
            </a:r>
            <a:endParaRPr lang="en-US" dirty="0"/>
          </a:p>
          <a:p>
            <a:pPr lvl="2"/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FileStream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Преобразуването на</a:t>
            </a:r>
            <a:r>
              <a:rPr lang="en-US" dirty="0"/>
              <a:t> </a:t>
            </a:r>
            <a:r>
              <a:rPr lang="bg-BG" dirty="0"/>
              <a:t>по-общи към по-конкретни трябва да бъде изрично упоменато от потребителя</a:t>
            </a:r>
            <a:endParaRPr lang="en-US" dirty="0"/>
          </a:p>
          <a:p>
            <a:pPr lvl="2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List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receivedList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downloadFromInternet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receivedList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dirty="0"/>
              <a:t>Повече за преобразуване между сложни типове след лекцията за класове и обекти.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745" y="2793365"/>
            <a:ext cx="9702165" cy="2494280"/>
          </a:xfrm>
        </p:spPr>
        <p:txBody>
          <a:bodyPr>
            <a:noAutofit/>
          </a:bodyPr>
          <a:lstStyle/>
          <a:p>
            <a:pPr marL="685800" indent="-685800" algn="l">
              <a:buFont typeface="Arial" panose="02080604020202020204" charset="0"/>
              <a:buChar char="•"/>
            </a:pPr>
            <a:r>
              <a:rPr lang="x-none" altLang="bg-BG" sz="3000" dirty="0"/>
              <a:t>Синтаксис - как да построим валиден израз ? </a:t>
            </a:r>
            <a:endParaRPr lang="x-none" altLang="bg-BG" sz="3000" dirty="0"/>
          </a:p>
          <a:p>
            <a:pPr marL="685800" indent="-685800" algn="l">
              <a:buFont typeface="Arial" panose="02080604020202020204" charset="0"/>
              <a:buChar char="•"/>
            </a:pPr>
            <a:endParaRPr lang="x-none" altLang="bg-BG" sz="3000" dirty="0"/>
          </a:p>
          <a:p>
            <a:pPr marL="685800" indent="-685800" algn="l">
              <a:buFont typeface="Arial" panose="02080604020202020204" charset="0"/>
              <a:buChar char="•"/>
            </a:pPr>
            <a:r>
              <a:rPr lang="x-none" altLang="bg-BG" sz="3000" dirty="0"/>
              <a:t>Семантика - твърдението валидно ли е ?</a:t>
            </a:r>
            <a:endParaRPr lang="x-none" altLang="bg-BG" sz="3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740" y="709295"/>
            <a:ext cx="9144000" cy="1257935"/>
          </a:xfrm>
        </p:spPr>
        <p:txBody>
          <a:bodyPr/>
          <a:p>
            <a:r>
              <a:rPr lang="x-none"/>
              <a:t>Синтаксис и семантика</a:t>
            </a:r>
            <a:endParaRPr lang="x-none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/>
              <a:t>Оператори</a:t>
            </a:r>
            <a:endParaRPr lang="x-none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300" y="1774825"/>
            <a:ext cx="10515600" cy="2900680"/>
          </a:xfrm>
        </p:spPr>
        <p:txBody>
          <a:bodyPr>
            <a:normAutofit lnSpcReduction="20000"/>
          </a:bodyPr>
          <a:lstStyle/>
          <a:p>
            <a:pPr>
              <a:lnSpc>
                <a:spcPct val="100000"/>
              </a:lnSpc>
            </a:pPr>
            <a:r>
              <a:rPr lang="bg-BG" dirty="0">
                <a:sym typeface="+mn-ea"/>
              </a:rPr>
              <a:t>Аритметични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>
                <a:sym typeface="+mn-ea"/>
              </a:rPr>
              <a:t>Релационни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>
                <a:sym typeface="+mn-ea"/>
              </a:rPr>
              <a:t>Побитови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>
                <a:sym typeface="+mn-ea"/>
              </a:rPr>
              <a:t>Логически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>
                <a:sym typeface="+mn-ea"/>
              </a:rPr>
              <a:t>Присвояващи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>
                <a:sym typeface="+mn-ea"/>
              </a:rPr>
              <a:t>Други</a:t>
            </a:r>
            <a:endParaRPr lang="bg-BG" dirty="0">
              <a:sym typeface="+mn-ea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571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dirty="0">
                          <a:effectLst/>
                        </a:rPr>
                        <a:t>Категория</a:t>
                      </a:r>
                      <a:endParaRPr lang="bg-BG" sz="48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dirty="0">
                          <a:effectLst/>
                        </a:rPr>
                        <a:t>Оператори</a:t>
                      </a:r>
                      <a:endParaRPr lang="bg-BG" sz="48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dirty="0">
                          <a:effectLst/>
                        </a:rPr>
                        <a:t>Аритметични</a:t>
                      </a:r>
                      <a:endParaRPr lang="bg-BG" sz="48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dirty="0">
                          <a:effectLst/>
                        </a:rPr>
                        <a:t>- + *</a:t>
                      </a:r>
                      <a:r>
                        <a:rPr lang="bg-BG" sz="2400" baseline="0" dirty="0">
                          <a:effectLst/>
                        </a:rPr>
                        <a:t> </a:t>
                      </a:r>
                      <a:r>
                        <a:rPr lang="bg-BG" sz="2400" dirty="0">
                          <a:effectLst/>
                        </a:rPr>
                        <a:t>/ % ++</a:t>
                      </a:r>
                      <a:r>
                        <a:rPr lang="bg-BG" sz="2400" baseline="0" dirty="0">
                          <a:effectLst/>
                        </a:rPr>
                        <a:t> </a:t>
                      </a:r>
                      <a:r>
                        <a:rPr lang="bg-BG" sz="2400" dirty="0">
                          <a:effectLst/>
                        </a:rPr>
                        <a:t>--</a:t>
                      </a:r>
                      <a:endParaRPr lang="bg-BG" sz="48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dirty="0">
                          <a:effectLst/>
                        </a:rPr>
                        <a:t>Логически</a:t>
                      </a:r>
                      <a:endParaRPr lang="bg-BG" sz="48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dirty="0">
                          <a:effectLst/>
                        </a:rPr>
                        <a:t>&amp;&amp; || ! ^</a:t>
                      </a:r>
                      <a:endParaRPr lang="bg-BG" sz="48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dirty="0">
                          <a:effectLst/>
                        </a:rPr>
                        <a:t>Побитови</a:t>
                      </a:r>
                      <a:endParaRPr lang="bg-BG" sz="48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dirty="0">
                          <a:effectLst/>
                        </a:rPr>
                        <a:t>&amp; | ^ ~ &lt;&lt; &gt;&gt;</a:t>
                      </a:r>
                      <a:r>
                        <a:rPr lang="bg-BG" sz="2400" baseline="0" dirty="0">
                          <a:effectLst/>
                        </a:rPr>
                        <a:t> </a:t>
                      </a:r>
                      <a:r>
                        <a:rPr lang="bg-BG" sz="2400" dirty="0">
                          <a:effectLst/>
                        </a:rPr>
                        <a:t>&gt;&gt;&gt;</a:t>
                      </a:r>
                      <a:endParaRPr lang="bg-BG" sz="48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dirty="0">
                          <a:effectLst/>
                        </a:rPr>
                        <a:t>за сравнение</a:t>
                      </a:r>
                      <a:endParaRPr lang="bg-BG" sz="48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dirty="0">
                          <a:effectLst/>
                        </a:rPr>
                        <a:t>== != &gt; &lt; &gt;= &lt;=</a:t>
                      </a:r>
                      <a:endParaRPr lang="bg-BG" sz="48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dirty="0">
                          <a:effectLst/>
                        </a:rPr>
                        <a:t>за присвояване</a:t>
                      </a:r>
                      <a:endParaRPr lang="bg-BG" sz="48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dirty="0">
                          <a:effectLst/>
                        </a:rPr>
                        <a:t>= += -= *= /= %= &amp;= |= ^= &lt;&lt;= &gt;&gt;= &gt;&gt;&gt;=</a:t>
                      </a:r>
                      <a:endParaRPr lang="bg-BG" sz="48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dirty="0">
                          <a:effectLst/>
                        </a:rPr>
                        <a:t>съединяване на символни низове</a:t>
                      </a:r>
                      <a:endParaRPr lang="bg-BG" sz="48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dirty="0">
                          <a:effectLst/>
                        </a:rPr>
                        <a:t>+</a:t>
                      </a:r>
                      <a:endParaRPr lang="bg-BG" sz="48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dirty="0">
                          <a:effectLst/>
                        </a:rPr>
                        <a:t>за работа с типове</a:t>
                      </a:r>
                      <a:endParaRPr lang="bg-BG" sz="48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(type) </a:t>
                      </a:r>
                      <a:r>
                        <a:rPr lang="en-US" sz="2400" dirty="0" err="1">
                          <a:effectLst/>
                        </a:rPr>
                        <a:t>instanceof</a:t>
                      </a:r>
                      <a:endParaRPr lang="en-US" sz="48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dirty="0">
                          <a:effectLst/>
                        </a:rPr>
                        <a:t>Други</a:t>
                      </a:r>
                      <a:endParaRPr lang="bg-BG" sz="48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. new () [] ?:</a:t>
                      </a:r>
                      <a:endParaRPr lang="en-US" sz="48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83513"/>
          </a:xfrm>
        </p:spPr>
        <p:txBody>
          <a:bodyPr/>
          <a:lstStyle/>
          <a:p>
            <a:r>
              <a:rPr lang="ru-RU" dirty="0"/>
              <a:t>Ползват се върху сравними при</a:t>
            </a:r>
            <a:r>
              <a:rPr lang="bg-BG" dirty="0"/>
              <a:t>ми</a:t>
            </a:r>
            <a:r>
              <a:rPr lang="ru-RU" dirty="0"/>
              <a:t>тивни </a:t>
            </a:r>
            <a:r>
              <a:rPr lang="bg-BG" dirty="0"/>
              <a:t>типове</a:t>
            </a:r>
            <a:endParaRPr lang="bg-BG" dirty="0"/>
          </a:p>
          <a:p>
            <a:r>
              <a:rPr lang="bg-BG" dirty="0"/>
              <a:t>Връщат булева стойност</a:t>
            </a:r>
            <a:endParaRPr lang="bg-BG" dirty="0"/>
          </a:p>
          <a:p>
            <a:r>
              <a:rPr lang="bg-BG" dirty="0"/>
              <a:t>== (проверка за равенство)</a:t>
            </a:r>
            <a:endParaRPr lang="bg-BG" dirty="0"/>
          </a:p>
          <a:p>
            <a:r>
              <a:rPr lang="bg-BG" dirty="0"/>
              <a:t>!= (проверка за различие)</a:t>
            </a:r>
            <a:endParaRPr lang="bg-BG" dirty="0"/>
          </a:p>
          <a:p>
            <a:r>
              <a:rPr lang="en-US" dirty="0"/>
              <a:t>&lt;=, &lt;, &gt;, =&gt;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558925"/>
            <a:ext cx="10515600" cy="4351338"/>
          </a:xfrm>
        </p:spPr>
        <p:txBody>
          <a:bodyPr numCol="2">
            <a:normAutofit/>
          </a:bodyPr>
          <a:lstStyle/>
          <a:p>
            <a:pPr>
              <a:lnSpc>
                <a:spcPct val="60000"/>
              </a:lnSpc>
            </a:pPr>
            <a:r>
              <a:rPr lang="en-US" sz="2000" dirty="0"/>
              <a:t>5 + 5 </a:t>
            </a:r>
            <a:r>
              <a:rPr lang="en-US" sz="2000" dirty="0">
                <a:cs typeface="Cantarell" charset="0"/>
                <a:sym typeface="Wingdings" panose="05000000000000000000" charset="2"/>
              </a:rPr>
              <a:t>→</a:t>
            </a:r>
            <a:r>
              <a:rPr lang="en-US" sz="2000" dirty="0">
                <a:sym typeface="Wingdings" panose="05000000000000000000" charset="2"/>
              </a:rPr>
              <a:t> 10</a:t>
            </a:r>
            <a:endParaRPr lang="en-US" sz="2000" dirty="0">
              <a:sym typeface="Wingdings" panose="05000000000000000000" charset="2"/>
            </a:endParaRPr>
          </a:p>
          <a:p>
            <a:pPr>
              <a:lnSpc>
                <a:spcPct val="60000"/>
              </a:lnSpc>
            </a:pPr>
            <a:r>
              <a:rPr lang="en-US" sz="2000" dirty="0">
                <a:sym typeface="Wingdings" panose="05000000000000000000" charset="2"/>
              </a:rPr>
              <a:t>7 / 4 </a:t>
            </a:r>
            <a:r>
              <a:rPr lang="en-US" sz="2000" dirty="0">
                <a:cs typeface="Cantarell" charset="0"/>
                <a:sym typeface="Wingdings" panose="05000000000000000000" charset="2"/>
              </a:rPr>
              <a:t>→</a:t>
            </a:r>
            <a:r>
              <a:rPr lang="en-US" sz="2000" dirty="0">
                <a:sym typeface="Wingdings" panose="05000000000000000000" charset="2"/>
              </a:rPr>
              <a:t> 1</a:t>
            </a:r>
            <a:endParaRPr lang="en-US" sz="2000" dirty="0">
              <a:sym typeface="Wingdings" panose="05000000000000000000" charset="2"/>
            </a:endParaRPr>
          </a:p>
          <a:p>
            <a:pPr>
              <a:lnSpc>
                <a:spcPct val="60000"/>
              </a:lnSpc>
            </a:pPr>
            <a:r>
              <a:rPr lang="en-US" sz="2000" dirty="0"/>
              <a:t>14 % 5 </a:t>
            </a:r>
            <a:r>
              <a:rPr lang="en-US" sz="2000" dirty="0">
                <a:cs typeface="Cantarell" charset="0"/>
                <a:sym typeface="Wingdings" panose="05000000000000000000" charset="2"/>
              </a:rPr>
              <a:t>→</a:t>
            </a:r>
            <a:r>
              <a:rPr lang="en-US" sz="2000" dirty="0">
                <a:sym typeface="Wingdings" panose="05000000000000000000" charset="2"/>
              </a:rPr>
              <a:t> 4</a:t>
            </a:r>
            <a:endParaRPr lang="en-US" sz="2000" dirty="0">
              <a:sym typeface="Wingdings" panose="05000000000000000000" charset="2"/>
            </a:endParaRPr>
          </a:p>
          <a:p>
            <a:pPr>
              <a:lnSpc>
                <a:spcPct val="60000"/>
              </a:lnSpc>
            </a:pPr>
            <a:r>
              <a:rPr lang="en-US" sz="2000" dirty="0">
                <a:sym typeface="Wingdings" panose="05000000000000000000" charset="2"/>
              </a:rPr>
              <a:t>a == a </a:t>
            </a:r>
            <a:r>
              <a:rPr lang="en-US" sz="2000" dirty="0">
                <a:cs typeface="Cantarell" charset="0"/>
                <a:sym typeface="Wingdings" panose="05000000000000000000" charset="2"/>
              </a:rPr>
              <a:t>→</a:t>
            </a:r>
            <a:r>
              <a:rPr lang="en-US" sz="2000" dirty="0">
                <a:sym typeface="Wingdings" panose="05000000000000000000" charset="2"/>
              </a:rPr>
              <a:t> true</a:t>
            </a:r>
            <a:endParaRPr lang="en-US" sz="2000" dirty="0">
              <a:sym typeface="Wingdings" panose="05000000000000000000" charset="2"/>
            </a:endParaRPr>
          </a:p>
          <a:p>
            <a:pPr>
              <a:lnSpc>
                <a:spcPct val="60000"/>
              </a:lnSpc>
            </a:pPr>
            <a:r>
              <a:rPr lang="en-US" sz="2000" dirty="0">
                <a:sym typeface="Wingdings" panose="05000000000000000000" charset="2"/>
              </a:rPr>
              <a:t>17 != -5 </a:t>
            </a:r>
            <a:r>
              <a:rPr lang="en-US" sz="2000" dirty="0">
                <a:cs typeface="Cantarell" charset="0"/>
                <a:sym typeface="Wingdings" panose="05000000000000000000" charset="2"/>
              </a:rPr>
              <a:t>→</a:t>
            </a:r>
            <a:r>
              <a:rPr lang="en-US" sz="2000" dirty="0">
                <a:sym typeface="Wingdings" panose="05000000000000000000" charset="2"/>
              </a:rPr>
              <a:t> true</a:t>
            </a:r>
            <a:endParaRPr lang="en-US" sz="2000" dirty="0">
              <a:sym typeface="Wingdings" panose="05000000000000000000" charset="2"/>
            </a:endParaRPr>
          </a:p>
          <a:p>
            <a:pPr>
              <a:lnSpc>
                <a:spcPct val="60000"/>
              </a:lnSpc>
            </a:pPr>
            <a:r>
              <a:rPr lang="bg-BG" sz="2000" dirty="0">
                <a:sym typeface="Wingdings" panose="05000000000000000000" charset="2"/>
              </a:rPr>
              <a:t>0 &lt;= -1 </a:t>
            </a:r>
            <a:r>
              <a:rPr lang="en-US" sz="2000" dirty="0">
                <a:cs typeface="Cantarell" charset="0"/>
                <a:sym typeface="Wingdings" panose="05000000000000000000" charset="2"/>
              </a:rPr>
              <a:t>→</a:t>
            </a:r>
            <a:r>
              <a:rPr lang="en-US" sz="2000" dirty="0">
                <a:sym typeface="Wingdings" panose="05000000000000000000" charset="2"/>
              </a:rPr>
              <a:t> false</a:t>
            </a:r>
            <a:endParaRPr lang="en-US" sz="2000" dirty="0">
              <a:sym typeface="Wingdings" panose="05000000000000000000" charset="2"/>
            </a:endParaRPr>
          </a:p>
          <a:p>
            <a:pPr>
              <a:lnSpc>
                <a:spcPct val="60000"/>
              </a:lnSpc>
            </a:pPr>
            <a:r>
              <a:rPr lang="en-US" sz="2000" dirty="0">
                <a:sym typeface="Wingdings" panose="05000000000000000000" charset="2"/>
              </a:rPr>
              <a:t>c -= 4 </a:t>
            </a:r>
            <a:r>
              <a:rPr lang="en-US" sz="2000" dirty="0">
                <a:cs typeface="Cantarell" charset="0"/>
                <a:sym typeface="Wingdings" panose="05000000000000000000" charset="2"/>
              </a:rPr>
              <a:t>→</a:t>
            </a:r>
            <a:r>
              <a:rPr lang="en-US" sz="2000" dirty="0">
                <a:sym typeface="Wingdings" panose="05000000000000000000" charset="2"/>
              </a:rPr>
              <a:t> c = c – 4</a:t>
            </a:r>
            <a:endParaRPr lang="en-US" sz="2000" dirty="0">
              <a:sym typeface="Wingdings" panose="05000000000000000000" charset="2"/>
            </a:endParaRPr>
          </a:p>
          <a:p>
            <a:pPr>
              <a:lnSpc>
                <a:spcPct val="60000"/>
              </a:lnSpc>
            </a:pPr>
            <a:r>
              <a:rPr lang="en-US" sz="2000" dirty="0" err="1">
                <a:sym typeface="Wingdings" panose="05000000000000000000" charset="2"/>
              </a:rPr>
              <a:t>c++</a:t>
            </a:r>
            <a:r>
              <a:rPr lang="en-US" sz="2000" dirty="0">
                <a:sym typeface="Wingdings" panose="05000000000000000000" charset="2"/>
              </a:rPr>
              <a:t> </a:t>
            </a:r>
            <a:r>
              <a:rPr lang="en-US" sz="2000" dirty="0">
                <a:cs typeface="Cantarell" charset="0"/>
                <a:sym typeface="Wingdings" panose="05000000000000000000" charset="2"/>
              </a:rPr>
              <a:t>→</a:t>
            </a:r>
            <a:r>
              <a:rPr lang="en-US" sz="2000" dirty="0">
                <a:sym typeface="Wingdings" panose="05000000000000000000" charset="2"/>
              </a:rPr>
              <a:t> c = c + 1</a:t>
            </a:r>
            <a:endParaRPr lang="en-US" sz="2000" dirty="0">
              <a:sym typeface="Wingdings" panose="05000000000000000000" charset="2"/>
            </a:endParaRPr>
          </a:p>
          <a:p>
            <a:pPr>
              <a:lnSpc>
                <a:spcPct val="60000"/>
              </a:lnSpc>
            </a:pPr>
            <a:r>
              <a:rPr lang="en-US" sz="2000" dirty="0">
                <a:sym typeface="Wingdings" panose="05000000000000000000" charset="2"/>
              </a:rPr>
              <a:t>++c </a:t>
            </a:r>
            <a:r>
              <a:rPr lang="en-US" sz="2000" dirty="0">
                <a:cs typeface="Cantarell" charset="0"/>
                <a:sym typeface="Wingdings" panose="05000000000000000000" charset="2"/>
              </a:rPr>
              <a:t>→</a:t>
            </a:r>
            <a:r>
              <a:rPr lang="en-US" sz="2000" dirty="0">
                <a:sym typeface="Wingdings" panose="05000000000000000000" charset="2"/>
              </a:rPr>
              <a:t> c = c + 1</a:t>
            </a:r>
            <a:endParaRPr lang="en-US" sz="2000" dirty="0">
              <a:sym typeface="Wingdings" panose="05000000000000000000" charset="2"/>
            </a:endParaRPr>
          </a:p>
          <a:p>
            <a:pPr>
              <a:lnSpc>
                <a:spcPct val="60000"/>
              </a:lnSpc>
            </a:pPr>
            <a:endParaRPr lang="en-US" sz="2000" dirty="0">
              <a:sym typeface="Wingdings" panose="05000000000000000000" charset="2"/>
            </a:endParaRPr>
          </a:p>
          <a:p>
            <a:pPr>
              <a:lnSpc>
                <a:spcPct val="60000"/>
              </a:lnSpc>
            </a:pPr>
            <a:r>
              <a:rPr lang="en-US" sz="2000" dirty="0">
                <a:sym typeface="Wingdings" panose="05000000000000000000" charset="2"/>
              </a:rPr>
              <a:t>“Swift” + “Academy” </a:t>
            </a:r>
            <a:r>
              <a:rPr lang="en-US" sz="2000" dirty="0">
                <a:cs typeface="Cantarell" charset="0"/>
                <a:sym typeface="Wingdings" panose="05000000000000000000" charset="2"/>
              </a:rPr>
              <a:t>→</a:t>
            </a:r>
            <a:r>
              <a:rPr lang="en-US" sz="2000" dirty="0">
                <a:sym typeface="Wingdings" panose="05000000000000000000" charset="2"/>
              </a:rPr>
              <a:t> “</a:t>
            </a:r>
            <a:r>
              <a:rPr lang="en-US" sz="2000" dirty="0" err="1">
                <a:sym typeface="Wingdings" panose="05000000000000000000" charset="2"/>
              </a:rPr>
              <a:t>SwiftAcademy</a:t>
            </a:r>
            <a:r>
              <a:rPr lang="en-US" sz="2000" dirty="0">
                <a:sym typeface="Wingdings" panose="05000000000000000000" charset="2"/>
              </a:rPr>
              <a:t>”</a:t>
            </a:r>
            <a:endParaRPr lang="en-US" sz="2000" dirty="0">
              <a:sym typeface="Wingdings" panose="05000000000000000000" charset="2"/>
            </a:endParaRPr>
          </a:p>
          <a:p>
            <a:pPr>
              <a:lnSpc>
                <a:spcPct val="60000"/>
              </a:lnSpc>
            </a:pPr>
            <a:endParaRPr lang="en-US" sz="2000" dirty="0">
              <a:sym typeface="Wingdings" panose="05000000000000000000" charset="2"/>
            </a:endParaRPr>
          </a:p>
          <a:p>
            <a:pPr>
              <a:lnSpc>
                <a:spcPct val="60000"/>
              </a:lnSpc>
            </a:pPr>
            <a:r>
              <a:rPr lang="bg-BG" sz="2000" dirty="0">
                <a:sym typeface="Wingdings" panose="05000000000000000000" charset="2"/>
              </a:rPr>
              <a:t>Каква е разликата между </a:t>
            </a:r>
            <a:r>
              <a:rPr lang="en-US" sz="2000" dirty="0" err="1">
                <a:sym typeface="Wingdings" panose="05000000000000000000" charset="2"/>
              </a:rPr>
              <a:t>c++</a:t>
            </a:r>
            <a:r>
              <a:rPr lang="en-US" sz="2000" dirty="0">
                <a:sym typeface="Wingdings" panose="05000000000000000000" charset="2"/>
              </a:rPr>
              <a:t> </a:t>
            </a:r>
            <a:r>
              <a:rPr lang="bg-BG" sz="2000" dirty="0">
                <a:sym typeface="Wingdings" panose="05000000000000000000" charset="2"/>
              </a:rPr>
              <a:t>и </a:t>
            </a:r>
            <a:r>
              <a:rPr lang="en-US" sz="2000" dirty="0">
                <a:sym typeface="Wingdings" panose="05000000000000000000" charset="2"/>
              </a:rPr>
              <a:t>++c ?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877431" y="4469348"/>
            <a:ext cx="5068824" cy="1323439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++);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5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(++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7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pic>
        <p:nvPicPr>
          <p:cNvPr id="4" name="Picture 3" descr="C:\Users\Didi\Desktop\logical_operators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95" y="3349377"/>
            <a:ext cx="10426335" cy="253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Didi\Desktop\TruthTab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880" y="1253490"/>
            <a:ext cx="4962525" cy="208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520" y="1653540"/>
            <a:ext cx="11478260" cy="4351655"/>
          </a:xfrm>
        </p:spPr>
        <p:txBody>
          <a:bodyPr>
            <a:normAutofit lnSpcReduction="20000"/>
          </a:bodyPr>
          <a:lstStyle/>
          <a:p>
            <a:pPr>
              <a:lnSpc>
                <a:spcPct val="70000"/>
              </a:lnSpc>
            </a:pPr>
            <a:r>
              <a:rPr lang="en-US" sz="2500" dirty="0"/>
              <a:t>( a == b ) &amp;&amp; ( b == c ) </a:t>
            </a:r>
            <a:r>
              <a:rPr lang="en-US" sz="2500" dirty="0">
                <a:cs typeface="Cantarell" charset="0"/>
                <a:sym typeface="Wingdings" panose="05000000000000000000" charset="2"/>
              </a:rPr>
              <a:t>→</a:t>
            </a:r>
            <a:r>
              <a:rPr lang="en-US" sz="2500" dirty="0">
                <a:sym typeface="Wingdings" panose="05000000000000000000" charset="2"/>
              </a:rPr>
              <a:t> </a:t>
            </a:r>
            <a:r>
              <a:rPr lang="en-US" sz="2500" b="1" dirty="0">
                <a:sym typeface="Wingdings" panose="05000000000000000000" charset="2"/>
              </a:rPr>
              <a:t>true</a:t>
            </a:r>
            <a:r>
              <a:rPr lang="bg-BG" sz="2500" dirty="0">
                <a:sym typeface="Wingdings" panose="05000000000000000000" charset="2"/>
              </a:rPr>
              <a:t>, ако </a:t>
            </a:r>
            <a:r>
              <a:rPr lang="en-US" sz="2500" b="1" dirty="0">
                <a:sym typeface="Wingdings" panose="05000000000000000000" charset="2"/>
              </a:rPr>
              <a:t>a=b=c</a:t>
            </a:r>
            <a:r>
              <a:rPr lang="en-US" sz="2500" dirty="0">
                <a:sym typeface="Wingdings" panose="05000000000000000000" charset="2"/>
              </a:rPr>
              <a:t>, </a:t>
            </a:r>
            <a:r>
              <a:rPr lang="bg-BG" sz="2500" dirty="0">
                <a:sym typeface="Wingdings" panose="05000000000000000000" charset="2"/>
              </a:rPr>
              <a:t>иначе </a:t>
            </a:r>
            <a:r>
              <a:rPr lang="en-US" sz="2500" b="1" dirty="0">
                <a:sym typeface="Wingdings" panose="05000000000000000000" charset="2"/>
              </a:rPr>
              <a:t>false</a:t>
            </a:r>
            <a:endParaRPr lang="en-US" sz="2500" b="1" dirty="0">
              <a:sym typeface="Wingdings" panose="05000000000000000000" charset="2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2500" b="1" dirty="0"/>
          </a:p>
          <a:p>
            <a:pPr>
              <a:lnSpc>
                <a:spcPct val="70000"/>
              </a:lnSpc>
            </a:pPr>
            <a:r>
              <a:rPr lang="en-US" sz="2500" dirty="0"/>
              <a:t>( a || b ) &amp;&amp; c </a:t>
            </a:r>
            <a:r>
              <a:rPr lang="en-US" sz="2500" dirty="0">
                <a:cs typeface="Cantarell" charset="0"/>
                <a:sym typeface="Wingdings" panose="05000000000000000000" charset="2"/>
              </a:rPr>
              <a:t>→</a:t>
            </a:r>
            <a:r>
              <a:rPr lang="en-US" sz="2500" dirty="0">
                <a:sym typeface="Wingdings" panose="05000000000000000000" charset="2"/>
              </a:rPr>
              <a:t> </a:t>
            </a:r>
            <a:r>
              <a:rPr lang="en-US" sz="2500" b="1" dirty="0">
                <a:sym typeface="Wingdings" panose="05000000000000000000" charset="2"/>
              </a:rPr>
              <a:t>true</a:t>
            </a:r>
            <a:r>
              <a:rPr lang="en-US" sz="2500" dirty="0">
                <a:sym typeface="Wingdings" panose="05000000000000000000" charset="2"/>
              </a:rPr>
              <a:t>,</a:t>
            </a:r>
            <a:r>
              <a:rPr lang="bg-BG" sz="2500" dirty="0">
                <a:sym typeface="Wingdings" panose="05000000000000000000" charset="2"/>
              </a:rPr>
              <a:t> ако </a:t>
            </a:r>
            <a:r>
              <a:rPr lang="en-US" sz="2500" b="1" dirty="0">
                <a:sym typeface="Wingdings" panose="05000000000000000000" charset="2"/>
              </a:rPr>
              <a:t>c </a:t>
            </a:r>
            <a:r>
              <a:rPr lang="bg-BG" sz="2500" dirty="0">
                <a:sym typeface="Wingdings" panose="05000000000000000000" charset="2"/>
              </a:rPr>
              <a:t>и поне един от изразите </a:t>
            </a:r>
            <a:r>
              <a:rPr lang="en-US" sz="2500" b="1" dirty="0">
                <a:sym typeface="Wingdings" panose="05000000000000000000" charset="2"/>
              </a:rPr>
              <a:t>a</a:t>
            </a:r>
            <a:r>
              <a:rPr lang="en-US" sz="2500" dirty="0">
                <a:sym typeface="Wingdings" panose="05000000000000000000" charset="2"/>
              </a:rPr>
              <a:t> </a:t>
            </a:r>
            <a:r>
              <a:rPr lang="bg-BG" sz="2500" dirty="0">
                <a:sym typeface="Wingdings" panose="05000000000000000000" charset="2"/>
              </a:rPr>
              <a:t>и </a:t>
            </a:r>
            <a:r>
              <a:rPr lang="en-US" sz="2500" b="1" dirty="0">
                <a:sym typeface="Wingdings" panose="05000000000000000000" charset="2"/>
              </a:rPr>
              <a:t>b</a:t>
            </a:r>
            <a:r>
              <a:rPr lang="en-US" sz="2500" dirty="0">
                <a:sym typeface="Wingdings" panose="05000000000000000000" charset="2"/>
              </a:rPr>
              <a:t> </a:t>
            </a:r>
            <a:r>
              <a:rPr lang="bg-BG" sz="2500" dirty="0">
                <a:sym typeface="Wingdings" panose="05000000000000000000" charset="2"/>
              </a:rPr>
              <a:t>е</a:t>
            </a:r>
            <a:r>
              <a:rPr lang="en-US" sz="2500" dirty="0">
                <a:sym typeface="Wingdings" panose="05000000000000000000" charset="2"/>
              </a:rPr>
              <a:t> </a:t>
            </a:r>
            <a:r>
              <a:rPr lang="en-US" sz="2500" b="1" dirty="0">
                <a:sym typeface="Wingdings" panose="05000000000000000000" charset="2"/>
              </a:rPr>
              <a:t>true</a:t>
            </a:r>
            <a:endParaRPr lang="en-US" sz="2500" b="1" dirty="0">
              <a:sym typeface="Wingdings" panose="05000000000000000000" charset="2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2500" b="1" dirty="0"/>
          </a:p>
          <a:p>
            <a:pPr>
              <a:lnSpc>
                <a:spcPct val="70000"/>
              </a:lnSpc>
            </a:pPr>
            <a:r>
              <a:rPr lang="en-US" sz="2500" dirty="0"/>
              <a:t>( a &lt; b ) ^ ( b &lt; a ) </a:t>
            </a:r>
            <a:r>
              <a:rPr lang="en-US" sz="2500" dirty="0">
                <a:cs typeface="Cantarell" charset="0"/>
                <a:sym typeface="Wingdings" panose="05000000000000000000" charset="2"/>
              </a:rPr>
              <a:t>→</a:t>
            </a:r>
            <a:r>
              <a:rPr lang="en-US" sz="2500" dirty="0">
                <a:sym typeface="Wingdings" panose="05000000000000000000" charset="2"/>
              </a:rPr>
              <a:t> </a:t>
            </a:r>
            <a:r>
              <a:rPr lang="en-US" sz="2500" b="1" dirty="0">
                <a:sym typeface="Wingdings" panose="05000000000000000000" charset="2"/>
              </a:rPr>
              <a:t>true</a:t>
            </a:r>
            <a:r>
              <a:rPr lang="bg-BG" sz="2500" dirty="0">
                <a:sym typeface="Wingdings" panose="05000000000000000000" charset="2"/>
              </a:rPr>
              <a:t>, ако </a:t>
            </a:r>
            <a:r>
              <a:rPr lang="bg-BG" sz="2500" b="1" dirty="0">
                <a:sym typeface="Wingdings" panose="05000000000000000000" charset="2"/>
              </a:rPr>
              <a:t>а</a:t>
            </a:r>
            <a:r>
              <a:rPr lang="bg-BG" sz="2500" dirty="0">
                <a:sym typeface="Wingdings" panose="05000000000000000000" charset="2"/>
              </a:rPr>
              <a:t> е различно от </a:t>
            </a:r>
            <a:r>
              <a:rPr lang="en-US" sz="2500" b="1" dirty="0">
                <a:sym typeface="Wingdings" panose="05000000000000000000" charset="2"/>
              </a:rPr>
              <a:t>b</a:t>
            </a:r>
            <a:r>
              <a:rPr lang="en-US" sz="2500" dirty="0">
                <a:sym typeface="Wingdings" panose="05000000000000000000" charset="2"/>
              </a:rPr>
              <a:t>, </a:t>
            </a:r>
            <a:r>
              <a:rPr lang="bg-BG" sz="2500" dirty="0">
                <a:sym typeface="Wingdings" panose="05000000000000000000" charset="2"/>
              </a:rPr>
              <a:t>иначе </a:t>
            </a:r>
            <a:r>
              <a:rPr lang="en-US" sz="2500" b="1" dirty="0">
                <a:sym typeface="Wingdings" panose="05000000000000000000" charset="2"/>
              </a:rPr>
              <a:t>false *</a:t>
            </a:r>
            <a:endParaRPr lang="en-US" sz="2500" b="1" dirty="0">
              <a:sym typeface="Wingdings" panose="05000000000000000000" charset="2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2500" b="1" dirty="0">
              <a:sym typeface="Wingdings" panose="05000000000000000000" charset="2"/>
            </a:endParaRPr>
          </a:p>
          <a:p>
            <a:pPr>
              <a:lnSpc>
                <a:spcPct val="110000"/>
              </a:lnSpc>
            </a:pPr>
            <a:r>
              <a:rPr lang="bg-BG" sz="2500" dirty="0">
                <a:sym typeface="Wingdings" panose="05000000000000000000" charset="2"/>
              </a:rPr>
              <a:t>( а == </a:t>
            </a:r>
            <a:r>
              <a:rPr lang="en-US" sz="2500" dirty="0">
                <a:sym typeface="Wingdings" panose="05000000000000000000" charset="2"/>
              </a:rPr>
              <a:t>b ) || ( b == c ) || ( c == d) </a:t>
            </a:r>
            <a:r>
              <a:rPr lang="en-US" sz="2500" dirty="0">
                <a:cs typeface="Cantarell" charset="0"/>
                <a:sym typeface="Wingdings" panose="05000000000000000000" charset="2"/>
              </a:rPr>
              <a:t>→ </a:t>
            </a:r>
            <a:r>
              <a:rPr lang="en-US" sz="2500" dirty="0">
                <a:sym typeface="Wingdings" panose="05000000000000000000" charset="2"/>
              </a:rPr>
              <a:t> </a:t>
            </a:r>
            <a:r>
              <a:rPr lang="en-US" sz="2500" b="1" dirty="0">
                <a:sym typeface="Wingdings" panose="05000000000000000000" charset="2"/>
              </a:rPr>
              <a:t>true</a:t>
            </a:r>
            <a:r>
              <a:rPr lang="bg-BG" sz="2500" b="1" dirty="0">
                <a:sym typeface="Wingdings" panose="05000000000000000000" charset="2"/>
              </a:rPr>
              <a:t>, </a:t>
            </a:r>
            <a:r>
              <a:rPr lang="bg-BG" sz="2500" dirty="0">
                <a:sym typeface="Wingdings" panose="05000000000000000000" charset="2"/>
              </a:rPr>
              <a:t>ако </a:t>
            </a:r>
            <a:r>
              <a:rPr lang="bg-BG" sz="2500" b="1" dirty="0">
                <a:sym typeface="Wingdings" panose="05000000000000000000" charset="2"/>
              </a:rPr>
              <a:t>а </a:t>
            </a:r>
            <a:r>
              <a:rPr lang="bg-BG" sz="2500" dirty="0">
                <a:sym typeface="Wingdings" panose="05000000000000000000" charset="2"/>
              </a:rPr>
              <a:t>е равно на </a:t>
            </a:r>
            <a:r>
              <a:rPr lang="en-US" sz="2500" b="1" dirty="0">
                <a:sym typeface="Wingdings" panose="05000000000000000000" charset="2"/>
              </a:rPr>
              <a:t>b </a:t>
            </a:r>
            <a:r>
              <a:rPr lang="bg-BG" sz="2500" dirty="0">
                <a:sym typeface="Wingdings" panose="05000000000000000000" charset="2"/>
              </a:rPr>
              <a:t>или </a:t>
            </a:r>
            <a:r>
              <a:rPr lang="en-US" sz="2500" b="1" dirty="0">
                <a:sym typeface="Wingdings" panose="05000000000000000000" charset="2"/>
              </a:rPr>
              <a:t>b</a:t>
            </a:r>
            <a:r>
              <a:rPr lang="bg-BG" sz="2500" dirty="0">
                <a:sym typeface="Wingdings" panose="05000000000000000000" charset="2"/>
              </a:rPr>
              <a:t> е равно на </a:t>
            </a:r>
            <a:r>
              <a:rPr lang="en-US" sz="2500" b="1" dirty="0">
                <a:sym typeface="Wingdings" panose="05000000000000000000" charset="2"/>
              </a:rPr>
              <a:t>c </a:t>
            </a:r>
            <a:r>
              <a:rPr lang="bg-BG" sz="2500" dirty="0">
                <a:sym typeface="Wingdings" panose="05000000000000000000" charset="2"/>
              </a:rPr>
              <a:t>или </a:t>
            </a:r>
            <a:r>
              <a:rPr lang="en-US" sz="2500" b="1" dirty="0">
                <a:sym typeface="Wingdings" panose="05000000000000000000" charset="2"/>
              </a:rPr>
              <a:t>c </a:t>
            </a:r>
            <a:r>
              <a:rPr lang="bg-BG" sz="2500" dirty="0">
                <a:sym typeface="Wingdings" panose="05000000000000000000" charset="2"/>
              </a:rPr>
              <a:t>е равно на </a:t>
            </a:r>
            <a:r>
              <a:rPr lang="en-US" sz="2500" b="1" dirty="0">
                <a:sym typeface="Wingdings" panose="05000000000000000000" charset="2"/>
              </a:rPr>
              <a:t>d</a:t>
            </a:r>
            <a:r>
              <a:rPr lang="en-US" sz="2500" dirty="0">
                <a:sym typeface="Wingdings" panose="05000000000000000000" charset="2"/>
              </a:rPr>
              <a:t> (NB!</a:t>
            </a:r>
            <a:r>
              <a:rPr lang="bg-BG" sz="2500" dirty="0">
                <a:sym typeface="Wingdings" panose="05000000000000000000" charset="2"/>
              </a:rPr>
              <a:t> Виж бележките)</a:t>
            </a:r>
            <a:endParaRPr lang="en-US" b="1" dirty="0">
              <a:sym typeface="Wingdings" panose="05000000000000000000" charset="2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b="1" dirty="0">
              <a:sym typeface="Wingdings" panose="05000000000000000000" charset="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ym typeface="Wingdings" panose="05000000000000000000" charset="2"/>
              </a:rPr>
              <a:t>*</a:t>
            </a:r>
            <a:r>
              <a:rPr lang="bg-BG" dirty="0">
                <a:sym typeface="Wingdings" panose="05000000000000000000" charset="2"/>
              </a:rPr>
              <a:t> Лош запис ! По-добре да се напише като: </a:t>
            </a:r>
            <a:r>
              <a:rPr lang="en-US" dirty="0">
                <a:sym typeface="Wingdings" panose="05000000000000000000" charset="2"/>
              </a:rPr>
              <a:t>a != b</a:t>
            </a:r>
            <a:endParaRPr lang="en-US" b="1" dirty="0">
              <a:sym typeface="Wingdings" panose="05000000000000000000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5760"/>
            <a:ext cx="10515600" cy="4420870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Както в математиката, така и тук, операторите имат различен приоритет. Той е в следния ред (при еднакъв приоритет пресмятането е от ляво на дясно):</a:t>
            </a:r>
            <a:endParaRPr lang="bg-BG" dirty="0"/>
          </a:p>
          <a:p>
            <a:pPr lvl="1"/>
            <a:r>
              <a:rPr lang="bg-BG" dirty="0"/>
              <a:t>Достъп до елемент на масив </a:t>
            </a:r>
            <a:r>
              <a:rPr lang="en-US" dirty="0"/>
              <a:t>[]</a:t>
            </a:r>
            <a:endParaRPr lang="en-US" dirty="0"/>
          </a:p>
          <a:p>
            <a:pPr lvl="1"/>
            <a:r>
              <a:rPr lang="bg-BG" dirty="0"/>
              <a:t>Достъп до елемент на обект 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bg-BG" dirty="0"/>
              <a:t>Скоби ()</a:t>
            </a:r>
            <a:endParaRPr lang="bg-BG" dirty="0"/>
          </a:p>
          <a:p>
            <a:pPr lvl="1"/>
            <a:r>
              <a:rPr lang="bg-BG" dirty="0"/>
              <a:t>Инкрементиране ++ --</a:t>
            </a:r>
            <a:endParaRPr lang="bg-BG" dirty="0"/>
          </a:p>
          <a:p>
            <a:pPr lvl="1"/>
            <a:r>
              <a:rPr lang="bg-BG" dirty="0"/>
              <a:t>Отрицание ! </a:t>
            </a:r>
            <a:r>
              <a:rPr lang="en-US" dirty="0"/>
              <a:t>~</a:t>
            </a:r>
            <a:endParaRPr lang="bg-BG" dirty="0"/>
          </a:p>
          <a:p>
            <a:pPr lvl="1"/>
            <a:r>
              <a:rPr lang="bg-BG" dirty="0"/>
              <a:t>Умножение, деление, деление с остатък */%</a:t>
            </a:r>
            <a:endParaRPr lang="en-US" dirty="0"/>
          </a:p>
          <a:p>
            <a:pPr lvl="1"/>
            <a:r>
              <a:rPr lang="bg-BG" dirty="0"/>
              <a:t>Събиране, изваждане + -</a:t>
            </a:r>
            <a:endParaRPr lang="bg-BG" dirty="0"/>
          </a:p>
          <a:p>
            <a:pPr lvl="1"/>
            <a:r>
              <a:rPr lang="bg-BG" dirty="0"/>
              <a:t>Побитово изместване &lt;&lt; &gt;&gt; &gt;&gt;&gt;</a:t>
            </a:r>
            <a:endParaRPr lang="bg-BG" dirty="0"/>
          </a:p>
          <a:p>
            <a:pPr lvl="1"/>
            <a:r>
              <a:rPr lang="bg-BG" dirty="0"/>
              <a:t>Релационни (сравнителни) &lt;= &lt; &gt; &gt;=</a:t>
            </a:r>
            <a:endParaRPr lang="bg-BG" dirty="0"/>
          </a:p>
          <a:p>
            <a:pPr lvl="1"/>
            <a:r>
              <a:rPr lang="bg-BG" dirty="0"/>
              <a:t>Равностойност == !=</a:t>
            </a:r>
            <a:endParaRPr lang="bg-BG" dirty="0"/>
          </a:p>
          <a:p>
            <a:pPr lvl="1"/>
            <a:r>
              <a:rPr lang="bg-BG" dirty="0"/>
              <a:t>Побитови </a:t>
            </a:r>
            <a:r>
              <a:rPr lang="en-US" dirty="0"/>
              <a:t>&amp; ^ | (</a:t>
            </a:r>
            <a:r>
              <a:rPr lang="bg-BG" dirty="0"/>
              <a:t>в този ред) </a:t>
            </a:r>
            <a:endParaRPr lang="en-US" dirty="0"/>
          </a:p>
          <a:p>
            <a:pPr lvl="1"/>
            <a:r>
              <a:rPr lang="bg-BG" dirty="0"/>
              <a:t>Условни </a:t>
            </a:r>
            <a:r>
              <a:rPr lang="en-US" dirty="0"/>
              <a:t>&amp;&amp; ^ || </a:t>
            </a:r>
            <a:r>
              <a:rPr lang="bg-BG" dirty="0"/>
              <a:t>(в този ред)</a:t>
            </a:r>
            <a:endParaRPr lang="bg-BG" dirty="0"/>
          </a:p>
          <a:p>
            <a:pPr lvl="1"/>
            <a:r>
              <a:rPr lang="bg-BG" dirty="0"/>
              <a:t>Присвоителни = += -= /= ...... 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Приоритетност на изчисленията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12280" y="5040630"/>
            <a:ext cx="4072255" cy="701040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p>
            <a:r>
              <a:rPr lang="en-US" sz="2000">
                <a:sym typeface="+mn-ea"/>
              </a:rPr>
              <a:t>int y = 4;</a:t>
            </a:r>
            <a:endParaRPr lang="en-US" sz="2000"/>
          </a:p>
          <a:p>
            <a:r>
              <a:rPr lang="en-US" sz="2000">
                <a:sym typeface="+mn-ea"/>
              </a:rPr>
              <a:t>double x = 3 + 2 * --y;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Презентация на типове в паметта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err="1"/>
              <a:t>Побитови</a:t>
            </a:r>
            <a:r>
              <a:rPr lang="bg-BG"/>
              <a:t> оператори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Побитови оператори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67410" y="1501775"/>
            <a:ext cx="10515600" cy="4471035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Работят върху двоичното представяне на числата</a:t>
            </a:r>
            <a:endParaRPr lang="bg-BG" dirty="0"/>
          </a:p>
          <a:p>
            <a:r>
              <a:rPr lang="bg-BG" dirty="0"/>
              <a:t>За да се изпълни логическа операция върху десетични числа, те първо биват представени в двоичен формат</a:t>
            </a:r>
            <a:endParaRPr lang="bg-BG" dirty="0"/>
          </a:p>
          <a:p>
            <a:pPr marL="457200" lvl="1" indent="0">
              <a:buNone/>
            </a:pPr>
            <a:r>
              <a:rPr lang="bg-BG" dirty="0"/>
              <a:t>5 </a:t>
            </a:r>
            <a:r>
              <a:rPr lang="en-US" dirty="0"/>
              <a:t>&amp; 12</a:t>
            </a:r>
            <a:r>
              <a:rPr lang="bg-BG" dirty="0"/>
              <a:t> = ?</a:t>
            </a:r>
            <a:endParaRPr lang="bg-BG" dirty="0"/>
          </a:p>
          <a:p>
            <a:pPr marL="457200" lvl="1" indent="0">
              <a:buNone/>
            </a:pPr>
            <a:r>
              <a:rPr lang="bg-BG" dirty="0"/>
              <a:t>	5   =    101 (2)</a:t>
            </a:r>
            <a:endParaRPr lang="bg-BG" dirty="0"/>
          </a:p>
          <a:p>
            <a:pPr marL="457200" lvl="1" indent="0">
              <a:buNone/>
            </a:pPr>
            <a:r>
              <a:rPr lang="bg-BG" dirty="0"/>
              <a:t>	12 = 1100 (2)</a:t>
            </a:r>
            <a:endParaRPr lang="bg-BG" dirty="0"/>
          </a:p>
          <a:p>
            <a:pPr marL="457200" lvl="1" indent="0">
              <a:buNone/>
            </a:pPr>
            <a:r>
              <a:rPr lang="bg-BG" dirty="0"/>
              <a:t>5 </a:t>
            </a:r>
            <a:r>
              <a:rPr lang="en-US" dirty="0"/>
              <a:t>&amp; 12 </a:t>
            </a:r>
            <a:r>
              <a:rPr lang="bg-BG" dirty="0"/>
              <a:t>= 101 </a:t>
            </a:r>
            <a:r>
              <a:rPr lang="en-US" dirty="0"/>
              <a:t>&amp; 1100 = 0100 (2) = 4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5 | 12 </a:t>
            </a:r>
            <a:r>
              <a:rPr lang="bg-BG" dirty="0"/>
              <a:t>= 101 </a:t>
            </a:r>
            <a:r>
              <a:rPr lang="en-US" dirty="0"/>
              <a:t>| </a:t>
            </a:r>
            <a:r>
              <a:rPr lang="bg-BG" dirty="0"/>
              <a:t>1100 = 1101 (2) = 13</a:t>
            </a:r>
            <a:endParaRPr lang="bg-BG" dirty="0"/>
          </a:p>
          <a:p>
            <a:pPr marL="457200" lvl="1" indent="0">
              <a:buNone/>
            </a:pPr>
            <a:r>
              <a:rPr lang="bg-BG" dirty="0"/>
              <a:t>5 </a:t>
            </a:r>
            <a:r>
              <a:rPr lang="en-US" dirty="0"/>
              <a:t>^ 12 =</a:t>
            </a:r>
            <a:r>
              <a:rPr lang="bg-BG" dirty="0"/>
              <a:t> 101 </a:t>
            </a:r>
            <a:r>
              <a:rPr lang="en-US" dirty="0"/>
              <a:t>^ 1100 = </a:t>
            </a:r>
            <a:r>
              <a:rPr lang="bg-BG" dirty="0"/>
              <a:t>1001 (2) = 9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c &amp;= 17 </a:t>
            </a:r>
            <a:r>
              <a:rPr lang="en-US" dirty="0">
                <a:cs typeface="Cantarell" charset="0"/>
                <a:sym typeface="Wingdings" panose="05000000000000000000" charset="2"/>
              </a:rPr>
              <a:t>→</a:t>
            </a:r>
            <a:r>
              <a:rPr lang="en-US" dirty="0">
                <a:sym typeface="Wingdings" panose="05000000000000000000" charset="2"/>
              </a:rPr>
              <a:t> c = c &amp; 17       17 = 10001 (2)           5 &amp; 17 =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4120" y="2357120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Правила за писане на програмен код в езика </a:t>
            </a:r>
            <a:r>
              <a:rPr lang="en-US" dirty="0"/>
              <a:t>JAVA. 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  Синтактичните обекти са:</a:t>
            </a:r>
            <a:endParaRPr lang="bg-BG" dirty="0"/>
          </a:p>
          <a:p>
            <a:pPr lvl="1"/>
            <a:r>
              <a:rPr lang="bg-BG" dirty="0"/>
              <a:t>Ключови думи</a:t>
            </a:r>
            <a:endParaRPr lang="bg-BG" dirty="0"/>
          </a:p>
          <a:p>
            <a:pPr lvl="1"/>
            <a:r>
              <a:rPr lang="bg-BG" dirty="0"/>
              <a:t>Идентификатори</a:t>
            </a:r>
            <a:endParaRPr lang="bg-BG" dirty="0"/>
          </a:p>
          <a:p>
            <a:pPr lvl="1"/>
            <a:r>
              <a:rPr lang="bg-BG" dirty="0">
                <a:sym typeface="+mn-ea"/>
              </a:rPr>
              <a:t>Твърдения</a:t>
            </a:r>
            <a:endParaRPr lang="bg-BG" dirty="0"/>
          </a:p>
          <a:p>
            <a:pPr lvl="1"/>
            <a:r>
              <a:rPr lang="bg-BG" dirty="0"/>
              <a:t>Блокове</a:t>
            </a:r>
            <a:endParaRPr lang="bg-BG" dirty="0"/>
          </a:p>
          <a:p>
            <a:pPr lvl="1"/>
            <a:r>
              <a:rPr lang="bg-BG" dirty="0"/>
              <a:t>Оператори</a:t>
            </a:r>
            <a:endParaRPr lang="bg-BG" dirty="0"/>
          </a:p>
          <a:p>
            <a:pPr lvl="1"/>
            <a:r>
              <a:rPr lang="bg-BG" dirty="0"/>
              <a:t>Изрази</a:t>
            </a:r>
            <a:endParaRPr lang="bg-BG" dirty="0"/>
          </a:p>
          <a:p>
            <a:pPr lvl="1"/>
            <a:r>
              <a:rPr lang="bg-BG" dirty="0"/>
              <a:t>Коментари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Упражнение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Упражненията ще намерите във файл</a:t>
            </a:r>
            <a:r>
              <a:rPr lang="en-US" dirty="0"/>
              <a:t> </a:t>
            </a:r>
            <a:r>
              <a:rPr lang="bg-BG" dirty="0"/>
              <a:t>с име </a:t>
            </a:r>
            <a:r>
              <a:rPr lang="en-US" b="1" i="1"/>
              <a:t>2_DataTypes_Variables_Operators.pdf</a:t>
            </a:r>
            <a:r>
              <a:rPr lang="bg-BG" dirty="0"/>
              <a:t>, съпровождащ днешната лекция. </a:t>
            </a:r>
            <a:endParaRPr lang="en-US" b="1" i="1" dirty="0"/>
          </a:p>
          <a:p>
            <a:pPr marL="0" indent="0">
              <a:buNone/>
            </a:pPr>
            <a:endParaRPr lang="bg-B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Ключови думи</a:t>
            </a:r>
            <a:endParaRPr lang="en-US" dirty="0"/>
          </a:p>
        </p:txBody>
      </p:sp>
      <p:graphicFrame>
        <p:nvGraphicFramePr>
          <p:cNvPr id="4" name="Content Placeholder 6"/>
          <p:cNvGraphicFramePr/>
          <p:nvPr/>
        </p:nvGraphicFramePr>
        <p:xfrm>
          <a:off x="961291" y="1652954"/>
          <a:ext cx="10714894" cy="40210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47968"/>
                <a:gridCol w="1947968"/>
                <a:gridCol w="2192267"/>
                <a:gridCol w="2190124"/>
                <a:gridCol w="2436567"/>
              </a:tblGrid>
              <a:tr h="4021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abstract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continue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for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new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switch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</a:tr>
              <a:tr h="4021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assert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goto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package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synchronized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</a:tr>
              <a:tr h="4021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boolean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do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if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private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this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</a:tr>
              <a:tr h="4021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break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implements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protected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throw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</a:tr>
              <a:tr h="4021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else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import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public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throws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</a:tr>
              <a:tr h="4021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case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enum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instanceof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return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transient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</a:tr>
              <a:tr h="4021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catch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extends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try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</a:tr>
              <a:tr h="4021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char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final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interface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static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void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</a:tr>
              <a:tr h="4021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class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finally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strictfp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volatile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</a:tr>
              <a:tr h="4021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const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float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native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super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while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1030" cy="1325880"/>
          </a:xfrm>
        </p:spPr>
        <p:txBody>
          <a:bodyPr>
            <a:normAutofit fontScale="90000"/>
          </a:bodyPr>
          <a:lstStyle/>
          <a:p>
            <a:r>
              <a:rPr lang="bg-BG" dirty="0"/>
              <a:t>Идентификатори (</a:t>
            </a:r>
            <a:r>
              <a:rPr lang="en-US" dirty="0"/>
              <a:t>Identifiers) -</a:t>
            </a:r>
            <a:r>
              <a:rPr lang="bg-BG" dirty="0"/>
              <a:t> имена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Най-просто казано – имена на синтактични обекти</a:t>
            </a:r>
            <a:endParaRPr lang="bg-BG" dirty="0"/>
          </a:p>
          <a:p>
            <a:pPr lvl="1"/>
            <a:r>
              <a:rPr lang="bg-BG" dirty="0"/>
              <a:t>Променливи</a:t>
            </a:r>
            <a:endParaRPr lang="bg-BG" dirty="0"/>
          </a:p>
          <a:p>
            <a:pPr lvl="1"/>
            <a:r>
              <a:rPr lang="bg-BG" dirty="0"/>
              <a:t>Класове</a:t>
            </a:r>
            <a:endParaRPr lang="bg-BG" dirty="0"/>
          </a:p>
          <a:p>
            <a:pPr lvl="1"/>
            <a:r>
              <a:rPr lang="bg-BG" dirty="0"/>
              <a:t>Обекти</a:t>
            </a:r>
            <a:endParaRPr lang="bg-BG" dirty="0"/>
          </a:p>
          <a:p>
            <a:pPr lvl="1"/>
            <a:r>
              <a:rPr lang="bg-BG" dirty="0"/>
              <a:t>Методи</a:t>
            </a:r>
            <a:endParaRPr lang="bg-BG" dirty="0"/>
          </a:p>
          <a:p>
            <a:pPr lvl="1"/>
            <a:r>
              <a:rPr lang="bg-BG" dirty="0"/>
              <a:t>Др.</a:t>
            </a:r>
            <a:endParaRPr lang="bg-BG" dirty="0"/>
          </a:p>
          <a:p>
            <a:pPr lvl="1"/>
            <a:endParaRPr lang="bg-BG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public class </a:t>
            </a:r>
            <a:r>
              <a:rPr lang="en-US" sz="2800" dirty="0">
                <a:solidFill>
                  <a:schemeClr val="accent6"/>
                </a:solidFill>
                <a:latin typeface="Courier New"/>
              </a:rPr>
              <a:t>Identifier</a:t>
            </a:r>
            <a:r>
              <a:rPr lang="en-US" sz="3200" dirty="0">
                <a:solidFill>
                  <a:schemeClr val="accent6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{</a:t>
            </a:r>
            <a:endParaRPr lang="bg-BG" dirty="0">
              <a:solidFill>
                <a:srgbClr val="000000"/>
              </a:solidFill>
              <a:latin typeface="Courier New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  <a:endParaRPr lang="bg-BG" dirty="0">
              <a:solidFill>
                <a:srgbClr val="000000"/>
              </a:solidFill>
              <a:latin typeface="Courier New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Твърдения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405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Най-малката градивна единица на всяка програма</a:t>
            </a:r>
            <a:endParaRPr lang="bg-BG" dirty="0"/>
          </a:p>
          <a:p>
            <a:r>
              <a:rPr lang="bg-BG" dirty="0"/>
              <a:t>Твърденията в</a:t>
            </a:r>
            <a:r>
              <a:rPr lang="en-US" dirty="0"/>
              <a:t> Java </a:t>
            </a:r>
            <a:r>
              <a:rPr lang="bg-BG" dirty="0"/>
              <a:t>приключват (се терминират) с </a:t>
            </a:r>
            <a:r>
              <a:rPr lang="bg-BG" dirty="0">
                <a:solidFill>
                  <a:srgbClr val="FFC000"/>
                </a:solidFill>
              </a:rPr>
              <a:t>;</a:t>
            </a:r>
            <a:endParaRPr lang="bg-BG" dirty="0">
              <a:solidFill>
                <a:srgbClr val="FFC000"/>
              </a:solidFill>
            </a:endParaRPr>
          </a:p>
          <a:p>
            <a:r>
              <a:rPr lang="bg-BG" dirty="0"/>
              <a:t>Твърденията се изпълняват в реда, в който са написани</a:t>
            </a:r>
            <a:endParaRPr lang="bg-BG" dirty="0"/>
          </a:p>
          <a:p>
            <a:pPr marL="457200" lvl="1" indent="0">
              <a:buNone/>
            </a:pPr>
            <a:endParaRPr lang="bg-BG" sz="22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Identifier {</a:t>
            </a:r>
            <a:endParaRPr lang="bg-BG" sz="2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 (</a:t>
            </a:r>
            <a:r>
              <a:rPr lang="en-US" sz="26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bg-BG" sz="2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bg-BG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(“Hello, world!”)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(“Luke, I am your father!”)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}</a:t>
            </a:r>
            <a:endParaRPr lang="en-US" sz="2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32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Логическо групиране на множество твърдения</a:t>
            </a:r>
            <a:endParaRPr lang="bg-BG" dirty="0"/>
          </a:p>
          <a:p>
            <a:endParaRPr lang="en-US" dirty="0"/>
          </a:p>
          <a:p>
            <a:endParaRPr lang="en-US" dirty="0">
              <a:solidFill>
                <a:schemeClr val="accent6"/>
              </a:solidFill>
              <a:latin typeface="Courier New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Пример: Дефиницията на функционалността на един метод е обособена в блок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093977"/>
            <a:ext cx="1051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000080"/>
                </a:solidFill>
                <a:latin typeface="Courier New"/>
              </a:rPr>
              <a:t>public class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Identifier </a:t>
            </a:r>
            <a:r>
              <a:rPr lang="en-US" dirty="0">
                <a:solidFill>
                  <a:schemeClr val="accent6"/>
                </a:solidFill>
                <a:latin typeface="Courier New"/>
              </a:rPr>
              <a:t>{</a:t>
            </a:r>
            <a:endParaRPr lang="bg-BG" dirty="0">
              <a:solidFill>
                <a:schemeClr val="accent6"/>
              </a:solidFill>
              <a:latin typeface="Courier New"/>
            </a:endParaRPr>
          </a:p>
          <a:p>
            <a:pPr lvl="1"/>
            <a:r>
              <a:rPr lang="bg-BG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public static void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main (</a:t>
            </a:r>
            <a:r>
              <a:rPr lang="en-US" i="1" dirty="0">
                <a:solidFill>
                  <a:srgbClr val="000000"/>
                </a:solidFill>
                <a:latin typeface="Courier New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bg-BG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/>
              </a:rPr>
              <a:t>{</a:t>
            </a:r>
            <a:endParaRPr lang="en-US" dirty="0">
              <a:solidFill>
                <a:schemeClr val="accent6"/>
              </a:solidFill>
              <a:latin typeface="Courier New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/>
              </a:rPr>
              <a:t>			statement1;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/>
              </a:rPr>
              <a:t>			statement2;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dirty="0">
                <a:solidFill>
                  <a:schemeClr val="accent6"/>
                </a:solidFill>
                <a:latin typeface="Courier New"/>
              </a:rPr>
              <a:t>	{</a:t>
            </a:r>
            <a:endParaRPr lang="en-US" dirty="0">
              <a:solidFill>
                <a:schemeClr val="accent6"/>
              </a:solidFill>
              <a:latin typeface="Courier New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/>
              </a:rPr>
              <a:t>				statement3;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/>
              </a:rPr>
              <a:t>				statement4;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lvl="1"/>
            <a:r>
              <a:rPr lang="en-US" dirty="0">
                <a:solidFill>
                  <a:schemeClr val="accent6"/>
                </a:solidFill>
                <a:latin typeface="Courier New"/>
              </a:rPr>
              <a:t>			}</a:t>
            </a:r>
            <a:endParaRPr lang="en-US" dirty="0">
              <a:solidFill>
                <a:schemeClr val="accent6"/>
              </a:solidFill>
              <a:latin typeface="Courier New"/>
            </a:endParaRPr>
          </a:p>
          <a:p>
            <a:pPr lvl="1"/>
            <a:r>
              <a:rPr lang="en-US" dirty="0">
                <a:solidFill>
                  <a:schemeClr val="accent6"/>
                </a:solidFill>
                <a:latin typeface="Courier New"/>
              </a:rPr>
              <a:t>	}</a:t>
            </a:r>
            <a:endParaRPr lang="en-US" dirty="0">
              <a:solidFill>
                <a:schemeClr val="accent6"/>
              </a:solidFill>
              <a:latin typeface="Courier New"/>
            </a:endParaRPr>
          </a:p>
          <a:p>
            <a:pPr lvl="1"/>
            <a:r>
              <a:rPr lang="en-US" dirty="0">
                <a:solidFill>
                  <a:schemeClr val="accent6"/>
                </a:solidFill>
                <a:latin typeface="Courier New"/>
              </a:rPr>
              <a:t>}</a:t>
            </a:r>
            <a:endParaRPr lang="bg-BG" dirty="0">
              <a:solidFill>
                <a:schemeClr val="accent6"/>
              </a:solidFill>
              <a:latin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10736</Words>
  <Application>Kingsoft Office WPP</Application>
  <PresentationFormat>Widescreen</PresentationFormat>
  <Paragraphs>659</Paragraphs>
  <Slides>50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Office Theme</vt:lpstr>
      <vt:lpstr>PowerPoint 演示文稿</vt:lpstr>
      <vt:lpstr>Преговор</vt:lpstr>
      <vt:lpstr>PowerPoint 演示文稿</vt:lpstr>
      <vt:lpstr>Синтаксис и семантика</vt:lpstr>
      <vt:lpstr>Синтаксис</vt:lpstr>
      <vt:lpstr>Ключови думи</vt:lpstr>
      <vt:lpstr>Идентификатори (Identifiers) - имена</vt:lpstr>
      <vt:lpstr>Твърдения</vt:lpstr>
      <vt:lpstr>Блокове</vt:lpstr>
      <vt:lpstr>Оператори</vt:lpstr>
      <vt:lpstr>Изрази</vt:lpstr>
      <vt:lpstr>Коментари</vt:lpstr>
      <vt:lpstr>Пакети</vt:lpstr>
      <vt:lpstr>Структура</vt:lpstr>
      <vt:lpstr>Всичко в действие</vt:lpstr>
      <vt:lpstr>Syntax</vt:lpstr>
      <vt:lpstr>Типове данни</vt:lpstr>
      <vt:lpstr>PowerPoint 演示文稿</vt:lpstr>
      <vt:lpstr>Примитивни типове данни</vt:lpstr>
      <vt:lpstr>Големина на типовете</vt:lpstr>
      <vt:lpstr>Символен тип (char)</vt:lpstr>
      <vt:lpstr>Булев тип (boolean)</vt:lpstr>
      <vt:lpstr>Референтните типове данни</vt:lpstr>
      <vt:lpstr>Примитивни vs Референтни типове</vt:lpstr>
      <vt:lpstr>Променливи (Variables)</vt:lpstr>
      <vt:lpstr>Променливи (2)</vt:lpstr>
      <vt:lpstr>Променливи (3)</vt:lpstr>
      <vt:lpstr>Променливи (4)</vt:lpstr>
      <vt:lpstr>Свойства на променливите</vt:lpstr>
      <vt:lpstr>Primitive data types</vt:lpstr>
      <vt:lpstr>Упражнение върху типове данни</vt:lpstr>
      <vt:lpstr>Java - Статично типизиран език</vt:lpstr>
      <vt:lpstr>Важни детайли за променливи и типове данни</vt:lpstr>
      <vt:lpstr>Константи</vt:lpstr>
      <vt:lpstr>Променливи – Пример</vt:lpstr>
      <vt:lpstr>Преобразуване на типове от данни</vt:lpstr>
      <vt:lpstr>Преобразуване между примитивни типове</vt:lpstr>
      <vt:lpstr>Автоматично преобразуване между примитивни типове</vt:lpstr>
      <vt:lpstr>Преобразуване между сложни типове</vt:lpstr>
      <vt:lpstr>Оператори</vt:lpstr>
      <vt:lpstr>Оператори</vt:lpstr>
      <vt:lpstr>Оператори за сравнение</vt:lpstr>
      <vt:lpstr>Примери</vt:lpstr>
      <vt:lpstr>Логически оператори</vt:lpstr>
      <vt:lpstr>Примери (2)</vt:lpstr>
      <vt:lpstr>Приоритетност на изчисленията</vt:lpstr>
      <vt:lpstr>Презентация на типове в паметта</vt:lpstr>
      <vt:lpstr>Побитови оператори</vt:lpstr>
      <vt:lpstr>PowerPoint 演示文稿</vt:lpstr>
      <vt:lpstr>Упражнение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Lyubomir Ivanov</dc:creator>
  <cp:lastModifiedBy>milen</cp:lastModifiedBy>
  <cp:revision>295</cp:revision>
  <dcterms:created xsi:type="dcterms:W3CDTF">2017-11-11T07:52:04Z</dcterms:created>
  <dcterms:modified xsi:type="dcterms:W3CDTF">2017-11-11T07:52:04Z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