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3"/>
    <p:sldId id="292" r:id="rId4"/>
    <p:sldId id="328" r:id="rId5"/>
    <p:sldId id="259" r:id="rId6"/>
    <p:sldId id="260" r:id="rId7"/>
    <p:sldId id="261" r:id="rId9"/>
    <p:sldId id="262" r:id="rId10"/>
    <p:sldId id="273" r:id="rId11"/>
    <p:sldId id="294" r:id="rId12"/>
    <p:sldId id="295" r:id="rId13"/>
    <p:sldId id="288" r:id="rId14"/>
    <p:sldId id="296" r:id="rId15"/>
    <p:sldId id="329" r:id="rId16"/>
    <p:sldId id="297" r:id="rId17"/>
    <p:sldId id="264" r:id="rId18"/>
    <p:sldId id="298" r:id="rId19"/>
    <p:sldId id="299" r:id="rId20"/>
    <p:sldId id="266" r:id="rId21"/>
    <p:sldId id="300" r:id="rId22"/>
    <p:sldId id="301" r:id="rId23"/>
    <p:sldId id="268" r:id="rId24"/>
    <p:sldId id="267" r:id="rId25"/>
    <p:sldId id="304" r:id="rId26"/>
    <p:sldId id="269" r:id="rId27"/>
    <p:sldId id="271" r:id="rId28"/>
    <p:sldId id="270" r:id="rId29"/>
    <p:sldId id="302" r:id="rId30"/>
    <p:sldId id="276" r:id="rId31"/>
    <p:sldId id="275" r:id="rId32"/>
    <p:sldId id="279" r:id="rId33"/>
    <p:sldId id="280" r:id="rId34"/>
    <p:sldId id="281" r:id="rId35"/>
    <p:sldId id="282" r:id="rId36"/>
    <p:sldId id="283" r:id="rId37"/>
    <p:sldId id="293" r:id="rId38"/>
    <p:sldId id="277" r:id="rId39"/>
    <p:sldId id="290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251" autoAdjust="0"/>
  </p:normalViewPr>
  <p:slideViewPr>
    <p:cSldViewPr snapToGrid="0">
      <p:cViewPr varScale="1">
        <p:scale>
          <a:sx n="59" d="100"/>
          <a:sy n="59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37716-D4C6-4EEE-AE34-C92BE4842C0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bg-BG" dirty="0"/>
              <a:t>При използване на конзолата като входно-изходен механизъм, визуализацията на изходния поток и този за грешки са идентични – просто текст по екрана на конзолата. Въпреки това, двата потока са разграничени и обособени за съответните им цели. Използването им е желателно да бъде по предназначение, тъй като при други входно-изходни механизми, те могат да (и най-вероятно ще) имат разлика при визуализация.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Конструкцията се изпълнява върху променлива и проверява стойността й</a:t>
            </a:r>
            <a:endParaRPr lang="bg-BG" dirty="0"/>
          </a:p>
          <a:p>
            <a:r>
              <a:rPr lang="bg-BG" dirty="0"/>
              <a:t>Всяка една отделна стойност се проверява с </a:t>
            </a:r>
            <a:r>
              <a:rPr lang="en-GB" dirty="0"/>
              <a:t>case</a:t>
            </a:r>
            <a:endParaRPr lang="bg-BG" dirty="0"/>
          </a:p>
          <a:p>
            <a:r>
              <a:rPr lang="bg-BG" dirty="0"/>
              <a:t>Всеки блок се терминира с </a:t>
            </a:r>
            <a:r>
              <a:rPr lang="en-GB" dirty="0"/>
              <a:t>break;</a:t>
            </a:r>
            <a:endParaRPr lang="en-GB" dirty="0"/>
          </a:p>
          <a:p>
            <a:r>
              <a:rPr lang="bg-BG" dirty="0"/>
              <a:t>Случаят по подразбиране се означава с </a:t>
            </a:r>
            <a:r>
              <a:rPr lang="en-GB" dirty="0"/>
              <a:t>default</a:t>
            </a:r>
            <a:endParaRPr lang="bg-BG" dirty="0"/>
          </a:p>
          <a:p>
            <a:r>
              <a:rPr lang="en-GB" dirty="0"/>
              <a:t>M</a:t>
            </a:r>
            <a:r>
              <a:rPr lang="bg-BG" dirty="0" err="1"/>
              <a:t>оже</a:t>
            </a:r>
            <a:r>
              <a:rPr lang="bg-BG" dirty="0"/>
              <a:t> да се използва за променлива от</a:t>
            </a:r>
            <a:r>
              <a:rPr lang="en-GB" dirty="0"/>
              <a:t> </a:t>
            </a:r>
            <a:r>
              <a:rPr lang="bg-BG" dirty="0"/>
              <a:t>тип </a:t>
            </a:r>
            <a:r>
              <a:rPr lang="en-GB" dirty="0"/>
              <a:t>byte, short, char, </a:t>
            </a:r>
            <a:r>
              <a:rPr lang="en-GB" dirty="0" err="1"/>
              <a:t>int</a:t>
            </a:r>
            <a:r>
              <a:rPr lang="en-GB" dirty="0"/>
              <a:t>, </a:t>
            </a:r>
            <a:r>
              <a:rPr lang="en-GB" dirty="0" err="1"/>
              <a:t>enum</a:t>
            </a:r>
            <a:r>
              <a:rPr lang="bg-BG" dirty="0"/>
              <a:t> и</a:t>
            </a:r>
            <a:r>
              <a:rPr lang="en-GB" dirty="0"/>
              <a:t> String</a:t>
            </a:r>
            <a:endParaRPr lang="bg-BG" dirty="0"/>
          </a:p>
          <a:p>
            <a:r>
              <a:rPr lang="bg-BG" dirty="0"/>
              <a:t>Забранено е използването на логически операции в опциите за избор</a:t>
            </a:r>
            <a:endParaRPr lang="bg-BG" dirty="0"/>
          </a:p>
          <a:p>
            <a:r>
              <a:rPr lang="bg-BG" dirty="0"/>
              <a:t>Подобна на </a:t>
            </a:r>
            <a:r>
              <a:rPr lang="en-GB" dirty="0"/>
              <a:t>if .. else if .. else if .. else </a:t>
            </a:r>
            <a:r>
              <a:rPr lang="bg-BG" dirty="0"/>
              <a:t>конструкцията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cond</a:t>
            </a:r>
            <a:r>
              <a:rPr lang="bg-BG" dirty="0"/>
              <a:t> </a:t>
            </a:r>
            <a:r>
              <a:rPr lang="en-GB" dirty="0"/>
              <a:t>? </a:t>
            </a:r>
            <a:r>
              <a:rPr lang="en-GB" dirty="0" err="1"/>
              <a:t>statementA</a:t>
            </a:r>
            <a:r>
              <a:rPr lang="en-GB" dirty="0"/>
              <a:t> : </a:t>
            </a:r>
            <a:r>
              <a:rPr lang="en-GB" dirty="0" err="1"/>
              <a:t>statementB</a:t>
            </a:r>
            <a:r>
              <a:rPr lang="en-GB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Конструкция в </a:t>
            </a:r>
            <a:r>
              <a:rPr lang="ru-RU" dirty="0" err="1"/>
              <a:t>програмирането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позво­лява</a:t>
            </a:r>
            <a:r>
              <a:rPr lang="ru-RU" dirty="0"/>
              <a:t> многократно </a:t>
            </a:r>
            <a:r>
              <a:rPr lang="ru-RU" dirty="0" err="1"/>
              <a:t>изпълнение</a:t>
            </a:r>
            <a:r>
              <a:rPr lang="ru-RU" dirty="0"/>
              <a:t> на логически блок от операции</a:t>
            </a:r>
            <a:endParaRPr lang="ru-RU" dirty="0"/>
          </a:p>
          <a:p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опреации</a:t>
            </a:r>
            <a:r>
              <a:rPr lang="ru-RU" dirty="0"/>
              <a:t> се </a:t>
            </a:r>
            <a:r>
              <a:rPr lang="ru-RU" dirty="0" err="1"/>
              <a:t>повтарят</a:t>
            </a:r>
            <a:r>
              <a:rPr lang="ru-RU" dirty="0"/>
              <a:t> </a:t>
            </a:r>
            <a:r>
              <a:rPr lang="ru-RU" dirty="0" err="1"/>
              <a:t>докато</a:t>
            </a:r>
            <a:r>
              <a:rPr lang="ru-RU" dirty="0"/>
              <a:t> е в сила определено </a:t>
            </a:r>
            <a:r>
              <a:rPr lang="ru-RU" dirty="0" err="1"/>
              <a:t>логическо</a:t>
            </a:r>
            <a:r>
              <a:rPr lang="ru-RU" dirty="0"/>
              <a:t> условие</a:t>
            </a:r>
            <a:endParaRPr lang="ru-RU" dirty="0"/>
          </a:p>
          <a:p>
            <a:r>
              <a:rPr lang="ru-RU" dirty="0"/>
              <a:t>Итерация –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логическият</a:t>
            </a:r>
            <a:r>
              <a:rPr lang="ru-RU" dirty="0"/>
              <a:t> блок от операции</a:t>
            </a:r>
            <a:endParaRPr lang="ru-RU" dirty="0"/>
          </a:p>
          <a:p>
            <a:r>
              <a:rPr lang="ru-RU" dirty="0" err="1"/>
              <a:t>Безкраен</a:t>
            </a:r>
            <a:r>
              <a:rPr lang="ru-RU" dirty="0"/>
              <a:t> </a:t>
            </a:r>
            <a:r>
              <a:rPr lang="ru-RU" dirty="0" err="1"/>
              <a:t>цикъл</a:t>
            </a:r>
            <a:r>
              <a:rPr lang="ru-RU" dirty="0"/>
              <a:t> – </a:t>
            </a:r>
            <a:r>
              <a:rPr lang="ru-RU" dirty="0" err="1"/>
              <a:t>никога</a:t>
            </a:r>
            <a:r>
              <a:rPr lang="ru-RU" dirty="0"/>
              <a:t> не </a:t>
            </a:r>
            <a:r>
              <a:rPr lang="ru-RU" dirty="0" err="1"/>
              <a:t>настъпва</a:t>
            </a:r>
            <a:r>
              <a:rPr lang="ru-RU" dirty="0"/>
              <a:t> условие за </a:t>
            </a:r>
            <a:r>
              <a:rPr lang="ru-RU" dirty="0" err="1"/>
              <a:t>изход</a:t>
            </a:r>
            <a:r>
              <a:rPr lang="ru-RU" dirty="0"/>
              <a:t> от </a:t>
            </a:r>
            <a:r>
              <a:rPr lang="ru-RU" dirty="0" err="1"/>
              <a:t>цикъла</a:t>
            </a:r>
            <a:r>
              <a:rPr lang="ru-RU" dirty="0"/>
              <a:t> (</a:t>
            </a:r>
            <a:r>
              <a:rPr lang="ru-RU" dirty="0" err="1"/>
              <a:t>зацикляне</a:t>
            </a:r>
            <a:r>
              <a:rPr lang="ru-RU" dirty="0"/>
              <a:t>)</a:t>
            </a:r>
            <a:endParaRPr lang="ru-R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Разширена</a:t>
            </a:r>
            <a:r>
              <a:rPr lang="ru-RU" dirty="0"/>
              <a:t> конструкция за </a:t>
            </a:r>
            <a:r>
              <a:rPr lang="ru-RU" dirty="0" err="1"/>
              <a:t>цикъл</a:t>
            </a:r>
            <a:r>
              <a:rPr lang="ru-RU" dirty="0"/>
              <a:t> </a:t>
            </a:r>
            <a:r>
              <a:rPr lang="ru-RU" b="1" dirty="0" err="1"/>
              <a:t>for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Както забелязваме първо се поставя специалния символ процент (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който задава започването на форматиращ спецификатор. Ще обясним всеки от форматните спецификатори, след което ще разгледаме още примери. Всички аргументи са незадължителни освен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conversion.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argument_index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целочислен тип показващ позицията на аргумента от "аргументния списък". Първият аргумент се индикира с "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1$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втория с "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2$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 т.н.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поредица от символи които модифицират изходния формат. (Примерни ефекти са, показването на числото да бъде винаги със знак, слагането на скоби на отрицателните числа и т.н.)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неотрицателен целочислен тип показващ минималния брой символи, които трябва да се отпечатат.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неотрицателен целочислен тип ограничаващ броя на показваните символи. Този атрибут си променя поведението според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спецификатора. В случай на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 броя цифри след запетаята.</a:t>
            </a:r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символ, показващ начина на конвертиране на аргумента. Набора от валидни конверсии зависи от типа.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scaping последователностите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литерали, които представят последо­вателност от специални символи, които задават символ, който по някаква причина не може да се изпише директно в сорс кода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Символът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(лява наклонена черта) се нарича още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екраниращ символ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защото той позволява да се изпишат на екрана символи, които имат специално значение или действие и не могат да се изпишат в сорс кода.</a:t>
            </a:r>
            <a:endParaRPr lang="ru-RU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Чрез </a:t>
            </a:r>
            <a:r>
              <a:rPr lang="bg-BG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тях</a:t>
            </a:r>
            <a:r>
              <a:rPr lang="bg-BG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да изпълняваме различни действия в зависимост от някакво условие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bg-BG" dirty="0"/>
              <a:t>Условните оператори са оператори за избор на блок от операции</a:t>
            </a:r>
            <a:r>
              <a:rPr lang="bg-BG" baseline="0" dirty="0"/>
              <a:t> за изпълнение на базата на логическо условие. 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bg-BG" baseline="0" dirty="0"/>
              <a:t>Когато Логическото условие е истина се изпълнява блока от операции след </a:t>
            </a:r>
            <a:r>
              <a:rPr lang="en-US" b="1" dirty="0"/>
              <a:t>If</a:t>
            </a:r>
            <a:r>
              <a:rPr lang="bg-BG" b="1" dirty="0"/>
              <a:t>-а,</a:t>
            </a:r>
            <a:r>
              <a:rPr lang="bg-BG" b="1" baseline="0" dirty="0"/>
              <a:t> </a:t>
            </a:r>
            <a:r>
              <a:rPr lang="bg-BG" b="0" baseline="0" dirty="0"/>
              <a:t>в противен случай се изпълнява блока от операции след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bg-BG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-а. </a:t>
            </a:r>
            <a:r>
              <a:rPr lang="en-US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bg-BG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клаузата не е задължителна компонента от</a:t>
            </a:r>
            <a:r>
              <a:rPr lang="bg-BG" b="0" baseline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оператора, когато тя липсва - изпълнението на програмата влиза </a:t>
            </a:r>
            <a:r>
              <a:rPr lang="bg-BG" b="0" baseline="0" dirty="0"/>
              <a:t>или прескача </a:t>
            </a:r>
            <a:r>
              <a:rPr lang="en-US" b="1" dirty="0"/>
              <a:t>If</a:t>
            </a:r>
            <a:r>
              <a:rPr lang="bg-BG" b="1" dirty="0"/>
              <a:t>-а в </a:t>
            </a:r>
            <a:r>
              <a:rPr lang="bg-BG" b="0" dirty="0"/>
              <a:t>зависимост от резултата на </a:t>
            </a:r>
            <a:r>
              <a:rPr lang="en-US" dirty="0"/>
              <a:t>(&lt;</a:t>
            </a:r>
            <a:r>
              <a:rPr lang="bg-BG" dirty="0"/>
              <a:t>ЛУ</a:t>
            </a:r>
            <a:r>
              <a:rPr lang="en-US" dirty="0"/>
              <a:t>&gt;). &lt;</a:t>
            </a:r>
            <a:r>
              <a:rPr lang="bg-BG" dirty="0"/>
              <a:t>ЛУ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bg-BG" baseline="0" dirty="0"/>
              <a:t>може да бъде комбинаця от изрази свързани с оператори за логически операции или да бъде резултат, върнат от функция. Във всеки логически блок може да се вграждат неограничен брой логически блокове.</a:t>
            </a: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Всяка else клауза се отнася за най-близко разположената предходна if клауза. Така разбираме коя else клауза към коя if клауза се отнася.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Escaping </a:t>
            </a:r>
            <a:r>
              <a:rPr lang="bg-BG" dirty="0"/>
              <a:t>последователности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Символи, липсващи на клавиатурата</a:t>
            </a:r>
            <a:endParaRPr lang="bg-BG" dirty="0"/>
          </a:p>
          <a:p>
            <a:r>
              <a:rPr lang="bg-BG" dirty="0"/>
              <a:t>Символи, които имат специално значение</a:t>
            </a:r>
            <a:endParaRPr lang="bg-BG" dirty="0"/>
          </a:p>
          <a:p>
            <a:r>
              <a:rPr lang="bg-BG" b="1" dirty="0"/>
              <a:t>Escaping последователностите</a:t>
            </a:r>
            <a:r>
              <a:rPr lang="bg-BG" dirty="0"/>
              <a:t> са литерали</a:t>
            </a:r>
            <a:endParaRPr lang="en-GB" dirty="0"/>
          </a:p>
          <a:p>
            <a:r>
              <a:rPr lang="bg-BG" dirty="0"/>
              <a:t>Например: двойната кавичка, табулация, нов ред, наклонена черта и други</a:t>
            </a:r>
            <a:endParaRPr lang="bg-BG" dirty="0"/>
          </a:p>
          <a:p>
            <a:r>
              <a:rPr lang="bg-BG" b="1" dirty="0"/>
              <a:t>Екраниращ символ - \</a:t>
            </a:r>
            <a:r>
              <a:rPr lang="bg-BG" dirty="0"/>
              <a:t> (лява наклонена черта)</a:t>
            </a:r>
            <a:endParaRPr lang="bg-BG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специални символи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Понякога имаме нужда да използваме като потребители, а не програмисти, някои от специалните символи на езика </a:t>
            </a:r>
            <a:r>
              <a:rPr lang="en-US" dirty="0"/>
              <a:t>Java</a:t>
            </a:r>
            <a:endParaRPr lang="bg-BG" dirty="0"/>
          </a:p>
          <a:p>
            <a:pPr lvl="1"/>
            <a:r>
              <a:rPr lang="en-US" dirty="0"/>
              <a:t>\</a:t>
            </a:r>
            <a:endParaRPr lang="en-US" dirty="0"/>
          </a:p>
          <a:p>
            <a:pPr lvl="1"/>
            <a:r>
              <a:rPr lang="en-US" dirty="0"/>
              <a:t>“</a:t>
            </a:r>
            <a:endParaRPr lang="en-US" dirty="0"/>
          </a:p>
          <a:p>
            <a:pPr lvl="1"/>
            <a:r>
              <a:rPr lang="en-US" dirty="0"/>
              <a:t>‘</a:t>
            </a:r>
            <a:endParaRPr lang="en-US" dirty="0"/>
          </a:p>
          <a:p>
            <a:pPr lvl="1"/>
            <a:r>
              <a:rPr lang="bg-BG" dirty="0"/>
              <a:t>нов ред</a:t>
            </a:r>
            <a:endParaRPr lang="bg-BG" dirty="0"/>
          </a:p>
          <a:p>
            <a:pPr lvl="1"/>
            <a:r>
              <a:rPr lang="bg-BG" dirty="0"/>
              <a:t>табулация </a:t>
            </a:r>
            <a:endParaRPr lang="bg-BG" dirty="0"/>
          </a:p>
          <a:p>
            <a:r>
              <a:rPr lang="bg-BG" dirty="0"/>
              <a:t>За целта екранираме</a:t>
            </a:r>
            <a:r>
              <a:rPr lang="en-GB" dirty="0"/>
              <a:t> (escape)</a:t>
            </a:r>
            <a:r>
              <a:rPr lang="bg-BG" dirty="0"/>
              <a:t> въпросните символи:</a:t>
            </a:r>
            <a:endParaRPr lang="bg-BG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(“He said: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 am never going back to this place!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(“Every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\' – единична кавичка</a:t>
            </a:r>
            <a:endParaRPr lang="ru-RU" dirty="0"/>
          </a:p>
          <a:p>
            <a:endParaRPr lang="ru-RU" dirty="0"/>
          </a:p>
          <a:p>
            <a:r>
              <a:rPr lang="ru-RU" dirty="0"/>
              <a:t>\" – двойна кавичка</a:t>
            </a:r>
            <a:endParaRPr lang="ru-RU" dirty="0"/>
          </a:p>
          <a:p>
            <a:endParaRPr lang="ru-RU" dirty="0"/>
          </a:p>
          <a:p>
            <a:r>
              <a:rPr lang="ru-RU" dirty="0"/>
              <a:t>\\ – лява наклонена черта</a:t>
            </a:r>
            <a:endParaRPr lang="ru-RU" dirty="0"/>
          </a:p>
          <a:p>
            <a:endParaRPr lang="ru-RU" dirty="0"/>
          </a:p>
          <a:p>
            <a:r>
              <a:rPr lang="ru-RU" dirty="0"/>
              <a:t>\n – нов ред</a:t>
            </a:r>
            <a:endParaRPr lang="ru-RU" dirty="0"/>
          </a:p>
          <a:p>
            <a:endParaRPr lang="ru-RU" dirty="0"/>
          </a:p>
          <a:p>
            <a:r>
              <a:rPr lang="ru-RU" dirty="0"/>
              <a:t>\t – отместване (табулация)</a:t>
            </a:r>
            <a:endParaRPr lang="ru-RU" dirty="0"/>
          </a:p>
          <a:p>
            <a:endParaRPr lang="ru-RU" dirty="0"/>
          </a:p>
          <a:p>
            <a:r>
              <a:rPr lang="ru-RU" dirty="0"/>
              <a:t>\uXXXX – силвол, зададен с Unicode номера си, примерно \</a:t>
            </a:r>
            <a:r>
              <a:rPr lang="en-GB" dirty="0"/>
              <a:t>u0065</a:t>
            </a:r>
            <a:r>
              <a:rPr lang="ru-RU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690370" y="2272665"/>
            <a:ext cx="87636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bg-BG" dirty="0"/>
              <a:t>Символи със специално значение</a:t>
            </a:r>
            <a:endParaRPr lang="x-none" alt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90745" y="3590290"/>
            <a:ext cx="2536190" cy="504190"/>
          </a:xfrm>
        </p:spPr>
        <p:txBody>
          <a:bodyPr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48765" y="2589530"/>
            <a:ext cx="9257030" cy="209359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GB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bg-BG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if-else-if-else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80000"/>
              </a:lnSpc>
            </a:pPr>
            <a:endParaRPr lang="en-GB" sz="2600" b="1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019175" y="1535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bg-BG" dirty="0"/>
              <a:t>Условни конструкции</a:t>
            </a:r>
            <a:endParaRPr lang="x-none" alt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оператори и конструкции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Оператор, ко</a:t>
            </a:r>
            <a:r>
              <a:rPr lang="x-none" altLang="bg-BG" dirty="0"/>
              <a:t>й</a:t>
            </a:r>
            <a:r>
              <a:rPr lang="bg-BG" dirty="0"/>
              <a:t>то има за цел да изпълни даден логически блок само и единствено при наличие на дадено условие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277235"/>
            <a:ext cx="9686290" cy="1920240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x-none" alt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x-none" altLang="en-US" sz="2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“I am allowed to drink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x-none" alt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x-none" alt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x-none" altLang="en-US" sz="24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prinltn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“One orange juice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please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x-none" alt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x-none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if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1708"/>
          </a:xfrm>
        </p:spPr>
        <p:txBody>
          <a:bodyPr>
            <a:normAutofit lnSpcReduction="20000"/>
          </a:bodyPr>
          <a:lstStyle/>
          <a:p>
            <a:r>
              <a:rPr lang="ru-RU" dirty="0"/>
              <a:t>Позволява твърдение (блок от код) да се</a:t>
            </a:r>
            <a:r>
              <a:rPr lang="en-US" dirty="0"/>
              <a:t> </a:t>
            </a:r>
            <a:r>
              <a:rPr lang="ru-RU" dirty="0"/>
              <a:t>изпълнява само, когато е удовлетворено</a:t>
            </a:r>
            <a:r>
              <a:rPr lang="en-US" dirty="0"/>
              <a:t> </a:t>
            </a:r>
            <a:r>
              <a:rPr lang="ru-RU" dirty="0"/>
              <a:t>зададено условие</a:t>
            </a:r>
            <a:endParaRPr lang="en-GB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ru-RU" dirty="0"/>
              <a:t>(булев израз &lt;ЛУ&gt;)</a:t>
            </a:r>
            <a:r>
              <a:rPr lang="en-GB" dirty="0"/>
              <a:t> </a:t>
            </a:r>
            <a:r>
              <a:rPr lang="ru-RU" dirty="0"/>
              <a:t>{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	тяло на условната конструкция;</a:t>
            </a:r>
            <a:br>
              <a:rPr lang="ru-RU" dirty="0"/>
            </a:br>
            <a:r>
              <a:rPr lang="ru-RU" dirty="0"/>
              <a:t>}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 &gt;=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can drink!"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if</a:t>
            </a:r>
            <a:r>
              <a:rPr lang="en-US" dirty="0"/>
              <a:t>-else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170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/>
              <a:t>(</a:t>
            </a:r>
            <a:r>
              <a:rPr lang="bg-BG" dirty="0"/>
              <a:t>булев израз &lt;ЛУ&gt;</a:t>
            </a:r>
            <a:r>
              <a:rPr lang="en-US" dirty="0"/>
              <a:t>)  {</a:t>
            </a:r>
            <a:br>
              <a:rPr lang="en-US" dirty="0"/>
            </a:br>
            <a:r>
              <a:rPr lang="ru-RU" dirty="0"/>
              <a:t>	тяло на условната конструкция;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bg-BG" dirty="0"/>
              <a:t>	</a:t>
            </a:r>
            <a:r>
              <a:rPr lang="ru-RU" dirty="0"/>
              <a:t>тяло на </a:t>
            </a:r>
            <a:r>
              <a:rPr lang="en-GB" dirty="0"/>
              <a:t>else-</a:t>
            </a:r>
            <a:r>
              <a:rPr lang="ru-RU" dirty="0"/>
              <a:t>конструкцията;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lvl="0" indent="0">
              <a:buNone/>
            </a:pP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 &gt;=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can drink!"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cannot drink!"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8060402020202020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if</a:t>
            </a:r>
            <a:r>
              <a:rPr lang="en-US" dirty="0"/>
              <a:t>-else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1594434"/>
            <a:ext cx="10515600" cy="9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Конструкцията </a:t>
            </a:r>
            <a:r>
              <a:rPr lang="en-US" dirty="0"/>
              <a:t>if-else</a:t>
            </a:r>
            <a:r>
              <a:rPr lang="bg-BG" dirty="0"/>
              <a:t> създава предпоставка за вложено или последователно използване с цел създаване на по-сложна логика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2600" y="2903421"/>
            <a:ext cx="4443663" cy="286232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raining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temperature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goToBeach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goToPark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stayHome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if</a:t>
            </a:r>
            <a:r>
              <a:rPr lang="en-US" dirty="0"/>
              <a:t>-else-if-else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Структура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1375" y="2505075"/>
            <a:ext cx="5806440" cy="286258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/>
              <a:t>(</a:t>
            </a:r>
            <a:r>
              <a:rPr lang="bg-BG" dirty="0"/>
              <a:t>булев израз</a:t>
            </a:r>
            <a:r>
              <a:rPr lang="en-US" dirty="0"/>
              <a:t>&lt;</a:t>
            </a:r>
            <a:r>
              <a:rPr lang="bg-BG" dirty="0"/>
              <a:t>ЛУ</a:t>
            </a:r>
            <a:r>
              <a:rPr lang="en-US" dirty="0"/>
              <a:t>&gt;)  {</a:t>
            </a:r>
            <a:br>
              <a:rPr lang="en-US" dirty="0"/>
            </a:br>
            <a:r>
              <a:rPr lang="en-US" dirty="0"/>
              <a:t>       </a:t>
            </a:r>
            <a:r>
              <a:rPr lang="bg-BG" dirty="0"/>
              <a:t>блок от операции;</a:t>
            </a:r>
            <a:br>
              <a:rPr lang="en-US" dirty="0"/>
            </a:br>
            <a:r>
              <a:rPr lang="en-US" dirty="0"/>
              <a:t>}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bg-BG" dirty="0">
                <a:solidFill>
                  <a:prstClr val="black"/>
                </a:solidFill>
              </a:rPr>
              <a:t>булев израз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bg-BG" dirty="0">
                <a:solidFill>
                  <a:prstClr val="black"/>
                </a:solidFill>
              </a:rPr>
              <a:t>ЛУ</a:t>
            </a:r>
            <a:r>
              <a:rPr lang="en-US" dirty="0">
                <a:solidFill>
                  <a:prstClr val="black"/>
                </a:solidFill>
              </a:rPr>
              <a:t>&gt;)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bg-BG" dirty="0"/>
              <a:t>блок от операции;</a:t>
            </a:r>
            <a:br>
              <a:rPr lang="en-US" dirty="0"/>
            </a:br>
            <a:r>
              <a:rPr lang="en-US" dirty="0"/>
              <a:t>}</a:t>
            </a:r>
            <a:r>
              <a:rPr lang="bg-BG" dirty="0"/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bg-BG" dirty="0"/>
              <a:t>блок от операции;</a:t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34835" y="2041091"/>
            <a:ext cx="4764505" cy="286232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raining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stayHome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temperature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goToBeach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goToPark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Типове данни</a:t>
            </a:r>
            <a:r>
              <a:rPr lang="en-US" dirty="0"/>
              <a:t> </a:t>
            </a:r>
            <a:r>
              <a:rPr lang="bg-BG" dirty="0"/>
              <a:t>и тяхното репрезентиране в паметта</a:t>
            </a:r>
            <a:endParaRPr lang="bg-BG" dirty="0"/>
          </a:p>
          <a:p>
            <a:pPr lvl="1"/>
            <a:r>
              <a:rPr lang="bg-BG" dirty="0"/>
              <a:t>Стойностни типове</a:t>
            </a:r>
            <a:endParaRPr lang="bg-BG" dirty="0"/>
          </a:p>
          <a:p>
            <a:pPr lvl="2"/>
            <a:r>
              <a:rPr lang="bg-BG" dirty="0"/>
              <a:t>Целочислени</a:t>
            </a:r>
            <a:endParaRPr lang="bg-BG" dirty="0"/>
          </a:p>
          <a:p>
            <a:pPr lvl="2"/>
            <a:r>
              <a:rPr lang="bg-BG" dirty="0"/>
              <a:t>Числа с плаваща запетая</a:t>
            </a:r>
            <a:endParaRPr lang="bg-BG" dirty="0"/>
          </a:p>
          <a:p>
            <a:pPr lvl="2"/>
            <a:r>
              <a:rPr lang="bg-BG" dirty="0"/>
              <a:t>Знаци</a:t>
            </a:r>
            <a:endParaRPr lang="bg-BG" dirty="0"/>
          </a:p>
          <a:p>
            <a:pPr lvl="2"/>
            <a:r>
              <a:rPr lang="bg-BG" dirty="0"/>
              <a:t>Логически</a:t>
            </a:r>
            <a:endParaRPr lang="bg-BG" dirty="0"/>
          </a:p>
          <a:p>
            <a:r>
              <a:rPr lang="bg-BG"/>
              <a:t>Оператори</a:t>
            </a:r>
            <a:r>
              <a:rPr lang="en-US" dirty="0"/>
              <a:t> –</a:t>
            </a:r>
            <a:r>
              <a:rPr lang="bg-BG" dirty="0"/>
              <a:t> аритметични, логически, </a:t>
            </a:r>
            <a:r>
              <a:rPr lang="bg-BG" dirty="0" err="1"/>
              <a:t>побитови</a:t>
            </a:r>
            <a:r>
              <a:rPr lang="bg-BG" dirty="0"/>
              <a:t>, сравнителни, </a:t>
            </a:r>
            <a:r>
              <a:rPr lang="bg-BG" dirty="0" err="1"/>
              <a:t>присвоителни</a:t>
            </a:r>
            <a:r>
              <a:rPr lang="bg-BG" dirty="0"/>
              <a:t>, достъпващи, други</a:t>
            </a:r>
            <a:endParaRPr lang="bg-BG" dirty="0"/>
          </a:p>
          <a:p>
            <a:r>
              <a:rPr lang="bg-BG" dirty="0"/>
              <a:t>Преобразуване между типове от данни</a:t>
            </a:r>
            <a:endParaRPr lang="bg-BG" dirty="0"/>
          </a:p>
          <a:p>
            <a:pPr lvl="1"/>
            <a:r>
              <a:rPr lang="bg-BG" dirty="0"/>
              <a:t>Косвено</a:t>
            </a:r>
            <a:r>
              <a:rPr lang="en-US" dirty="0"/>
              <a:t> (implicit)</a:t>
            </a:r>
            <a:endParaRPr lang="bg-BG" dirty="0"/>
          </a:p>
          <a:p>
            <a:pPr lvl="1"/>
            <a:r>
              <a:rPr lang="bg-BG" dirty="0"/>
              <a:t>Изрично </a:t>
            </a:r>
            <a:r>
              <a:rPr lang="en-US" dirty="0"/>
              <a:t>(explicit)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Къдравите скоби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Къдравите скоби може да бъдат изпуснати, когато има само една операция в тялото на оператора</a:t>
            </a:r>
            <a:endParaRPr lang="bg-BG" dirty="0"/>
          </a:p>
          <a:p>
            <a:endParaRPr lang="bg-BG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positive"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600" dirty="0">
              <a:latin typeface="Arial" panose="02080604020202020204" charset="0"/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Заграждайте с къдрави скоби всички блокове на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/>
              <a:t>Когато е възможно, използайте </a:t>
            </a:r>
            <a:r>
              <a:rPr lang="en-US" dirty="0"/>
              <a:t>else</a:t>
            </a:r>
            <a:r>
              <a:rPr lang="bg-BG" dirty="0"/>
              <a:t> клаузата</a:t>
            </a:r>
            <a:endParaRPr lang="bg-BG" dirty="0"/>
          </a:p>
          <a:p>
            <a:r>
              <a:rPr lang="bg-BG" dirty="0"/>
              <a:t>Форматирайте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r>
              <a:rPr lang="bg-BG" dirty="0"/>
              <a:t>конструкциите, така че лесно да става ясно кой </a:t>
            </a:r>
            <a:r>
              <a:rPr lang="en-US" dirty="0"/>
              <a:t>else </a:t>
            </a:r>
            <a:r>
              <a:rPr lang="bg-BG" dirty="0"/>
              <a:t>за кой </a:t>
            </a:r>
            <a:r>
              <a:rPr lang="en-US" dirty="0"/>
              <a:t>if </a:t>
            </a:r>
            <a:r>
              <a:rPr lang="bg-BG" dirty="0"/>
              <a:t>се отнася</a:t>
            </a:r>
            <a:endParaRPr lang="bg-BG" dirty="0"/>
          </a:p>
          <a:p>
            <a:r>
              <a:rPr lang="bg-BG" dirty="0"/>
              <a:t>Подреждайте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bg-BG" dirty="0"/>
              <a:t> в ред, в който най-горните блокове ще бъдат изпълнени в най-голяма част от случайте при изпълнение на програмата.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SWICH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403350"/>
            <a:ext cx="5065295" cy="4351338"/>
          </a:xfrm>
        </p:spPr>
        <p:txBody>
          <a:bodyPr numCol="1">
            <a:normAutofit fontScale="92500" lnSpcReduction="20000"/>
          </a:bodyPr>
          <a:lstStyle/>
          <a:p>
            <a:r>
              <a:rPr lang="bg-BG" dirty="0"/>
              <a:t>Операторът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</a:t>
            </a:r>
            <a:r>
              <a:rPr lang="bg-BG" dirty="0"/>
              <a:t>позволява проверка на променлива за нейната стойност.</a:t>
            </a:r>
            <a:endParaRPr lang="bg-BG" dirty="0"/>
          </a:p>
          <a:p>
            <a:r>
              <a:rPr lang="bg-BG" dirty="0"/>
              <a:t>Може да се изпълнява за променливи от тип </a:t>
            </a:r>
            <a:endParaRPr lang="bg-BG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byte, short, char,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String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Наподобява множество последователни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конструкции, проверяващи стойността на една и съща променлива.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096000" y="1825625"/>
            <a:ext cx="5727032" cy="286232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“Good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“Very good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“Excellent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“You failed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SWICH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switch (</a:t>
            </a:r>
            <a:r>
              <a:rPr lang="bg-BG" dirty="0"/>
              <a:t>целочислен селектор) 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case </a:t>
            </a:r>
            <a:r>
              <a:rPr lang="bg-BG" dirty="0"/>
              <a:t>стойност: конструкция; </a:t>
            </a:r>
            <a:r>
              <a:rPr lang="en-GB" dirty="0"/>
              <a:t>break;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case </a:t>
            </a:r>
            <a:r>
              <a:rPr lang="bg-BG" dirty="0"/>
              <a:t>стойност: конструкция;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case </a:t>
            </a:r>
            <a:r>
              <a:rPr lang="bg-BG" dirty="0"/>
              <a:t>стойност: конструкция; </a:t>
            </a:r>
            <a:r>
              <a:rPr lang="en-GB" dirty="0"/>
              <a:t>break;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…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default: </a:t>
            </a:r>
            <a:r>
              <a:rPr lang="bg-BG" dirty="0"/>
              <a:t>конструкция;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SWICH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2525" y="1690688"/>
            <a:ext cx="6343622" cy="286232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“Good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“Very good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“Excellent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“You failed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0473" y="1690688"/>
            <a:ext cx="4478446" cy="3322320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“Good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“Very good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“Excellent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“You failed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</a:t>
            </a:r>
            <a:r>
              <a:rPr lang="en-GB" dirty="0"/>
              <a:t>SWICH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1435562"/>
            <a:ext cx="10515600" cy="1105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bg-BG" dirty="0"/>
              <a:t>С оператора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bg-BG" dirty="0"/>
              <a:t> можем да обединяваме условните блокове за няколко различни случая. Например: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2973" y="2541255"/>
            <a:ext cx="9926053" cy="347787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“You failed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“You passed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“No such grade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/>
              <a:t> </a:t>
            </a:r>
            <a:r>
              <a:rPr lang="bg-BG" dirty="0"/>
              <a:t>конструкцията е желателно да е на последно място</a:t>
            </a:r>
            <a:endParaRPr lang="bg-BG" dirty="0"/>
          </a:p>
          <a:p>
            <a:r>
              <a:rPr lang="bg-BG" dirty="0"/>
              <a:t>Подреждайте случаите във възходящ ред, ако стойностите са числа или в азбучен, ако са низове</a:t>
            </a:r>
            <a:endParaRPr lang="bg-BG" dirty="0"/>
          </a:p>
          <a:p>
            <a:r>
              <a:rPr lang="bg-BG" dirty="0"/>
              <a:t>Подреждайте случаите в ред, в който най-горните случаи да покриват най-много от възможните изпълнения на програмата</a:t>
            </a:r>
            <a:endParaRPr lang="bg-BG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/>
              <a:t> </a:t>
            </a:r>
            <a:r>
              <a:rPr lang="bg-BG" dirty="0"/>
              <a:t>конструкцията е удобна за ситуации, в които за получената стойност няма предвидена логика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/>
          <a:lstStyle/>
          <a:p>
            <a:r>
              <a:rPr lang="bg-BG" dirty="0" err="1"/>
              <a:t>Тернарен</a:t>
            </a:r>
            <a:r>
              <a:rPr lang="bg-BG" dirty="0"/>
              <a:t> оператор</a:t>
            </a:r>
            <a:r>
              <a:rPr lang="en-GB" dirty="0"/>
              <a:t> (</a:t>
            </a:r>
            <a:r>
              <a:rPr lang="bg-BG" sz="3000" dirty="0"/>
              <a:t>Условен оператор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435" y="1271270"/>
            <a:ext cx="10515600" cy="4727575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condition</a:t>
            </a:r>
            <a:r>
              <a:rPr lang="bg-BG" dirty="0"/>
              <a:t> </a:t>
            </a:r>
            <a:r>
              <a:rPr lang="en-GB" dirty="0"/>
              <a:t>? </a:t>
            </a:r>
            <a:r>
              <a:rPr lang="en-GB" dirty="0" err="1"/>
              <a:t>conditionIsTrue</a:t>
            </a:r>
            <a:r>
              <a:rPr lang="en-GB" dirty="0"/>
              <a:t> : </a:t>
            </a:r>
            <a:r>
              <a:rPr lang="en-GB" dirty="0" err="1"/>
              <a:t>conditionIsFalse</a:t>
            </a:r>
            <a:r>
              <a:rPr lang="en-GB" dirty="0"/>
              <a:t>;</a:t>
            </a:r>
            <a:endParaRPr lang="bg-BG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larger = (a &gt; b) ? a : b;</a:t>
            </a:r>
            <a:endParaRPr lang="en-US" alt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Ако булевия израз </a:t>
            </a:r>
            <a:r>
              <a:rPr lang="en-GB" b="1" dirty="0"/>
              <a:t>condition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bg-BG" dirty="0"/>
              <a:t>, то стойността на сметнатия израз на условния оператор е стойността на израза </a:t>
            </a:r>
            <a:r>
              <a:rPr lang="en-GB" b="1" dirty="0" err="1"/>
              <a:t>conditionIsTrue</a:t>
            </a:r>
            <a:r>
              <a:rPr lang="bg-BG" dirty="0"/>
              <a:t>. Ако </a:t>
            </a:r>
            <a:r>
              <a:rPr lang="en-GB" b="1" dirty="0"/>
              <a:t>condition</a:t>
            </a:r>
            <a:r>
              <a:rPr lang="en-US" dirty="0"/>
              <a:t> e </a:t>
            </a:r>
            <a:r>
              <a:rPr lang="en-US" b="1" dirty="0"/>
              <a:t>false</a:t>
            </a:r>
            <a:r>
              <a:rPr lang="bg-BG" dirty="0"/>
              <a:t>, то стойността се взима от </a:t>
            </a:r>
            <a:r>
              <a:rPr lang="en-GB" b="1" dirty="0" err="1"/>
              <a:t>conditionIsFalse</a:t>
            </a:r>
            <a:r>
              <a:rPr lang="en-US" dirty="0"/>
              <a:t>.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NB! </a:t>
            </a:r>
            <a:r>
              <a:rPr lang="bg-BG" dirty="0"/>
              <a:t>В много редки случаи изборът на използване на условния оператор</a:t>
            </a:r>
            <a:r>
              <a:rPr lang="en-US" dirty="0"/>
              <a:t> </a:t>
            </a:r>
            <a:r>
              <a:rPr lang="bg-BG" dirty="0"/>
              <a:t>е по-добър, отколкото конструкция </a:t>
            </a:r>
            <a:r>
              <a:rPr lang="en-US" dirty="0"/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f-else</a:t>
            </a:r>
            <a:r>
              <a:rPr lang="en-US" dirty="0"/>
              <a:t>.</a:t>
            </a:r>
            <a:endParaRPr lang="en-US" altLang="en-US" sz="3200" dirty="0">
              <a:latin typeface="Arial" panose="02080604020202020204" charset="0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838200" y="259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Условни оператори и конструкции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/>
          <p:cNvSpPr>
            <a:spLocks noGrp="1"/>
          </p:cNvSpPr>
          <p:nvPr/>
        </p:nvSpPr>
        <p:spPr>
          <a:xfrm>
            <a:off x="1548765" y="2589530"/>
            <a:ext cx="9257030" cy="209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while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do-while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for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foreach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buFont typeface="Arial" panose="02080604020202020204" charset="0"/>
              <a:buChar char="•"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80000"/>
              </a:lnSpc>
            </a:pPr>
            <a:endParaRPr lang="en-GB" sz="2600" b="1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019175" y="1535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bg-BG" dirty="0"/>
              <a:t>Цикли</a:t>
            </a:r>
            <a:endParaRPr lang="x-none" alt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208530"/>
            <a:ext cx="9144000" cy="2556510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Конзола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Символи със специално значение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Условни оператори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Цикли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4253" cy="4093912"/>
          </a:xfrm>
        </p:spPr>
        <p:txBody>
          <a:bodyPr>
            <a:normAutofit/>
          </a:bodyPr>
          <a:lstStyle/>
          <a:p>
            <a:r>
              <a:rPr lang="bg-BG" dirty="0"/>
              <a:t>Използват се, когато искаме да повторим дадена логика многократно</a:t>
            </a:r>
            <a:endParaRPr lang="en-US" dirty="0"/>
          </a:p>
          <a:p>
            <a:r>
              <a:rPr lang="bg-BG" dirty="0"/>
              <a:t>Всяко изпълнение на логическия блок се нарича </a:t>
            </a:r>
            <a:r>
              <a:rPr lang="bg-BG" b="1" dirty="0"/>
              <a:t>итерация</a:t>
            </a:r>
            <a:endParaRPr lang="bg-BG" b="1" dirty="0"/>
          </a:p>
          <a:p>
            <a:r>
              <a:rPr lang="bg-BG" dirty="0"/>
              <a:t>Важна конструкция, използваща се в мнозинството програми</a:t>
            </a:r>
            <a:endParaRPr lang="en-US" dirty="0"/>
          </a:p>
          <a:p>
            <a:pPr marL="0" indent="0">
              <a:buNone/>
            </a:pP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7332453" y="1695460"/>
            <a:ext cx="4383657" cy="3359530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 ( dirty )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clean();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098" name="Picture 2" descr="http://i.imgur.com/snDYhab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40" y="1296259"/>
            <a:ext cx="4544684" cy="4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 </a:t>
            </a:r>
            <a:r>
              <a:rPr lang="en-US" dirty="0"/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9513"/>
            <a:ext cx="6709756" cy="195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Ако булевия израз има стойност истина се изпълнява тялото на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dirty="0"/>
              <a:t>а, в противен случай се преминава нататък със следващите твърдения.</a:t>
            </a:r>
            <a:endParaRPr lang="en-US" dirty="0"/>
          </a:p>
        </p:txBody>
      </p:sp>
      <p:pic>
        <p:nvPicPr>
          <p:cNvPr id="1028" name="Picture 4" descr="http://users.evtek.fi/~jaanah/IntroC/DBeech/images/3gl_while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95" y="1027906"/>
            <a:ext cx="3684905" cy="48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47755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is.stvincent.edu/html/tutorials/swd/basic/control/repetition/img/do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51" y="727651"/>
            <a:ext cx="6261440" cy="5074631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 </a:t>
            </a:r>
            <a:r>
              <a:rPr lang="en-US" dirty="0"/>
              <a:t>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78404"/>
            <a:ext cx="5479473" cy="1989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Изпълнява тялото на цикъла веднъж и тогава повтаря, ако булевия израз има стойност истина.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53048"/>
            <a:ext cx="5479473" cy="2308324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statement1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statement2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booleanExpression1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 </a:t>
            </a:r>
            <a:r>
              <a:rPr lang="en-US" dirty="0"/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0" y="3430588"/>
            <a:ext cx="5579225" cy="55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300" dirty="0"/>
              <a:t>Еквивалентно на:</a:t>
            </a:r>
            <a:endParaRPr lang="en-US" sz="3300" dirty="0"/>
          </a:p>
        </p:txBody>
      </p:sp>
      <p:pic>
        <p:nvPicPr>
          <p:cNvPr id="3074" name="Picture 2" descr="http://cis.stvincent.edu/html/tutorials/swd/basic/control/repetition/img/for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05" y="304800"/>
            <a:ext cx="5401933" cy="5669915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4100" y="1582103"/>
            <a:ext cx="6206000" cy="1631216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initialization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condition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update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100" y="4014370"/>
            <a:ext cx="6206000" cy="193899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update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 -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73049"/>
            <a:ext cx="11115503" cy="2679784"/>
          </a:xfrm>
        </p:spPr>
        <p:txBody>
          <a:bodyPr>
            <a:normAutofit/>
          </a:bodyPr>
          <a:lstStyle/>
          <a:p>
            <a:r>
              <a:rPr lang="bg-BG" sz="2400" dirty="0"/>
              <a:t>Обхожда всички елементи на колекция, като при всяка итерация във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varName</a:t>
            </a:r>
            <a:r>
              <a:rPr lang="en-US" sz="2400" dirty="0"/>
              <a:t> </a:t>
            </a:r>
            <a:r>
              <a:rPr lang="bg-BG" sz="2400" dirty="0"/>
              <a:t>се пази указател към поредния елемент.</a:t>
            </a:r>
            <a:endParaRPr lang="bg-BG" sz="2400" dirty="0"/>
          </a:p>
          <a:p>
            <a:endParaRPr lang="bg-BG" sz="2400" dirty="0"/>
          </a:p>
          <a:p>
            <a:r>
              <a:rPr lang="bg-BG" sz="2400" dirty="0"/>
              <a:t>Колекции, като структури от данни ще бъдат разгледани в по-късен момент от курса.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0885" y="1594168"/>
            <a:ext cx="8021052" cy="1569660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collectionName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statement1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5"/>
            <a:ext cx="10515600" cy="1325563"/>
          </a:xfrm>
        </p:spPr>
        <p:txBody>
          <a:bodyPr/>
          <a:lstStyle/>
          <a:p>
            <a:r>
              <a:rPr lang="bg-BG" dirty="0"/>
              <a:t>Цикли – </a:t>
            </a:r>
            <a:r>
              <a:rPr lang="en-US" dirty="0"/>
              <a:t>break &amp;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09244"/>
            <a:ext cx="11115503" cy="24690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bg-BG" sz="2400" dirty="0"/>
              <a:t>Операторът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2400" dirty="0"/>
              <a:t> </a:t>
            </a:r>
            <a:r>
              <a:rPr lang="bg-BG" sz="2400" i="1" dirty="0"/>
              <a:t>приключва</a:t>
            </a:r>
            <a:r>
              <a:rPr lang="bg-BG" sz="2400" dirty="0"/>
              <a:t> изпълнението на </a:t>
            </a:r>
            <a:r>
              <a:rPr lang="bg-BG" sz="2400" i="1" dirty="0"/>
              <a:t>цикъла</a:t>
            </a:r>
            <a:r>
              <a:rPr lang="bg-BG" sz="2400" dirty="0"/>
              <a:t> </a:t>
            </a:r>
            <a:r>
              <a:rPr lang="bg-BG" sz="2400" i="1" dirty="0"/>
              <a:t>моментално</a:t>
            </a:r>
            <a:r>
              <a:rPr lang="bg-BG" sz="2400" dirty="0"/>
              <a:t>, прекъсвайки блока там, където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2400" dirty="0"/>
              <a:t> е извикан. Следващото твърдение, което ще се изпълни е извън рамките на блока на цикъла.</a:t>
            </a:r>
            <a:endParaRPr lang="bg-BG" sz="2400" dirty="0"/>
          </a:p>
          <a:p>
            <a:pPr>
              <a:lnSpc>
                <a:spcPct val="90000"/>
              </a:lnSpc>
            </a:pPr>
            <a:endParaRPr lang="bg-BG" sz="2400" dirty="0"/>
          </a:p>
          <a:p>
            <a:pPr>
              <a:lnSpc>
                <a:spcPct val="90000"/>
              </a:lnSpc>
            </a:pPr>
            <a:r>
              <a:rPr lang="bg-BG" sz="2400" dirty="0"/>
              <a:t>Операторът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bg-BG" sz="2400" dirty="0"/>
              <a:t> </a:t>
            </a:r>
            <a:r>
              <a:rPr lang="bg-BG" sz="2400" i="1" dirty="0"/>
              <a:t>приключва</a:t>
            </a:r>
            <a:r>
              <a:rPr lang="bg-BG" sz="2400" dirty="0"/>
              <a:t> изпълнението на </a:t>
            </a:r>
            <a:r>
              <a:rPr lang="bg-BG" sz="2400" i="1" dirty="0"/>
              <a:t>итерацията</a:t>
            </a:r>
            <a:r>
              <a:rPr lang="bg-BG" sz="2400" dirty="0"/>
              <a:t> и започва следващата. Следващото твърдение, което ще се изпълни е първото от блока на цикъла, при положение, че има следваща итерация.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297029"/>
            <a:ext cx="4565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if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7702" y="12970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120" y="235712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Упражненията ще намерите във файл</a:t>
            </a:r>
            <a:r>
              <a:rPr lang="en-US" dirty="0"/>
              <a:t> </a:t>
            </a:r>
            <a:r>
              <a:rPr lang="bg-BG" dirty="0"/>
              <a:t>с име </a:t>
            </a:r>
            <a:r>
              <a:rPr lang="en-US" b="1" i="1" dirty="0"/>
              <a:t>3_ConsoleIO_ConditionalOperators_Loops.pdf</a:t>
            </a:r>
            <a:r>
              <a:rPr lang="bg-BG" dirty="0"/>
              <a:t>, съпровождащ днешната лекция. </a:t>
            </a:r>
            <a:endParaRPr lang="en-US" b="1" i="1" dirty="0"/>
          </a:p>
          <a:p>
            <a:pPr marL="0" indent="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190"/>
            <a:ext cx="10515600" cy="1325563"/>
          </a:xfrm>
        </p:spPr>
        <p:txBody>
          <a:bodyPr/>
          <a:lstStyle/>
          <a:p>
            <a:r>
              <a:rPr lang="bg-BG" dirty="0"/>
              <a:t>Конзола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Стандартен входно-изходен механизъм за взаимодействие с потребителя</a:t>
            </a:r>
            <a:endParaRPr lang="bg-BG" dirty="0"/>
          </a:p>
          <a:p>
            <a:r>
              <a:rPr lang="bg-BG" dirty="0"/>
              <a:t>Представлява съвкупност от 3 текстови потока</a:t>
            </a:r>
            <a:endParaRPr lang="bg-BG" dirty="0"/>
          </a:p>
          <a:p>
            <a:pPr lvl="1"/>
            <a:r>
              <a:rPr lang="bg-BG" dirty="0"/>
              <a:t>Входен</a:t>
            </a:r>
            <a:endParaRPr lang="bg-BG" dirty="0"/>
          </a:p>
          <a:p>
            <a:pPr lvl="1"/>
            <a:r>
              <a:rPr lang="bg-BG" dirty="0"/>
              <a:t>Изходен</a:t>
            </a:r>
            <a:endParaRPr lang="bg-BG" dirty="0"/>
          </a:p>
          <a:p>
            <a:pPr lvl="1"/>
            <a:r>
              <a:rPr lang="bg-BG" dirty="0"/>
              <a:t>Поток за грешки</a:t>
            </a:r>
            <a:endParaRPr lang="bg-BG" dirty="0"/>
          </a:p>
          <a:p>
            <a:r>
              <a:rPr lang="bg-BG" dirty="0"/>
              <a:t>Позволява отпечатване на съобщения (резултатни или грешки) за преглед от потребителя, както и приемане на текст, въведен от потребителя.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System.in,</a:t>
            </a:r>
            <a:r>
              <a:rPr lang="bg-BG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System.out</a:t>
            </a:r>
            <a:r>
              <a:rPr lang="en-US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System.err</a:t>
            </a:r>
            <a:endParaRPr lang="en-US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351338"/>
          </a:xfrm>
        </p:spPr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Входен текстов поток – програмата може да чете въведени от потребителя текст във формата на данни, команди и др.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Програмата може да отпечатва на екрана на конзолата текст, използвайки изходния поток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System.err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Програмата може да отпечатва на екрана на конзолата текст, използвайки потока за грешки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bg-BG" dirty="0"/>
              <a:t>Печатане по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16965"/>
            <a:ext cx="10515600" cy="4935855"/>
          </a:xfrm>
        </p:spPr>
        <p:txBody>
          <a:bodyPr>
            <a:normAutofit fontScale="8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bg-BG" dirty="0"/>
              <a:t>Принтира обект на екрана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bg-BG" dirty="0"/>
              <a:t>Принтира обект на екрана и добавя нов ред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format, Object…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bg-BG" dirty="0"/>
              <a:t>Принтира</a:t>
            </a:r>
            <a:r>
              <a:rPr lang="en-US" dirty="0"/>
              <a:t> </a:t>
            </a:r>
            <a:r>
              <a:rPr lang="bg-BG" dirty="0"/>
              <a:t>низ, в който части, наречени </a:t>
            </a:r>
            <a:r>
              <a:rPr lang="bg-BG" b="1" dirty="0"/>
              <a:t>форматни спецификатори</a:t>
            </a:r>
            <a:r>
              <a:rPr lang="bg-BG" dirty="0"/>
              <a:t> са заместени със стойности от посочени променливи, в даден посочен формат </a:t>
            </a:r>
            <a:endParaRPr lang="bg-BG" dirty="0"/>
          </a:p>
          <a:p>
            <a:pPr lvl="3">
              <a:lnSpc>
                <a:spcPct val="90000"/>
              </a:lnSpc>
            </a:pPr>
            <a:r>
              <a:rPr lang="bg-BG" dirty="0"/>
              <a:t>Форматен спецификатор има следния вид: </a:t>
            </a:r>
            <a:r>
              <a:rPr lang="ru-RU" b="1" dirty="0"/>
              <a:t>%[argument_index$][flags][width][.precision]conversion</a:t>
            </a:r>
            <a:endParaRPr lang="en-US" b="1" dirty="0"/>
          </a:p>
          <a:p>
            <a:pPr lvl="3">
              <a:lnSpc>
                <a:spcPct val="90000"/>
              </a:lnSpc>
            </a:pPr>
            <a:r>
              <a:rPr lang="en-US" b="1" dirty="0"/>
              <a:t>%s </a:t>
            </a:r>
            <a:r>
              <a:rPr lang="bg-BG" b="1" dirty="0"/>
              <a:t>– </a:t>
            </a:r>
            <a:r>
              <a:rPr lang="bg-BG" dirty="0"/>
              <a:t>отпечатване на низ</a:t>
            </a:r>
            <a:endParaRPr lang="bg-BG" dirty="0"/>
          </a:p>
          <a:p>
            <a:pPr lvl="3">
              <a:lnSpc>
                <a:spcPct val="90000"/>
              </a:lnSpc>
            </a:pPr>
            <a:r>
              <a:rPr lang="bg-BG" dirty="0"/>
              <a:t>%</a:t>
            </a:r>
            <a:r>
              <a:rPr lang="en-US" dirty="0"/>
              <a:t>d – </a:t>
            </a:r>
            <a:r>
              <a:rPr lang="bg-BG" dirty="0"/>
              <a:t>отпечатване на</a:t>
            </a:r>
            <a:r>
              <a:rPr lang="en-US" dirty="0"/>
              <a:t> </a:t>
            </a:r>
            <a:r>
              <a:rPr lang="bg-BG" dirty="0"/>
              <a:t>цяло число от тип </a:t>
            </a:r>
            <a:r>
              <a:rPr lang="en-US" dirty="0" err="1"/>
              <a:t>int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%.3f – </a:t>
            </a:r>
            <a:r>
              <a:rPr lang="bg-BG" dirty="0"/>
              <a:t>отпечатване на дробно число с точно 3 знака след десетичната запетая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%n </a:t>
            </a:r>
            <a:r>
              <a:rPr lang="bg-BG" dirty="0"/>
              <a:t>– отпечатва нов ред (за съответната среда – </a:t>
            </a:r>
            <a:r>
              <a:rPr lang="en-US" dirty="0"/>
              <a:t>Windows, Unix, etc.)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bg-BG" dirty="0"/>
              <a:t>Същата функционалност като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74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Четенето от конзолата се осъществява с помощен клас – </a:t>
            </a:r>
            <a:r>
              <a:rPr lang="en-US" b="1" i="1" dirty="0"/>
              <a:t>Scanner. </a:t>
            </a:r>
            <a:r>
              <a:rPr lang="bg-BG" dirty="0"/>
              <a:t>Подава се като параметър потока, от който скенера да чете, а именно входния поток на програмата.</a:t>
            </a:r>
            <a:endParaRPr lang="en-US" i="1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NB</a:t>
            </a:r>
            <a:r>
              <a:rPr lang="en-US" dirty="0"/>
              <a:t>! </a:t>
            </a:r>
            <a:r>
              <a:rPr lang="bg-BG" dirty="0"/>
              <a:t>За да използваме класа </a:t>
            </a:r>
            <a:r>
              <a:rPr lang="en-US" dirty="0"/>
              <a:t>Scanner</a:t>
            </a:r>
            <a:r>
              <a:rPr lang="bg-BG" dirty="0"/>
              <a:t>, трябва да кажем на програмата къде да го намери. Това става, чрез следната декларация в началото на </a:t>
            </a:r>
            <a:r>
              <a:rPr lang="en-US" dirty="0"/>
              <a:t>java </a:t>
            </a:r>
            <a:r>
              <a:rPr lang="bg-BG" dirty="0"/>
              <a:t>файла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798721" y="2526714"/>
            <a:ext cx="8594557" cy="1200329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Scanner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8721" y="5174564"/>
            <a:ext cx="8594557" cy="46166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90745" y="3590290"/>
            <a:ext cx="2536190" cy="50419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71550" y="119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bg-BG" dirty="0"/>
              <a:t>Символи със специално значение</a:t>
            </a:r>
            <a:endParaRPr lang="x-none" altLang="bg-BG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356995" y="2347595"/>
            <a:ext cx="10515600" cy="130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bg-BG" dirty="0"/>
              <a:t> Escaping последователности</a:t>
            </a:r>
            <a:endParaRPr lang="x-none" altLang="bg-BG" dirty="0"/>
          </a:p>
          <a:p>
            <a:r>
              <a:rPr lang="x-none" altLang="bg-BG" dirty="0"/>
              <a:t> Работа със специални символи</a:t>
            </a:r>
            <a:endParaRPr lang="x-none" alt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8844</Words>
  <Application>Kingsoft Office WPP</Application>
  <PresentationFormat>Widescreen</PresentationFormat>
  <Paragraphs>382</Paragraphs>
  <Slides>38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PowerPoint 演示文稿</vt:lpstr>
      <vt:lpstr>Преговор</vt:lpstr>
      <vt:lpstr>PowerPoint 演示文稿</vt:lpstr>
      <vt:lpstr>Конзола</vt:lpstr>
      <vt:lpstr>System.in, System.out, System.err</vt:lpstr>
      <vt:lpstr>Печатане по конзолата</vt:lpstr>
      <vt:lpstr>Четене от конзолата</vt:lpstr>
      <vt:lpstr>Console I/O</vt:lpstr>
      <vt:lpstr>PowerPoint 演示文稿</vt:lpstr>
      <vt:lpstr>Escaping последователности</vt:lpstr>
      <vt:lpstr>Работа със специални символи</vt:lpstr>
      <vt:lpstr>Примери</vt:lpstr>
      <vt:lpstr>PowerPoint 演示文稿</vt:lpstr>
      <vt:lpstr>PowerPoint 演示文稿</vt:lpstr>
      <vt:lpstr>Условни оператори и конструкции</vt:lpstr>
      <vt:lpstr>Конструкция if </vt:lpstr>
      <vt:lpstr>Конструкция if-else</vt:lpstr>
      <vt:lpstr>Конструкция if-else</vt:lpstr>
      <vt:lpstr>Конструкция if-else-if-else</vt:lpstr>
      <vt:lpstr>Къдравите скоби</vt:lpstr>
      <vt:lpstr>Съвети</vt:lpstr>
      <vt:lpstr>Конструкция SWICH</vt:lpstr>
      <vt:lpstr>Конструкция SWICH</vt:lpstr>
      <vt:lpstr>Конструкция SWICH</vt:lpstr>
      <vt:lpstr>Конструкция SWICH</vt:lpstr>
      <vt:lpstr>Съвети</vt:lpstr>
      <vt:lpstr>Тернарен оператор (Условен оператор)</vt:lpstr>
      <vt:lpstr>PowerPoint 演示文稿</vt:lpstr>
      <vt:lpstr>PowerPoint 演示文稿</vt:lpstr>
      <vt:lpstr>Цикли</vt:lpstr>
      <vt:lpstr>Цикли - while</vt:lpstr>
      <vt:lpstr>Цикли – do-while</vt:lpstr>
      <vt:lpstr>Цикли - for</vt:lpstr>
      <vt:lpstr>Цикли - foreach</vt:lpstr>
      <vt:lpstr>Цикли – break &amp; continue</vt:lpstr>
      <vt:lpstr>Loops</vt:lpstr>
      <vt:lpstr>Questions</vt:lpstr>
      <vt:lpstr>Упражнение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Lyubomir Ivanov</dc:creator>
  <cp:lastModifiedBy>milen</cp:lastModifiedBy>
  <cp:revision>172</cp:revision>
  <dcterms:created xsi:type="dcterms:W3CDTF">2017-11-11T09:07:16Z</dcterms:created>
  <dcterms:modified xsi:type="dcterms:W3CDTF">2017-11-11T09:07:16Z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