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3"/>
    <p:sldId id="256" r:id="rId4"/>
    <p:sldId id="270" r:id="rId6"/>
    <p:sldId id="271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78" r:id="rId15"/>
    <p:sldId id="279" r:id="rId16"/>
    <p:sldId id="280" r:id="rId17"/>
    <p:sldId id="285" r:id="rId18"/>
    <p:sldId id="304" r:id="rId19"/>
    <p:sldId id="306" r:id="rId20"/>
    <p:sldId id="305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9" autoAdjust="0"/>
    <p:restoredTop sz="73234" autoAdjust="0"/>
  </p:normalViewPr>
  <p:slideViewPr>
    <p:cSldViewPr snapToGrid="0">
      <p:cViewPr>
        <p:scale>
          <a:sx n="81" d="100"/>
          <a:sy n="81" d="100"/>
        </p:scale>
        <p:origin x="-1710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7EED1-DD2B-4B61-8AD4-58E17A4FD487}" type="datetimeFigureOut">
              <a:rPr lang="bg-BG" smtClean="0"/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18148-08D4-4131-9CF2-559C744BAB5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en-US" baseline="0" dirty="0" smtClean="0"/>
              <a:t> 1.0, 1.1, 1.2, 1.3, 1.4, 5.0, 6, 7, 8</a:t>
            </a:r>
            <a:r>
              <a:rPr lang="x-none" altLang="en-US" baseline="0" dirty="0" smtClean="0"/>
              <a:t>, 9 </a:t>
            </a:r>
            <a:endParaRPr lang="x-none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18148-08D4-4131-9CF2-559C744BAB5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Описаните особености са дефинирани</a:t>
            </a:r>
            <a:r>
              <a:rPr lang="bg-BG" baseline="0" dirty="0" smtClean="0"/>
              <a:t> като принципи </a:t>
            </a:r>
            <a:r>
              <a:rPr lang="en-US" baseline="0" dirty="0" smtClean="0"/>
              <a:t>(</a:t>
            </a:r>
            <a:r>
              <a:rPr lang="bg-BG" baseline="0" dirty="0" smtClean="0"/>
              <a:t>от </a:t>
            </a:r>
            <a:r>
              <a:rPr lang="en-US" baseline="0" dirty="0" smtClean="0"/>
              <a:t>Oracle)</a:t>
            </a:r>
            <a:r>
              <a:rPr lang="bg-BG" baseline="0" dirty="0" smtClean="0"/>
              <a:t>, към които разработчиците на </a:t>
            </a:r>
            <a:r>
              <a:rPr lang="en-US" baseline="0" dirty="0" smtClean="0"/>
              <a:t>Java</a:t>
            </a:r>
            <a:r>
              <a:rPr lang="bg-BG" baseline="0" dirty="0" smtClean="0"/>
              <a:t> езика трябва да се стремят.</a:t>
            </a:r>
            <a:endParaRPr lang="bg-BG" baseline="0" dirty="0" smtClean="0"/>
          </a:p>
          <a:p>
            <a:endParaRPr lang="bg-BG" baseline="0" dirty="0" smtClean="0"/>
          </a:p>
          <a:p>
            <a:r>
              <a:rPr lang="bg-BG" baseline="0" dirty="0" smtClean="0"/>
              <a:t>Преведим –</a:t>
            </a:r>
            <a:r>
              <a:rPr lang="en-US" baseline="0" dirty="0" smtClean="0"/>
              <a:t> </a:t>
            </a:r>
            <a:r>
              <a:rPr lang="en-US" b="1" baseline="0" dirty="0" smtClean="0"/>
              <a:t>interpreted </a:t>
            </a:r>
            <a:r>
              <a:rPr lang="en-US" b="0" baseline="0" dirty="0" smtClean="0"/>
              <a:t>– </a:t>
            </a:r>
            <a:r>
              <a:rPr lang="bg-BG" b="0" baseline="0" dirty="0" smtClean="0"/>
              <a:t>език, който не се компилира, а директно се възпроизвежда по време на изпълнение. В случая не </a:t>
            </a:r>
            <a:r>
              <a:rPr lang="en-US" b="0" baseline="0" dirty="0" smtClean="0"/>
              <a:t>Java, a Java Bytecode </a:t>
            </a:r>
            <a:r>
              <a:rPr lang="bg-BG" b="0" baseline="0" dirty="0" smtClean="0"/>
              <a:t>е преведимия език, изпълняващ се от посредник. Езици, като </a:t>
            </a:r>
            <a:r>
              <a:rPr lang="en-US" b="0" baseline="0" dirty="0" smtClean="0"/>
              <a:t>Java, C#</a:t>
            </a:r>
            <a:r>
              <a:rPr lang="bg-BG" b="0" baseline="0" dirty="0" smtClean="0"/>
              <a:t> и др. използват т. нар. </a:t>
            </a:r>
            <a:r>
              <a:rPr lang="en-US" b="0" baseline="0" dirty="0" smtClean="0"/>
              <a:t>Common Intermediate Language (CIL)</a:t>
            </a:r>
            <a:r>
              <a:rPr lang="bg-BG" b="0" baseline="0" dirty="0" smtClean="0"/>
              <a:t>, който всъщност е преведим език. По-голяма яснота по въпроса, по-нататък в лекциите.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bg-BG" b="0" dirty="0" smtClean="0"/>
              <a:t>Динамичен</a:t>
            </a:r>
            <a:r>
              <a:rPr lang="bg-BG" b="0" baseline="0" dirty="0" smtClean="0"/>
              <a:t>:</a:t>
            </a:r>
            <a:endParaRPr lang="bg-BG" b="0" baseline="0" dirty="0" smtClean="0"/>
          </a:p>
          <a:p>
            <a:r>
              <a:rPr lang="bg-BG" b="0" baseline="0" dirty="0" smtClean="0"/>
              <a:t>    -</a:t>
            </a:r>
            <a:r>
              <a:rPr lang="en-US" b="0" baseline="0" dirty="0" smtClean="0"/>
              <a:t> </a:t>
            </a:r>
            <a:r>
              <a:rPr lang="en-US" b="1" baseline="0" dirty="0" err="1" smtClean="0"/>
              <a:t>Eval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(passing source code as string and “evaluating” = “executing” it)</a:t>
            </a:r>
            <a:endParaRPr lang="bg-BG" b="0" baseline="0" dirty="0" smtClean="0"/>
          </a:p>
          <a:p>
            <a:r>
              <a:rPr lang="bg-BG" b="0" baseline="0" dirty="0" smtClean="0"/>
              <a:t>    </a:t>
            </a:r>
            <a:r>
              <a:rPr lang="en-US" b="0" baseline="0" dirty="0" smtClean="0"/>
              <a:t>+</a:t>
            </a:r>
            <a:r>
              <a:rPr lang="en-US" b="1" baseline="0" dirty="0" smtClean="0"/>
              <a:t>Functional programming</a:t>
            </a:r>
            <a:r>
              <a:rPr lang="en-US" b="0" baseline="0" dirty="0" smtClean="0"/>
              <a:t> (providing dynamic functionality by passing functions as parameters)</a:t>
            </a:r>
            <a:endParaRPr lang="en-US" b="0" baseline="0" dirty="0" smtClean="0"/>
          </a:p>
          <a:p>
            <a:r>
              <a:rPr lang="en-US" b="0" baseline="0" dirty="0" smtClean="0"/>
              <a:t>    +</a:t>
            </a:r>
            <a:r>
              <a:rPr lang="en-US" b="1" baseline="0" dirty="0" smtClean="0"/>
              <a:t>Reflection </a:t>
            </a:r>
            <a:r>
              <a:rPr lang="en-US" b="0" baseline="0" dirty="0" smtClean="0"/>
              <a:t>(defining and instantiating objects runtime)</a:t>
            </a:r>
            <a:endParaRPr lang="en-US" b="0" baseline="0" dirty="0" smtClean="0"/>
          </a:p>
          <a:p>
            <a:r>
              <a:rPr lang="en-US" b="1" baseline="0" dirty="0" smtClean="0"/>
              <a:t>    </a:t>
            </a:r>
            <a:r>
              <a:rPr lang="en-US" b="0" baseline="0" dirty="0" smtClean="0"/>
              <a:t>+</a:t>
            </a:r>
            <a:r>
              <a:rPr lang="en-US" b="1" baseline="0" dirty="0" smtClean="0"/>
              <a:t>Closure </a:t>
            </a:r>
            <a:r>
              <a:rPr lang="en-US" b="0" baseline="0" dirty="0" smtClean="0"/>
              <a:t>(variable containing context-specific function).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18148-08D4-4131-9CF2-559C744BAB5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JVM</a:t>
            </a:r>
            <a:r>
              <a:rPr lang="en-US" baseline="0" dirty="0" smtClean="0"/>
              <a:t> </a:t>
            </a:r>
            <a:r>
              <a:rPr lang="bg-BG" baseline="0" dirty="0" smtClean="0"/>
              <a:t>всъщност </a:t>
            </a:r>
            <a:r>
              <a:rPr lang="bg-BG" b="1" baseline="0" dirty="0" smtClean="0"/>
              <a:t>не</a:t>
            </a:r>
            <a:r>
              <a:rPr lang="bg-BG" baseline="0" dirty="0" smtClean="0"/>
              <a:t> разбира </a:t>
            </a:r>
            <a:r>
              <a:rPr lang="en-US" baseline="0" dirty="0" smtClean="0"/>
              <a:t>Java. </a:t>
            </a:r>
            <a:r>
              <a:rPr lang="en-US" b="1" baseline="0" dirty="0" smtClean="0"/>
              <a:t>JVM</a:t>
            </a:r>
            <a:r>
              <a:rPr lang="en-US" baseline="0" dirty="0" smtClean="0"/>
              <a:t> </a:t>
            </a:r>
            <a:r>
              <a:rPr lang="bg-BG" baseline="0" dirty="0" smtClean="0"/>
              <a:t>разбира </a:t>
            </a:r>
            <a:r>
              <a:rPr lang="en-US" b="1" baseline="0" dirty="0" smtClean="0"/>
              <a:t>bytecode</a:t>
            </a:r>
            <a:r>
              <a:rPr lang="en-US" baseline="0" dirty="0" smtClean="0"/>
              <a:t>, </a:t>
            </a:r>
            <a:r>
              <a:rPr lang="bg-BG" baseline="0" dirty="0" smtClean="0"/>
              <a:t>така че всеки един програмен език, чиито програмен код може да се преведе до </a:t>
            </a:r>
            <a:r>
              <a:rPr lang="en-US" baseline="0" dirty="0" smtClean="0"/>
              <a:t>bytecode,</a:t>
            </a:r>
            <a:r>
              <a:rPr lang="bg-BG" baseline="0" dirty="0" smtClean="0"/>
              <a:t> може да бъде изпълнен от </a:t>
            </a:r>
            <a:r>
              <a:rPr lang="en-US" baseline="0" dirty="0" smtClean="0"/>
              <a:t>JVM</a:t>
            </a:r>
            <a:r>
              <a:rPr lang="bg-BG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18148-08D4-4131-9CF2-559C744BAB5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Javac</a:t>
            </a:r>
            <a:r>
              <a:rPr lang="en-US" dirty="0" smtClean="0"/>
              <a:t> – </a:t>
            </a:r>
            <a:r>
              <a:rPr lang="bg-BG" dirty="0" smtClean="0"/>
              <a:t>компилатор</a:t>
            </a:r>
            <a:endParaRPr lang="en-US" dirty="0" smtClean="0"/>
          </a:p>
          <a:p>
            <a:r>
              <a:rPr lang="en-US" dirty="0" smtClean="0"/>
              <a:t>Javadoc –</a:t>
            </a:r>
            <a:r>
              <a:rPr lang="en-US" baseline="0" dirty="0" smtClean="0"/>
              <a:t> Java </a:t>
            </a:r>
            <a:r>
              <a:rPr lang="bg-BG" baseline="0" dirty="0" smtClean="0"/>
              <a:t>генератор за документация </a:t>
            </a:r>
            <a:endParaRPr lang="bg-BG" baseline="0" dirty="0" smtClean="0"/>
          </a:p>
          <a:p>
            <a:r>
              <a:rPr lang="en-US" baseline="0" dirty="0" smtClean="0"/>
              <a:t>Jar – Java</a:t>
            </a:r>
            <a:r>
              <a:rPr lang="bg-BG" baseline="0" dirty="0" smtClean="0"/>
              <a:t> архиватор</a:t>
            </a:r>
            <a:endParaRPr lang="bg-BG" baseline="0" dirty="0" smtClean="0"/>
          </a:p>
          <a:p>
            <a:r>
              <a:rPr lang="en-US" baseline="0" dirty="0" err="1" smtClean="0"/>
              <a:t>Jdb</a:t>
            </a:r>
            <a:r>
              <a:rPr lang="en-US" baseline="0" dirty="0" smtClean="0"/>
              <a:t> – Java </a:t>
            </a:r>
            <a:r>
              <a:rPr lang="bg-BG" baseline="0" dirty="0" smtClean="0"/>
              <a:t>дебъгер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18148-08D4-4131-9CF2-559C744BAB5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Виртуалната машина не знае за програмния езика Java, а само изпълнява инструкциите на bytecode, записани като class файлове. Всеки език за програмиране, който може да се компилира до bytecode, може да бъде изпълняван от виртуалната машина.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18148-08D4-4131-9CF2-559C744BAB5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18148-08D4-4131-9CF2-559C744BAB5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18148-08D4-4131-9CF2-559C744BAB5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97E3-5890-4C75-BA07-1FA70ECB6D1A}" type="datetimeFigureOut">
              <a:rPr lang="bg-BG" smtClean="0"/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609F-A544-4825-BAAD-B094C1F51D51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97E3-5890-4C75-BA07-1FA70ECB6D1A}" type="datetimeFigureOut">
              <a:rPr lang="bg-BG" smtClean="0"/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609F-A544-4825-BAAD-B094C1F51D51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97E3-5890-4C75-BA07-1FA70ECB6D1A}" type="datetimeFigureOut">
              <a:rPr lang="bg-BG" smtClean="0"/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609F-A544-4825-BAAD-B094C1F51D51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97E3-5890-4C75-BA07-1FA70ECB6D1A}" type="datetimeFigureOut">
              <a:rPr lang="bg-BG" smtClean="0"/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609F-A544-4825-BAAD-B094C1F51D51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97E3-5890-4C75-BA07-1FA70ECB6D1A}" type="datetimeFigureOut">
              <a:rPr lang="bg-BG" smtClean="0"/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609F-A544-4825-BAAD-B094C1F51D51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97E3-5890-4C75-BA07-1FA70ECB6D1A}" type="datetimeFigureOut">
              <a:rPr lang="bg-BG" smtClean="0"/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609F-A544-4825-BAAD-B094C1F51D51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97E3-5890-4C75-BA07-1FA70ECB6D1A}" type="datetimeFigureOut">
              <a:rPr lang="bg-BG" smtClean="0"/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609F-A544-4825-BAAD-B094C1F51D51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97E3-5890-4C75-BA07-1FA70ECB6D1A}" type="datetimeFigureOut">
              <a:rPr lang="bg-BG" smtClean="0"/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609F-A544-4825-BAAD-B094C1F51D51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97E3-5890-4C75-BA07-1FA70ECB6D1A}" type="datetimeFigureOut">
              <a:rPr lang="bg-BG" smtClean="0"/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609F-A544-4825-BAAD-B094C1F51D51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97E3-5890-4C75-BA07-1FA70ECB6D1A}" type="datetimeFigureOut">
              <a:rPr lang="bg-BG" smtClean="0"/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609F-A544-4825-BAAD-B094C1F51D51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97E3-5890-4C75-BA07-1FA70ECB6D1A}" type="datetimeFigureOut">
              <a:rPr lang="bg-BG" smtClean="0"/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609F-A544-4825-BAAD-B094C1F51D51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B97E3-5890-4C75-BA07-1FA70ECB6D1A}" type="datetimeFigureOut">
              <a:rPr lang="bg-BG" smtClean="0"/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5609F-A544-4825-BAAD-B094C1F51D51}" type="slidenum">
              <a:rPr lang="bg-BG" smtClean="0"/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oracle.com/javase/7/docs/api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hyperlink" Target="https://notepad-plus-plus.org/repository/6.x/6.9.2/npp.6.9.2.Installer.ex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blog.idrsolutions.com/2015/03/the-top-11-free-ide-for-java-coding-development-programming/" TargetMode="External"/><Relationship Id="rId4" Type="http://schemas.openxmlformats.org/officeDocument/2006/relationships/hyperlink" Target="https://www.jetbrains.com/idea/buy/#edition=discounts" TargetMode="External"/><Relationship Id="rId3" Type="http://schemas.openxmlformats.org/officeDocument/2006/relationships/hyperlink" Target="https://www.jetbrains.com/idea/" TargetMode="External"/><Relationship Id="rId2" Type="http://schemas.openxmlformats.org/officeDocument/2006/relationships/hyperlink" Target="https://netbeans.org/downloads/" TargetMode="External"/><Relationship Id="rId1" Type="http://schemas.openxmlformats.org/officeDocument/2006/relationships/hyperlink" Target="https://eclipse.org/downloads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oracle.com/javase/8/docs/api/java/lang/System.html#ou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hyperlink" Target="mailto:anatoli.ilieff@swift.b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wift.bg/courses/java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viralpatel.net/blogs/java-virtual-machine-an-inside-story/" TargetMode="External"/><Relationship Id="rId2" Type="http://schemas.openxmlformats.org/officeDocument/2006/relationships/image" Target="../media/image5.png"/><Relationship Id="rId1" Type="http://schemas.openxmlformats.org/officeDocument/2006/relationships/hyperlink" Target="https://docs.oracle.com/javase/8/docs/ap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bg-BG" dirty="0" smtClean="0"/>
              <a:t>Особености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R</a:t>
            </a:r>
            <a:r>
              <a:rPr lang="en-US" dirty="0" smtClean="0"/>
              <a:t>untime </a:t>
            </a:r>
            <a:r>
              <a:rPr lang="en-US" b="1" dirty="0" smtClean="0"/>
              <a:t>E</a:t>
            </a:r>
            <a:r>
              <a:rPr lang="en-US" dirty="0" smtClean="0"/>
              <a:t>nvironment (JRE) – JVM + Java API</a:t>
            </a:r>
            <a:endParaRPr lang="en-US" dirty="0" smtClean="0"/>
          </a:p>
          <a:p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D</a:t>
            </a:r>
            <a:r>
              <a:rPr lang="en-US" dirty="0" smtClean="0"/>
              <a:t>evelopment </a:t>
            </a:r>
            <a:r>
              <a:rPr lang="en-US" b="1" dirty="0" smtClean="0"/>
              <a:t>K</a:t>
            </a:r>
            <a:r>
              <a:rPr lang="en-US" dirty="0" smtClean="0"/>
              <a:t>it (JDK) – JRE + tools (</a:t>
            </a:r>
            <a:r>
              <a:rPr lang="en-US" dirty="0" err="1" smtClean="0"/>
              <a:t>javac</a:t>
            </a:r>
            <a:r>
              <a:rPr lang="en-US" dirty="0" smtClean="0"/>
              <a:t>, </a:t>
            </a:r>
            <a:r>
              <a:rPr lang="en-US" dirty="0" err="1"/>
              <a:t>j</a:t>
            </a:r>
            <a:r>
              <a:rPr lang="en-US" dirty="0" err="1" smtClean="0"/>
              <a:t>avadoc</a:t>
            </a:r>
            <a:r>
              <a:rPr lang="en-US" dirty="0" smtClean="0"/>
              <a:t>, jar, </a:t>
            </a:r>
            <a:r>
              <a:rPr lang="en-US" dirty="0" err="1" smtClean="0"/>
              <a:t>jdb</a:t>
            </a:r>
            <a:r>
              <a:rPr lang="en-US" dirty="0" smtClean="0"/>
              <a:t>, etc.)</a:t>
            </a:r>
            <a:endParaRPr lang="en-US" dirty="0" smtClean="0"/>
          </a:p>
          <a:p>
            <a:endParaRPr lang="en-US" dirty="0" smtClean="0"/>
          </a:p>
          <a:p>
            <a:r>
              <a:rPr lang="en-US" b="1" smtClean="0"/>
              <a:t>Java</a:t>
            </a:r>
            <a:r>
              <a:rPr lang="en-US" smtClean="0"/>
              <a:t> </a:t>
            </a:r>
            <a:r>
              <a:rPr lang="en-US" b="1" smtClean="0"/>
              <a:t>S</a:t>
            </a:r>
            <a:r>
              <a:rPr lang="en-US" smtClean="0"/>
              <a:t>tandard </a:t>
            </a:r>
            <a:r>
              <a:rPr lang="en-US" b="1" dirty="0" smtClean="0"/>
              <a:t>E</a:t>
            </a:r>
            <a:r>
              <a:rPr lang="en-US" dirty="0" smtClean="0"/>
              <a:t>dition (Java SE)</a:t>
            </a:r>
            <a:endParaRPr lang="en-US" dirty="0" smtClean="0"/>
          </a:p>
          <a:p>
            <a:r>
              <a:rPr lang="en-US" b="1" dirty="0" smtClean="0"/>
              <a:t>Java</a:t>
            </a:r>
            <a:r>
              <a:rPr lang="en-US" dirty="0" smtClean="0"/>
              <a:t> </a:t>
            </a:r>
            <a:r>
              <a:rPr lang="en-US" b="1" dirty="0" smtClean="0"/>
              <a:t>E</a:t>
            </a:r>
            <a:r>
              <a:rPr lang="en-US" dirty="0" smtClean="0"/>
              <a:t>nterprise </a:t>
            </a:r>
            <a:r>
              <a:rPr lang="en-US" b="1" dirty="0" smtClean="0"/>
              <a:t>E</a:t>
            </a:r>
            <a:r>
              <a:rPr lang="en-US" dirty="0" smtClean="0"/>
              <a:t>dition (Java EE)</a:t>
            </a:r>
            <a:endParaRPr lang="en-US" dirty="0" smtClean="0"/>
          </a:p>
          <a:p>
            <a:r>
              <a:rPr lang="en-US" b="1" dirty="0" smtClean="0"/>
              <a:t>Java</a:t>
            </a:r>
            <a:r>
              <a:rPr lang="en-US" dirty="0" smtClean="0"/>
              <a:t> </a:t>
            </a:r>
            <a:r>
              <a:rPr lang="en-US" b="1" dirty="0" smtClean="0"/>
              <a:t>M</a:t>
            </a:r>
            <a:r>
              <a:rPr lang="en-US" dirty="0" smtClean="0"/>
              <a:t>icro </a:t>
            </a:r>
            <a:r>
              <a:rPr lang="en-US" b="1" dirty="0" smtClean="0"/>
              <a:t>E</a:t>
            </a:r>
            <a:r>
              <a:rPr lang="en-US" dirty="0" smtClean="0"/>
              <a:t>dition (Java ME)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bg-BG" dirty="0" smtClean="0"/>
              <a:t>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740"/>
            <a:ext cx="10515600" cy="47015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Java</a:t>
            </a:r>
            <a:r>
              <a:rPr lang="en-US" sz="2400" dirty="0" smtClean="0"/>
              <a:t> </a:t>
            </a:r>
            <a:r>
              <a:rPr lang="en-US" sz="2400" b="1" dirty="0" smtClean="0"/>
              <a:t>R</a:t>
            </a:r>
            <a:r>
              <a:rPr lang="en-US" sz="2400" dirty="0" smtClean="0"/>
              <a:t>emote </a:t>
            </a:r>
            <a:r>
              <a:rPr lang="en-US" sz="2400" b="1" dirty="0" smtClean="0"/>
              <a:t>M</a:t>
            </a:r>
            <a:r>
              <a:rPr lang="en-US" sz="2400" dirty="0" smtClean="0"/>
              <a:t>ethod </a:t>
            </a:r>
            <a:r>
              <a:rPr lang="en-US" sz="2400" b="1" dirty="0" smtClean="0"/>
              <a:t>I</a:t>
            </a:r>
            <a:r>
              <a:rPr lang="en-US" sz="2400" dirty="0" smtClean="0"/>
              <a:t>nvocation (Java RMI) – Execution Distribution Framework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Java</a:t>
            </a:r>
            <a:r>
              <a:rPr lang="en-US" sz="2400" dirty="0" smtClean="0"/>
              <a:t> </a:t>
            </a:r>
            <a:r>
              <a:rPr lang="en-US" sz="2400" b="1" dirty="0" smtClean="0"/>
              <a:t>A</a:t>
            </a:r>
            <a:r>
              <a:rPr lang="en-US" sz="2400" dirty="0" smtClean="0"/>
              <a:t>bstract </a:t>
            </a:r>
            <a:r>
              <a:rPr lang="en-US" sz="2400" b="1" dirty="0" smtClean="0"/>
              <a:t>W</a:t>
            </a:r>
            <a:r>
              <a:rPr lang="en-US" sz="2400" dirty="0" smtClean="0"/>
              <a:t>indow</a:t>
            </a:r>
            <a:r>
              <a:rPr lang="en-US" sz="2400" b="1" dirty="0" smtClean="0"/>
              <a:t> Toolkit </a:t>
            </a:r>
            <a:r>
              <a:rPr lang="en-US" sz="2400" dirty="0" smtClean="0"/>
              <a:t>(Java AWT) – UI Framework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Java</a:t>
            </a:r>
            <a:r>
              <a:rPr lang="en-US" sz="2400" dirty="0" smtClean="0"/>
              <a:t> </a:t>
            </a:r>
            <a:r>
              <a:rPr lang="en-US" sz="2400" b="1" dirty="0" smtClean="0"/>
              <a:t>D</a:t>
            </a:r>
            <a:r>
              <a:rPr lang="en-US" sz="2400" dirty="0" smtClean="0"/>
              <a:t>ata</a:t>
            </a:r>
            <a:r>
              <a:rPr lang="en-US" sz="2400" b="1" dirty="0" smtClean="0"/>
              <a:t>b</a:t>
            </a:r>
            <a:r>
              <a:rPr lang="en-US" sz="2400" dirty="0" smtClean="0"/>
              <a:t>ase </a:t>
            </a:r>
            <a:r>
              <a:rPr lang="en-US" sz="2400" b="1" dirty="0" smtClean="0"/>
              <a:t>C</a:t>
            </a:r>
            <a:r>
              <a:rPr lang="en-US" sz="2400" dirty="0" smtClean="0"/>
              <a:t>onnectivity (JDBC) – Database Connection Manipulation Framework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J</a:t>
            </a:r>
            <a:r>
              <a:rPr lang="en-US" sz="2400" dirty="0" smtClean="0"/>
              <a:t>ava </a:t>
            </a:r>
            <a:r>
              <a:rPr lang="en-US" sz="2400" b="1" dirty="0" smtClean="0"/>
              <a:t>S</a:t>
            </a:r>
            <a:r>
              <a:rPr lang="en-US" sz="2400" dirty="0" smtClean="0"/>
              <a:t>erver </a:t>
            </a:r>
            <a:r>
              <a:rPr lang="en-US" sz="2400" b="1" dirty="0" smtClean="0"/>
              <a:t>P</a:t>
            </a:r>
            <a:r>
              <a:rPr lang="en-US" sz="2400" dirty="0" smtClean="0"/>
              <a:t>ages (JSP) – Web Application Framework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JUnit </a:t>
            </a:r>
            <a:r>
              <a:rPr lang="en-US" sz="2400" dirty="0" smtClean="0"/>
              <a:t>– Unit Test Framework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J</a:t>
            </a:r>
            <a:r>
              <a:rPr lang="en-US" sz="2400" dirty="0" smtClean="0"/>
              <a:t>ava </a:t>
            </a:r>
            <a:r>
              <a:rPr lang="en-US" sz="2400" b="1" dirty="0" smtClean="0"/>
              <a:t>A</a:t>
            </a:r>
            <a:r>
              <a:rPr lang="en-US" sz="2400" dirty="0" smtClean="0"/>
              <a:t>PI for</a:t>
            </a:r>
            <a:r>
              <a:rPr lang="en-US" sz="2400" b="1" dirty="0" smtClean="0"/>
              <a:t> X</a:t>
            </a:r>
            <a:r>
              <a:rPr lang="en-US" sz="2400" dirty="0" smtClean="0"/>
              <a:t>ML </a:t>
            </a:r>
            <a:r>
              <a:rPr lang="en-US" sz="2400" b="1" dirty="0" smtClean="0"/>
              <a:t>W</a:t>
            </a:r>
            <a:r>
              <a:rPr lang="en-US" sz="2400" dirty="0" smtClean="0"/>
              <a:t>eb </a:t>
            </a:r>
            <a:r>
              <a:rPr lang="en-US" sz="2400" b="1" dirty="0" smtClean="0"/>
              <a:t>S</a:t>
            </a:r>
            <a:r>
              <a:rPr lang="en-US" sz="2400" dirty="0" smtClean="0"/>
              <a:t>ervices (JAX-WS) – SOAP Web Services Framework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J</a:t>
            </a:r>
            <a:r>
              <a:rPr lang="en-US" sz="2400" dirty="0" smtClean="0"/>
              <a:t>ava </a:t>
            </a:r>
            <a:r>
              <a:rPr lang="en-US" sz="2400" b="1" dirty="0" smtClean="0"/>
              <a:t>A</a:t>
            </a:r>
            <a:r>
              <a:rPr lang="en-US" sz="2400" dirty="0" smtClean="0"/>
              <a:t>PI for </a:t>
            </a:r>
            <a:r>
              <a:rPr lang="en-US" sz="2400" b="1" dirty="0" smtClean="0"/>
              <a:t>R</a:t>
            </a:r>
            <a:r>
              <a:rPr lang="en-US" sz="2400" dirty="0" smtClean="0"/>
              <a:t>ESTful Web </a:t>
            </a:r>
            <a:r>
              <a:rPr lang="en-US" sz="2400" b="1" dirty="0" smtClean="0"/>
              <a:t>S</a:t>
            </a:r>
            <a:r>
              <a:rPr lang="en-US" sz="2400" dirty="0" smtClean="0"/>
              <a:t>ervices (JAX-RS) – REST Web Services Framework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And more ….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 (JAVA Virtual Machine)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Сърцето на </a:t>
            </a:r>
            <a:r>
              <a:rPr lang="en-US" dirty="0" smtClean="0"/>
              <a:t>JAVA</a:t>
            </a:r>
            <a:endParaRPr lang="en-US" dirty="0" smtClean="0"/>
          </a:p>
          <a:p>
            <a:r>
              <a:rPr lang="bg-BG" dirty="0" smtClean="0"/>
              <a:t>Разбира и изпълнява </a:t>
            </a:r>
            <a:r>
              <a:rPr lang="en-US" dirty="0" smtClean="0"/>
              <a:t>BYTECODE</a:t>
            </a:r>
            <a:endParaRPr lang="en-US" dirty="0" smtClean="0"/>
          </a:p>
          <a:p>
            <a:r>
              <a:rPr lang="bg-BG" dirty="0" smtClean="0"/>
              <a:t>Посредник между вашата програма и операционната система и хардуера, над който тя работи</a:t>
            </a:r>
            <a:endParaRPr lang="bg-BG" dirty="0" smtClean="0"/>
          </a:p>
          <a:p>
            <a:r>
              <a:rPr lang="bg-BG" dirty="0" smtClean="0"/>
              <a:t>Автоматично управляване на паметта </a:t>
            </a:r>
            <a:r>
              <a:rPr lang="en-US" dirty="0" smtClean="0"/>
              <a:t>(garbage collection)</a:t>
            </a:r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Programming </a:t>
            </a:r>
            <a:r>
              <a:rPr lang="en-US" dirty="0" smtClean="0"/>
              <a:t>Interface / </a:t>
            </a:r>
            <a:r>
              <a:rPr lang="bg-BG" dirty="0"/>
              <a:t>приложно програмен </a:t>
            </a:r>
            <a:r>
              <a:rPr lang="bg-BG" dirty="0" smtClean="0"/>
              <a:t>интерфейс</a:t>
            </a:r>
            <a:endParaRPr lang="en-US" dirty="0" smtClean="0"/>
          </a:p>
          <a:p>
            <a:r>
              <a:rPr lang="bg-BG" dirty="0"/>
              <a:t>Н</a:t>
            </a:r>
            <a:r>
              <a:rPr lang="bg-BG" dirty="0" smtClean="0"/>
              <a:t>абор </a:t>
            </a:r>
            <a:r>
              <a:rPr lang="bg-BG" dirty="0"/>
              <a:t>от Java класове, разширяващи възможностите на </a:t>
            </a:r>
            <a:r>
              <a:rPr lang="bg-BG" dirty="0" smtClean="0"/>
              <a:t>езика</a:t>
            </a:r>
            <a:endParaRPr lang="bg-BG" dirty="0" smtClean="0"/>
          </a:p>
          <a:p>
            <a:r>
              <a:rPr lang="bg-BG" dirty="0" smtClean="0"/>
              <a:t>Добавя </a:t>
            </a:r>
            <a:r>
              <a:rPr lang="bg-BG" dirty="0"/>
              <a:t>функционал­ност от високо </a:t>
            </a:r>
            <a:r>
              <a:rPr lang="bg-BG" dirty="0" smtClean="0"/>
              <a:t>ниво</a:t>
            </a:r>
            <a:endParaRPr lang="bg-BG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1"/>
              </a:rPr>
              <a:t>https</a:t>
            </a:r>
            <a:r>
              <a:rPr lang="en-US" dirty="0">
                <a:hlinkClick r:id="rId1"/>
              </a:rPr>
              <a:t>://docs.oracle.com/javase/</a:t>
            </a:r>
            <a:r>
              <a:rPr lang="x-none" altLang="en-US" dirty="0">
                <a:hlinkClick r:id="rId1"/>
              </a:rPr>
              <a:t>8</a:t>
            </a:r>
            <a:r>
              <a:rPr lang="en-US" dirty="0">
                <a:hlinkClick r:id="rId1"/>
              </a:rPr>
              <a:t>/docs/api</a:t>
            </a:r>
            <a:r>
              <a:rPr lang="en-US" dirty="0" smtClean="0">
                <a:hlinkClick r:id="rId1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JRE &amp; 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7985" cy="4351338"/>
          </a:xfrm>
        </p:spPr>
        <p:txBody>
          <a:bodyPr/>
          <a:lstStyle/>
          <a:p>
            <a:r>
              <a:rPr lang="en-US" dirty="0"/>
              <a:t>JRE (Java Runtime Environment) </a:t>
            </a:r>
            <a:endParaRPr lang="en-US" dirty="0"/>
          </a:p>
          <a:p>
            <a:pPr lvl="1"/>
            <a:r>
              <a:rPr lang="bg-BG" dirty="0" smtClean="0"/>
              <a:t>Платформа за изпълнение на </a:t>
            </a:r>
            <a:r>
              <a:rPr lang="en-US" dirty="0" smtClean="0"/>
              <a:t>JAVA </a:t>
            </a:r>
            <a:r>
              <a:rPr lang="bg-BG" dirty="0" smtClean="0"/>
              <a:t>базиран софтуер</a:t>
            </a:r>
            <a:endParaRPr lang="en-US" dirty="0" smtClean="0"/>
          </a:p>
          <a:p>
            <a:pPr lvl="1"/>
            <a:r>
              <a:rPr lang="bg-BG" dirty="0" smtClean="0"/>
              <a:t>Позволява изпълнение на </a:t>
            </a:r>
            <a:r>
              <a:rPr lang="en-US" dirty="0" smtClean="0"/>
              <a:t>JAVA</a:t>
            </a:r>
            <a:r>
              <a:rPr lang="bg-BG" dirty="0"/>
              <a:t> </a:t>
            </a:r>
            <a:r>
              <a:rPr lang="bg-BG" dirty="0" smtClean="0"/>
              <a:t>байткод</a:t>
            </a:r>
            <a:endParaRPr lang="bg-BG" dirty="0" smtClean="0"/>
          </a:p>
          <a:p>
            <a:pPr lvl="1"/>
            <a:r>
              <a:rPr lang="en-US" dirty="0" smtClean="0"/>
              <a:t>JRE = JVM + JAVA API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JDK (Java Development Kit)</a:t>
            </a:r>
            <a:endParaRPr lang="bg-BG" dirty="0" smtClean="0"/>
          </a:p>
          <a:p>
            <a:pPr lvl="1"/>
            <a:r>
              <a:rPr lang="bg-BG" dirty="0" smtClean="0"/>
              <a:t>Платформа за програмисти (пакет от инструменти за разработка)</a:t>
            </a:r>
            <a:endParaRPr lang="bg-BG" dirty="0" smtClean="0"/>
          </a:p>
          <a:p>
            <a:pPr lvl="1"/>
            <a:r>
              <a:rPr lang="bg-BG" dirty="0" smtClean="0"/>
              <a:t>Позволява компилация от </a:t>
            </a:r>
            <a:r>
              <a:rPr lang="en-US" dirty="0" smtClean="0"/>
              <a:t>.java </a:t>
            </a:r>
            <a:r>
              <a:rPr lang="bg-BG" dirty="0" smtClean="0"/>
              <a:t>до </a:t>
            </a:r>
            <a:r>
              <a:rPr lang="en-US" dirty="0" smtClean="0"/>
              <a:t>.class</a:t>
            </a:r>
            <a:r>
              <a:rPr lang="bg-BG" dirty="0"/>
              <a:t> </a:t>
            </a:r>
            <a:r>
              <a:rPr lang="bg-BG" dirty="0" smtClean="0"/>
              <a:t>байткод</a:t>
            </a:r>
            <a:endParaRPr lang="en-US" dirty="0" smtClean="0"/>
          </a:p>
          <a:p>
            <a:pPr lvl="1"/>
            <a:r>
              <a:rPr lang="bg-BG" dirty="0" smtClean="0"/>
              <a:t>Позволява проследяване реда на изпълнение на даден код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bg-BG" dirty="0" smtClean="0"/>
              <a:t>имплементации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Sun(Oracle) </a:t>
            </a:r>
            <a:r>
              <a:rPr lang="en-US" dirty="0" err="1" smtClean="0"/>
              <a:t>HotSpot</a:t>
            </a:r>
            <a:r>
              <a:rPr lang="en-US" dirty="0" smtClean="0"/>
              <a:t> VM</a:t>
            </a:r>
            <a:endParaRPr lang="en-US" dirty="0" smtClean="0"/>
          </a:p>
          <a:p>
            <a:r>
              <a:rPr lang="en-US" dirty="0" err="1" smtClean="0"/>
              <a:t>OpenJDK</a:t>
            </a:r>
            <a:endParaRPr lang="en-US" dirty="0" smtClean="0"/>
          </a:p>
          <a:p>
            <a:r>
              <a:rPr lang="en-US" dirty="0" smtClean="0"/>
              <a:t>IBM J9</a:t>
            </a:r>
            <a:endParaRPr lang="en-US" dirty="0" smtClean="0"/>
          </a:p>
          <a:p>
            <a:r>
              <a:rPr lang="en-US" dirty="0" smtClean="0"/>
              <a:t>BEA Systems (Oracle) </a:t>
            </a:r>
            <a:r>
              <a:rPr lang="en-US" dirty="0" err="1" smtClean="0"/>
              <a:t>Jrockit</a:t>
            </a:r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Classpath</a:t>
            </a:r>
            <a:endParaRPr lang="en-US" dirty="0" smtClean="0"/>
          </a:p>
          <a:p>
            <a:r>
              <a:rPr lang="en-US" dirty="0" smtClean="0"/>
              <a:t>Apache Harmony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first App!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(“Hello, Java”);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необходимо?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Текстов редактор</a:t>
            </a:r>
            <a:r>
              <a:rPr lang="en-US" dirty="0" smtClean="0"/>
              <a:t> (notepad, </a:t>
            </a:r>
            <a:r>
              <a:rPr lang="en-US" dirty="0" smtClean="0">
                <a:hlinkClick r:id="rId1"/>
              </a:rPr>
              <a:t>Notepad++</a:t>
            </a:r>
            <a:r>
              <a:rPr lang="bg-BG" dirty="0" smtClean="0"/>
              <a:t>, </a:t>
            </a:r>
            <a:r>
              <a:rPr lang="en-US" dirty="0" smtClean="0"/>
              <a:t>etc.)</a:t>
            </a:r>
            <a:endParaRPr lang="bg-BG" dirty="0" smtClean="0"/>
          </a:p>
          <a:p>
            <a:r>
              <a:rPr lang="en-US" dirty="0" smtClean="0"/>
              <a:t>Java Compiler</a:t>
            </a:r>
            <a:r>
              <a:rPr lang="bg-BG" dirty="0" smtClean="0"/>
              <a:t> (</a:t>
            </a:r>
            <a:r>
              <a:rPr lang="en-US" dirty="0" smtClean="0">
                <a:hlinkClick r:id="rId2"/>
              </a:rPr>
              <a:t>JDK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Java Virtual Machine (</a:t>
            </a:r>
            <a:r>
              <a:rPr lang="bg-BG" dirty="0" smtClean="0"/>
              <a:t>включен в </a:t>
            </a:r>
            <a:r>
              <a:rPr lang="en-US" dirty="0" smtClean="0"/>
              <a:t>JDK)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App!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91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x-none" altLang="en-US" dirty="0" smtClean="0"/>
              <a:t>Създай нов файл с име</a:t>
            </a:r>
            <a:r>
              <a:rPr lang="en-US" dirty="0" smtClean="0"/>
              <a:t> </a:t>
            </a:r>
            <a:r>
              <a:rPr lang="en-US" i="1" dirty="0" smtClean="0"/>
              <a:t>HelloWorldApplication.java</a:t>
            </a:r>
            <a:endParaRPr lang="en-US" i="1" dirty="0" smtClean="0"/>
          </a:p>
          <a:p>
            <a:r>
              <a:rPr lang="x-none" altLang="en-US" dirty="0" smtClean="0"/>
              <a:t>Напиши следния код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x-none" altLang="en-US" dirty="0" smtClean="0"/>
              <a:t>Компилиране</a:t>
            </a:r>
            <a:r>
              <a:rPr lang="en-US" dirty="0" smtClean="0"/>
              <a:t> (</a:t>
            </a:r>
            <a:r>
              <a:rPr lang="en-US" i="1" dirty="0" err="1" smtClean="0"/>
              <a:t>javac</a:t>
            </a:r>
            <a:r>
              <a:rPr lang="en-US" i="1" dirty="0" smtClean="0"/>
              <a:t> HelloWorldApplication.java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x-none" altLang="en-US" dirty="0" smtClean="0"/>
              <a:t>Стартиране </a:t>
            </a:r>
            <a:r>
              <a:rPr lang="en-US" dirty="0" smtClean="0"/>
              <a:t>(</a:t>
            </a:r>
            <a:r>
              <a:rPr lang="en-US" i="1" dirty="0" smtClean="0"/>
              <a:t>java </a:t>
            </a:r>
            <a:r>
              <a:rPr lang="en-US" i="1" dirty="0" err="1" smtClean="0"/>
              <a:t>HelloWorldApplication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28700" y="2727166"/>
            <a:ext cx="9525000" cy="1938992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HelloWorldApplication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first App!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77508"/>
            <a:ext cx="9144000" cy="1189888"/>
          </a:xfrm>
        </p:spPr>
        <p:txBody>
          <a:bodyPr/>
          <a:lstStyle/>
          <a:p>
            <a:r>
              <a:rPr lang="x-none" altLang="bg-BG" sz="3000" dirty="0" smtClean="0"/>
              <a:t>Милен Янчев</a:t>
            </a:r>
            <a:endParaRPr lang="x-none" altLang="bg-BG" sz="3000" dirty="0" smtClean="0"/>
          </a:p>
        </p:txBody>
      </p:sp>
      <p:sp>
        <p:nvSpPr>
          <p:cNvPr id="4" name="Text Box 3"/>
          <p:cNvSpPr txBox="1"/>
          <p:nvPr/>
        </p:nvSpPr>
        <p:spPr>
          <a:xfrm>
            <a:off x="891540" y="1050290"/>
            <a:ext cx="7019925" cy="2569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ru-RU" sz="4000" dirty="0">
                <a:sym typeface="+mn-ea"/>
              </a:rPr>
              <a:t> </a:t>
            </a:r>
            <a:r>
              <a:rPr lang="ru-RU" sz="4000" dirty="0">
                <a:sym typeface="+mn-ea"/>
              </a:rPr>
              <a:t>Въведение в курса</a:t>
            </a:r>
            <a:endParaRPr lang="ru-RU" sz="4000" dirty="0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4000"/>
              <a:t> Запознаване с Java</a:t>
            </a:r>
            <a:endParaRPr lang="x-none" altLang="en-US" sz="40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4000"/>
              <a:t> Среди за разработка</a:t>
            </a:r>
            <a:endParaRPr lang="x-none" altLang="en-US" sz="40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4000"/>
              <a:t> Работа с конзолата</a:t>
            </a:r>
            <a:endParaRPr lang="x-none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се случи?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Отворихме текстов редактор</a:t>
            </a:r>
            <a:endParaRPr lang="bg-BG" dirty="0" smtClean="0"/>
          </a:p>
          <a:p>
            <a:r>
              <a:rPr lang="bg-BG" dirty="0" smtClean="0"/>
              <a:t>Написахме</a:t>
            </a:r>
            <a:r>
              <a:rPr lang="en-US" dirty="0" smtClean="0"/>
              <a:t> </a:t>
            </a:r>
            <a:r>
              <a:rPr lang="bg-BG" dirty="0" smtClean="0"/>
              <a:t>програмния код, който да бъде изпълнен, състоящ се от три главни части:</a:t>
            </a:r>
            <a:endParaRPr lang="bg-BG" dirty="0" smtClean="0"/>
          </a:p>
          <a:p>
            <a:pPr lvl="1"/>
            <a:r>
              <a:rPr lang="bg-BG" dirty="0" smtClean="0"/>
              <a:t>Дефиниция на </a:t>
            </a:r>
            <a:r>
              <a:rPr lang="bg-BG" b="1" dirty="0" smtClean="0"/>
              <a:t>клас </a:t>
            </a:r>
            <a:endParaRPr lang="bg-BG" b="1" dirty="0" smtClean="0"/>
          </a:p>
          <a:p>
            <a:pPr lvl="2"/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HelloWorldApplication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 smtClean="0"/>
              <a:t>Дефиниция на (основния за всяко приложение) </a:t>
            </a:r>
            <a:r>
              <a:rPr lang="bg-BG" b="1" dirty="0" smtClean="0"/>
              <a:t>метод</a:t>
            </a:r>
            <a:endParaRPr lang="bg-BG" b="1" dirty="0" smtClean="0"/>
          </a:p>
          <a:p>
            <a:pPr lvl="2"/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 smtClean="0"/>
              <a:t>Съдържание на метод</a:t>
            </a:r>
            <a:r>
              <a:rPr lang="en-US" dirty="0" smtClean="0"/>
              <a:t> </a:t>
            </a:r>
            <a:r>
              <a:rPr lang="bg-BG" dirty="0" smtClean="0"/>
              <a:t>(набор от команди)</a:t>
            </a:r>
            <a:endParaRPr lang="bg-BG" dirty="0" smtClean="0"/>
          </a:p>
          <a:p>
            <a:pPr lvl="2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O</a:t>
            </a:r>
            <a:r>
              <a:rPr lang="bg-BG" dirty="0" smtClean="0"/>
              <a:t>творихме команден терминал </a:t>
            </a:r>
            <a:r>
              <a:rPr lang="en-US" dirty="0" smtClean="0"/>
              <a:t>(</a:t>
            </a:r>
            <a:r>
              <a:rPr lang="en-US" dirty="0" err="1" smtClean="0"/>
              <a:t>cmd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Преведохме (компилирахме) </a:t>
            </a:r>
            <a:r>
              <a:rPr lang="en-US" dirty="0" smtClean="0"/>
              <a:t>Java source </a:t>
            </a:r>
            <a:r>
              <a:rPr lang="bg-BG" dirty="0" smtClean="0"/>
              <a:t>кода в </a:t>
            </a:r>
            <a:r>
              <a:rPr lang="en-US" dirty="0" smtClean="0"/>
              <a:t>Bytecode</a:t>
            </a:r>
            <a:endParaRPr lang="bg-BG" dirty="0" smtClean="0"/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HelloWorldApplication.java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dirty="0" smtClean="0"/>
              <a:t>Изпълнихме </a:t>
            </a:r>
            <a:r>
              <a:rPr lang="en-US" dirty="0" smtClean="0"/>
              <a:t>Bytecode-</a:t>
            </a:r>
            <a:r>
              <a:rPr lang="bg-BG" dirty="0" smtClean="0"/>
              <a:t>а в </a:t>
            </a:r>
            <a:r>
              <a:rPr lang="en-US" dirty="0" smtClean="0"/>
              <a:t>JVM</a:t>
            </a:r>
            <a:endParaRPr lang="en-US" dirty="0" smtClean="0"/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java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HelloWorldApplication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1325563"/>
          </a:xfrm>
        </p:spPr>
        <p:txBody>
          <a:bodyPr/>
          <a:lstStyle/>
          <a:p>
            <a:r>
              <a:rPr lang="bg-BG" dirty="0" smtClean="0"/>
              <a:t>Забележки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580"/>
            <a:ext cx="10515600" cy="483933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bg-BG" b="1" dirty="0" smtClean="0"/>
              <a:t>Всеки файл съдържа точно един клас</a:t>
            </a:r>
            <a:r>
              <a:rPr lang="bg-BG" dirty="0" smtClean="0"/>
              <a:t> </a:t>
            </a:r>
            <a:r>
              <a:rPr lang="bg-BG" b="1" dirty="0" smtClean="0"/>
              <a:t>и името на файла съвпада с името на класа </a:t>
            </a:r>
            <a:r>
              <a:rPr lang="bg-BG" dirty="0" smtClean="0"/>
              <a:t>(какво е клас, ще уточним по-късно</a:t>
            </a:r>
            <a:r>
              <a:rPr lang="bg-BG" dirty="0" smtClean="0">
                <a:sym typeface="Wingdings" panose="05000000000000000000" charset="2"/>
              </a:rPr>
              <a:t>)</a:t>
            </a:r>
            <a:endParaRPr lang="bg-BG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Java </a:t>
            </a:r>
            <a:r>
              <a:rPr lang="bg-BG" b="1" dirty="0" smtClean="0"/>
              <a:t>разграничава малки от големи букви</a:t>
            </a:r>
            <a:r>
              <a:rPr lang="bg-BG" dirty="0" smtClean="0"/>
              <a:t> в имената на съставните единици на кода (променливи, класове, обекти, имена на файлове, др)</a:t>
            </a:r>
            <a:endParaRPr lang="bg-BG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Java </a:t>
            </a:r>
            <a:r>
              <a:rPr lang="bg-BG" dirty="0" smtClean="0"/>
              <a:t>следва стандар</a:t>
            </a:r>
            <a:r>
              <a:rPr lang="bg-BG" dirty="0"/>
              <a:t>т</a:t>
            </a:r>
            <a:r>
              <a:rPr lang="bg-BG" dirty="0" smtClean="0"/>
              <a:t> на наименоване на съставните единици –</a:t>
            </a:r>
            <a:r>
              <a:rPr lang="en-US" b="1" dirty="0" err="1" smtClean="0"/>
              <a:t>camelCase</a:t>
            </a:r>
            <a:endParaRPr lang="bg-BG" b="1" dirty="0" smtClean="0"/>
          </a:p>
          <a:p>
            <a:pPr lvl="1">
              <a:lnSpc>
                <a:spcPct val="90000"/>
              </a:lnSpc>
            </a:pPr>
            <a:r>
              <a:rPr lang="bg-BG" dirty="0" smtClean="0"/>
              <a:t>Имената на класовете започват с главна буква </a:t>
            </a:r>
            <a:r>
              <a:rPr lang="en-US" dirty="0" smtClean="0"/>
              <a:t>–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HelloWorldApplication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bg-BG" dirty="0" smtClean="0"/>
              <a:t>Имената на променливите и методите започват с малка –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sayHelloWorld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Забележки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49952"/>
            <a:ext cx="10515600" cy="32270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Java </a:t>
            </a:r>
            <a:r>
              <a:rPr lang="bg-BG" dirty="0"/>
              <a:t>има стандард на организация и подреждане на кода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bg-BG" dirty="0"/>
              <a:t>Всяко твърдение е на отделен ред</a:t>
            </a:r>
            <a:endParaRPr lang="bg-BG" dirty="0"/>
          </a:p>
          <a:p>
            <a:pPr lvl="1">
              <a:lnSpc>
                <a:spcPct val="80000"/>
              </a:lnSpc>
            </a:pPr>
            <a:r>
              <a:rPr lang="bg-BG" dirty="0"/>
              <a:t>Всеки обхват (</a:t>
            </a:r>
            <a:r>
              <a:rPr lang="en-US" b="1" dirty="0"/>
              <a:t>scope</a:t>
            </a:r>
            <a:r>
              <a:rPr lang="en-US" dirty="0"/>
              <a:t>) </a:t>
            </a:r>
            <a:r>
              <a:rPr lang="bg-BG" dirty="0"/>
              <a:t>е с 1 отместване по-навътре от </a:t>
            </a:r>
            <a:r>
              <a:rPr lang="bg-BG" dirty="0" smtClean="0"/>
              <a:t>последния, включващ го обхват</a:t>
            </a:r>
            <a:endParaRPr lang="bg-BG" dirty="0"/>
          </a:p>
          <a:p>
            <a:pPr lvl="1">
              <a:lnSpc>
                <a:spcPct val="80000"/>
              </a:lnSpc>
            </a:pPr>
            <a:r>
              <a:rPr lang="bg-BG" dirty="0"/>
              <a:t>Отварящи фигурни скоби се намират на края на реда, на който стартира дефиницията на</a:t>
            </a:r>
            <a:r>
              <a:rPr lang="en-US" dirty="0"/>
              <a:t> scope</a:t>
            </a:r>
            <a:r>
              <a:rPr lang="bg-BG" dirty="0"/>
              <a:t>-а</a:t>
            </a:r>
            <a:endParaRPr lang="bg-BG" dirty="0"/>
          </a:p>
          <a:p>
            <a:pPr lvl="1">
              <a:lnSpc>
                <a:spcPct val="80000"/>
              </a:lnSpc>
            </a:pPr>
            <a:r>
              <a:rPr lang="bg-BG" dirty="0"/>
              <a:t>Затварящите скоби трябва да са отместени толкова, колкото дефиницията на </a:t>
            </a:r>
            <a:r>
              <a:rPr lang="en-US" dirty="0"/>
              <a:t>scope-a</a:t>
            </a:r>
            <a:r>
              <a:rPr lang="bg-BG" dirty="0"/>
              <a:t> за които се отнасят</a:t>
            </a:r>
            <a:endParaRPr lang="bg-BG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1550" y="1318736"/>
            <a:ext cx="9525000" cy="1631216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HelloWorldApplication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Ключови думи (запазени имена)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1" y="1485904"/>
          <a:ext cx="10515600" cy="418807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11736"/>
                <a:gridCol w="1911736"/>
                <a:gridCol w="2151491"/>
                <a:gridCol w="2149389"/>
                <a:gridCol w="2391248"/>
              </a:tblGrid>
              <a:tr h="4188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abstract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continue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for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new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switch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  <a:tr h="4188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assert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goto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package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synchronized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  <a:tr h="4188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do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if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private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this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  <a:tr h="4188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break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implements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protected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throw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  <a:tr h="4188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else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import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public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throws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  <a:tr h="4188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case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enum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instanceof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return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transient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  <a:tr h="4188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catch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extends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try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  <a:tr h="4188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final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interface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static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  <a:tr h="4188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finally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strictfp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volatile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  <a:tr h="4188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const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native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super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while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755" marR="71755" marT="36195" marB="3619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Интегрирани среди за разработка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Integrated Development Environments (IDE)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Интегрирани среди за разработка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8455"/>
            <a:ext cx="10515600" cy="4351338"/>
          </a:xfrm>
        </p:spPr>
        <p:txBody>
          <a:bodyPr>
            <a:normAutofit lnSpcReduction="20000"/>
          </a:bodyPr>
          <a:lstStyle/>
          <a:p>
            <a:r>
              <a:rPr lang="bg-BG" dirty="0" smtClean="0"/>
              <a:t>Интегрирани – включват в себе си множество инструменти за разработка, поддръжка и замерване качествето на кода</a:t>
            </a:r>
            <a:endParaRPr lang="bg-BG" dirty="0" smtClean="0"/>
          </a:p>
          <a:p>
            <a:pPr lvl="1"/>
            <a:r>
              <a:rPr lang="bg-BG" dirty="0" smtClean="0"/>
              <a:t>Код анализ</a:t>
            </a:r>
            <a:endParaRPr lang="bg-BG" dirty="0" smtClean="0"/>
          </a:p>
          <a:p>
            <a:pPr lvl="1"/>
            <a:r>
              <a:rPr lang="bg-BG" dirty="0" smtClean="0"/>
              <a:t>Автоматично редактиране на текст</a:t>
            </a:r>
            <a:endParaRPr lang="en-US" dirty="0" smtClean="0"/>
          </a:p>
          <a:p>
            <a:pPr lvl="1"/>
            <a:r>
              <a:rPr lang="bg-BG" dirty="0" smtClean="0"/>
              <a:t>Дебъгер</a:t>
            </a:r>
            <a:endParaRPr lang="bg-BG" dirty="0" smtClean="0"/>
          </a:p>
          <a:p>
            <a:pPr lvl="1"/>
            <a:r>
              <a:rPr lang="bg-BG" dirty="0" smtClean="0"/>
              <a:t>Управление на уеб сървъри</a:t>
            </a:r>
            <a:endParaRPr lang="bg-BG" dirty="0" smtClean="0"/>
          </a:p>
          <a:p>
            <a:pPr lvl="1"/>
            <a:r>
              <a:rPr lang="bg-BG" dirty="0" smtClean="0"/>
              <a:t>Управление на бази данни</a:t>
            </a:r>
            <a:endParaRPr lang="bg-BG" dirty="0" smtClean="0"/>
          </a:p>
          <a:p>
            <a:pPr lvl="1"/>
            <a:r>
              <a:rPr lang="en-US" dirty="0" smtClean="0"/>
              <a:t>Source control</a:t>
            </a:r>
            <a:endParaRPr lang="bg-BG" dirty="0" smtClean="0"/>
          </a:p>
          <a:p>
            <a:pPr lvl="1"/>
            <a:r>
              <a:rPr lang="bg-BG" dirty="0" smtClean="0"/>
              <a:t>Система за управление на докладвани решки</a:t>
            </a:r>
            <a:endParaRPr lang="bg-BG" dirty="0" smtClean="0"/>
          </a:p>
          <a:p>
            <a:pPr lvl="1"/>
            <a:r>
              <a:rPr lang="bg-BG" dirty="0" smtClean="0"/>
              <a:t>Файлов и проектов мен</a:t>
            </a:r>
            <a:r>
              <a:rPr lang="bg-BG" dirty="0" smtClean="0">
                <a:sym typeface="+mn-ea"/>
              </a:rPr>
              <a:t>и</a:t>
            </a:r>
            <a:r>
              <a:rPr lang="bg-BG" dirty="0" smtClean="0"/>
              <a:t>джър </a:t>
            </a:r>
            <a:endParaRPr lang="bg-BG" dirty="0" smtClean="0"/>
          </a:p>
          <a:p>
            <a:pPr lvl="1"/>
            <a:r>
              <a:rPr lang="bg-BG" dirty="0" smtClean="0"/>
              <a:t>Много, много други</a:t>
            </a:r>
            <a:endParaRPr lang="bg-BG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Интегрирани среди за разработка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704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>
                <a:hlinkClick r:id="rId1"/>
              </a:rPr>
              <a:t>Eclipse</a:t>
            </a:r>
            <a:endParaRPr lang="en-US" dirty="0" smtClean="0"/>
          </a:p>
          <a:p>
            <a:pPr lvl="2"/>
            <a:r>
              <a:rPr lang="bg-BG" dirty="0" smtClean="0"/>
              <a:t>Безплатна </a:t>
            </a:r>
            <a:r>
              <a:rPr lang="en-US" dirty="0" smtClean="0"/>
              <a:t>(EPL license)</a:t>
            </a:r>
            <a:endParaRPr lang="bg-BG" dirty="0" smtClean="0"/>
          </a:p>
          <a:p>
            <a:pPr lvl="2"/>
            <a:r>
              <a:rPr lang="bg-BG" dirty="0" smtClean="0"/>
              <a:t>Много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/>
              <a:t>-</a:t>
            </a:r>
            <a:r>
              <a:rPr lang="en-US" dirty="0" smtClean="0"/>
              <a:t>party </a:t>
            </a:r>
            <a:r>
              <a:rPr lang="bg-BG" dirty="0" smtClean="0"/>
              <a:t>допълнения (</a:t>
            </a:r>
            <a:r>
              <a:rPr lang="en-US" dirty="0" smtClean="0"/>
              <a:t>extensions, plugins)</a:t>
            </a:r>
            <a:r>
              <a:rPr lang="bg-BG" dirty="0" smtClean="0"/>
              <a:t>, позволяващи разработка на много други езици и технологии – </a:t>
            </a:r>
            <a:r>
              <a:rPr lang="en-US" dirty="0" smtClean="0"/>
              <a:t>Perl, Ruby, Prolog, Python, R, JavaScript, C/C++</a:t>
            </a:r>
            <a:endParaRPr lang="bg-BG" dirty="0" smtClean="0"/>
          </a:p>
          <a:p>
            <a:pPr lvl="2"/>
            <a:r>
              <a:rPr lang="bg-BG" dirty="0" smtClean="0"/>
              <a:t>Консумира доста от ресурсите на машината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NetBeans</a:t>
            </a:r>
            <a:endParaRPr lang="bg-BG" dirty="0" smtClean="0"/>
          </a:p>
          <a:p>
            <a:pPr lvl="2"/>
            <a:r>
              <a:rPr lang="bg-BG" dirty="0" smtClean="0"/>
              <a:t>Безплатна</a:t>
            </a:r>
            <a:r>
              <a:rPr lang="en-US" dirty="0" smtClean="0"/>
              <a:t> (</a:t>
            </a:r>
            <a:r>
              <a:rPr lang="en-US" dirty="0"/>
              <a:t>GPLv2 </a:t>
            </a:r>
            <a:r>
              <a:rPr lang="en-US" dirty="0" smtClean="0"/>
              <a:t>license)</a:t>
            </a:r>
            <a:endParaRPr lang="en-US" dirty="0" smtClean="0"/>
          </a:p>
          <a:p>
            <a:pPr lvl="2"/>
            <a:r>
              <a:rPr lang="bg-BG" dirty="0" smtClean="0"/>
              <a:t>Поддържа и други езици – </a:t>
            </a:r>
            <a:r>
              <a:rPr lang="en-US" dirty="0" smtClean="0"/>
              <a:t>C/C++, HTML, PHP</a:t>
            </a:r>
            <a:endParaRPr lang="en-US" dirty="0" smtClean="0"/>
          </a:p>
          <a:p>
            <a:pPr lvl="2"/>
            <a:r>
              <a:rPr lang="bg-BG" dirty="0" smtClean="0"/>
              <a:t>По-лек софтуер, в сравнение с </a:t>
            </a:r>
            <a:r>
              <a:rPr lang="en-US" dirty="0" smtClean="0"/>
              <a:t>Eclipse</a:t>
            </a:r>
            <a:endParaRPr lang="en-US" dirty="0" smtClean="0"/>
          </a:p>
          <a:p>
            <a:pPr lvl="1"/>
            <a:r>
              <a:rPr lang="en-US" dirty="0" smtClean="0">
                <a:hlinkClick r:id="rId3" action="ppaction://hlinkfile"/>
              </a:rPr>
              <a:t>IntelliJ IDEA</a:t>
            </a:r>
            <a:endParaRPr lang="en-US" dirty="0" smtClean="0"/>
          </a:p>
          <a:p>
            <a:pPr lvl="2"/>
            <a:r>
              <a:rPr lang="bg-BG" dirty="0" smtClean="0"/>
              <a:t>Платена (</a:t>
            </a:r>
            <a:r>
              <a:rPr lang="en-US" dirty="0" smtClean="0"/>
              <a:t>15</a:t>
            </a:r>
            <a:r>
              <a:rPr lang="bg-BG" dirty="0"/>
              <a:t> </a:t>
            </a:r>
            <a:r>
              <a:rPr lang="en-US" dirty="0" smtClean="0"/>
              <a:t>EUR /</a:t>
            </a:r>
            <a:r>
              <a:rPr lang="bg-BG" dirty="0" smtClean="0"/>
              <a:t> месец, </a:t>
            </a:r>
            <a:r>
              <a:rPr lang="bg-BG" dirty="0" smtClean="0">
                <a:hlinkClick r:id="rId4"/>
              </a:rPr>
              <a:t>множество отстъпки</a:t>
            </a:r>
            <a:r>
              <a:rPr lang="en-US" dirty="0" smtClean="0"/>
              <a:t>)</a:t>
            </a:r>
            <a:endParaRPr lang="bg-BG" dirty="0" smtClean="0"/>
          </a:p>
          <a:p>
            <a:pPr lvl="2"/>
            <a:r>
              <a:rPr lang="bg-BG" dirty="0" smtClean="0"/>
              <a:t>Безплатна версия, за проекти с отворен код!</a:t>
            </a:r>
            <a:endParaRPr lang="bg-BG" dirty="0" smtClean="0"/>
          </a:p>
          <a:p>
            <a:pPr lvl="2"/>
            <a:r>
              <a:rPr lang="bg-BG" dirty="0" smtClean="0"/>
              <a:t>Най-висок набор от вградени инструменти за качествен код </a:t>
            </a:r>
            <a:endParaRPr lang="en-US" dirty="0" smtClean="0"/>
          </a:p>
          <a:p>
            <a:pPr lvl="2"/>
            <a:r>
              <a:rPr lang="bg-BG" dirty="0" smtClean="0"/>
              <a:t>Добра производителност на средата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more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2610" y="1569720"/>
            <a:ext cx="3406775" cy="340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Упражнение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065"/>
            <a:ext cx="10515600" cy="4351338"/>
          </a:xfrm>
        </p:spPr>
        <p:txBody>
          <a:bodyPr/>
          <a:lstStyle/>
          <a:p>
            <a:r>
              <a:rPr lang="bg-BG" dirty="0" smtClean="0"/>
              <a:t>Изтеглете </a:t>
            </a:r>
            <a:r>
              <a:rPr lang="en-US" dirty="0" smtClean="0"/>
              <a:t>JDK</a:t>
            </a:r>
            <a:endParaRPr lang="en-US" dirty="0" smtClean="0"/>
          </a:p>
          <a:p>
            <a:r>
              <a:rPr lang="bg-BG" dirty="0" smtClean="0"/>
              <a:t>Пресъздайте </a:t>
            </a:r>
            <a:r>
              <a:rPr lang="bg-BG" dirty="0" smtClean="0">
                <a:hlinkClick r:id="rId1" action="ppaction://hlinksldjump"/>
              </a:rPr>
              <a:t>демото</a:t>
            </a:r>
            <a:endParaRPr lang="en-US" dirty="0" smtClean="0"/>
          </a:p>
          <a:p>
            <a:r>
              <a:rPr lang="bg-BG" dirty="0" smtClean="0"/>
              <a:t>Изтеглете среда за разработка</a:t>
            </a:r>
            <a:r>
              <a:rPr lang="en-US" dirty="0" smtClean="0"/>
              <a:t> (</a:t>
            </a:r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 smtClean="0"/>
              <a:t>IntelliJ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Инсталирайте я</a:t>
            </a:r>
            <a:endParaRPr lang="bg-BG" dirty="0" smtClean="0"/>
          </a:p>
          <a:p>
            <a:r>
              <a:rPr lang="bg-BG" dirty="0" smtClean="0"/>
              <a:t>Създайте нов проект</a:t>
            </a:r>
            <a:endParaRPr lang="bg-BG" dirty="0" smtClean="0"/>
          </a:p>
          <a:p>
            <a:r>
              <a:rPr lang="bg-BG" dirty="0" smtClean="0"/>
              <a:t>Пресъздайте демото</a:t>
            </a:r>
            <a:endParaRPr lang="bg-BG" dirty="0" smtClean="0"/>
          </a:p>
          <a:p>
            <a:r>
              <a:rPr lang="bg-BG" dirty="0" smtClean="0"/>
              <a:t>Намерете техническата документация на използваното твърдение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Java API </a:t>
            </a:r>
            <a:r>
              <a:rPr lang="bg-BG" dirty="0" smtClean="0"/>
              <a:t>документацията</a:t>
            </a:r>
            <a:endParaRPr lang="bg-BG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Упражнение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93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bg-BG" dirty="0" smtClean="0"/>
              <a:t>В нов проект напишете същата програма, която да разпечатва друго съобщение. Опитайте се да обясните всяка стъпка при писането му:</a:t>
            </a:r>
            <a:endParaRPr lang="bg-BG" dirty="0" smtClean="0"/>
          </a:p>
          <a:p>
            <a:pPr lvl="1">
              <a:lnSpc>
                <a:spcPct val="80000"/>
              </a:lnSpc>
            </a:pPr>
            <a:r>
              <a:rPr lang="bg-BG" dirty="0" smtClean="0"/>
              <a:t>Защо пишем името на класа по даден начин?</a:t>
            </a:r>
            <a:endParaRPr lang="bg-BG" dirty="0" smtClean="0"/>
          </a:p>
          <a:p>
            <a:pPr lvl="1">
              <a:lnSpc>
                <a:spcPct val="80000"/>
              </a:lnSpc>
            </a:pPr>
            <a:r>
              <a:rPr lang="bg-BG" dirty="0" smtClean="0"/>
              <a:t>Защо пишем името на метода по даден начин?</a:t>
            </a:r>
            <a:endParaRPr lang="bg-BG" dirty="0" smtClean="0"/>
          </a:p>
          <a:p>
            <a:pPr lvl="1">
              <a:lnSpc>
                <a:spcPct val="80000"/>
              </a:lnSpc>
            </a:pPr>
            <a:r>
              <a:rPr lang="bg-BG" dirty="0" smtClean="0"/>
              <a:t>Какво правят твърденията, които ползваме?</a:t>
            </a:r>
            <a:endParaRPr lang="bg-BG" dirty="0" smtClean="0"/>
          </a:p>
          <a:p>
            <a:pPr lvl="1">
              <a:lnSpc>
                <a:spcPct val="80000"/>
              </a:lnSpc>
            </a:pPr>
            <a:r>
              <a:rPr lang="bg-BG" dirty="0" smtClean="0"/>
              <a:t>Какви стъпки предприемаме за да стартираме програмата?</a:t>
            </a:r>
            <a:endParaRPr lang="bg-BG" dirty="0" smtClean="0"/>
          </a:p>
          <a:p>
            <a:pPr lvl="1">
              <a:lnSpc>
                <a:spcPct val="80000"/>
              </a:lnSpc>
            </a:pPr>
            <a:r>
              <a:rPr lang="bg-BG" dirty="0" smtClean="0"/>
              <a:t>Какво очакваме да излезе на екрана?</a:t>
            </a:r>
            <a:endParaRPr lang="bg-BG" dirty="0" smtClean="0"/>
          </a:p>
          <a:p>
            <a:pPr>
              <a:lnSpc>
                <a:spcPct val="80000"/>
              </a:lnSpc>
            </a:pPr>
            <a:r>
              <a:rPr lang="bg-BG" dirty="0" smtClean="0"/>
              <a:t>Направете нов проект и напишете програма, която да </a:t>
            </a:r>
            <a:r>
              <a:rPr lang="bg-BG" b="1" dirty="0" smtClean="0"/>
              <a:t>разпечатва сбора на числата 5 и 7, използвайки твърдението от днешната лекция</a:t>
            </a:r>
            <a:endParaRPr lang="bg-BG" b="1" dirty="0" smtClean="0"/>
          </a:p>
          <a:p>
            <a:pPr lvl="1">
              <a:lnSpc>
                <a:spcPct val="80000"/>
              </a:lnSpc>
            </a:pPr>
            <a:r>
              <a:rPr lang="bg-BG" i="1" dirty="0" smtClean="0"/>
              <a:t>Подсказка</a:t>
            </a:r>
            <a:r>
              <a:rPr lang="bg-BG" dirty="0" smtClean="0"/>
              <a:t>: </a:t>
            </a:r>
            <a:r>
              <a:rPr lang="bg-BG" dirty="0" smtClean="0">
                <a:hlinkClick r:id="rId1" action="ppaction://hlinkfile"/>
              </a:rPr>
              <a:t>Разгледайте документацията на твърдението</a:t>
            </a:r>
            <a:r>
              <a:rPr lang="bg-BG" dirty="0" smtClean="0"/>
              <a:t> и как може да бъде използвано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840" y="351790"/>
            <a:ext cx="4013835" cy="1325880"/>
          </a:xfrm>
        </p:spPr>
        <p:txBody>
          <a:bodyPr/>
          <a:lstStyle/>
          <a:p>
            <a:r>
              <a:rPr lang="bg-BG" dirty="0" smtClean="0"/>
              <a:t>За лектора</a:t>
            </a:r>
            <a:endParaRPr lang="en-US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838199" y="1359877"/>
            <a:ext cx="10884878" cy="45133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80604020202020204" charset="0"/>
              <a:buNone/>
            </a:pPr>
            <a:r>
              <a:rPr lang="en-US" dirty="0" smtClean="0"/>
              <a:t>	</a:t>
            </a:r>
            <a:endParaRPr lang="bg-BG" dirty="0" smtClean="0"/>
          </a:p>
          <a:p>
            <a:pPr lvl="1"/>
            <a:r>
              <a:rPr lang="en-US" dirty="0" smtClean="0"/>
              <a:t>Senior </a:t>
            </a:r>
            <a:r>
              <a:rPr lang="x-none" altLang="en-US" dirty="0" smtClean="0"/>
              <a:t>Software </a:t>
            </a:r>
            <a:r>
              <a:rPr lang="en-US" dirty="0"/>
              <a:t>Developer </a:t>
            </a:r>
            <a:endParaRPr lang="bg-BG" dirty="0"/>
          </a:p>
          <a:p>
            <a:pPr lvl="1"/>
            <a:r>
              <a:rPr lang="en-US" dirty="0" smtClean="0"/>
              <a:t>E-mail: </a:t>
            </a:r>
            <a:r>
              <a:rPr lang="x-none" altLang="en-US" dirty="0" smtClean="0">
                <a:hlinkClick r:id="rId1"/>
              </a:rPr>
              <a:t>milen</a:t>
            </a:r>
            <a:r>
              <a:rPr lang="en-US" dirty="0" smtClean="0">
                <a:hlinkClick r:id="rId1"/>
              </a:rPr>
              <a:t>.</a:t>
            </a:r>
            <a:r>
              <a:rPr lang="x-none" altLang="en-US" dirty="0" smtClean="0">
                <a:hlinkClick r:id="rId1"/>
              </a:rPr>
              <a:t>yanchev</a:t>
            </a:r>
            <a:r>
              <a:rPr lang="en-US" dirty="0" smtClean="0">
                <a:hlinkClick r:id="rId1"/>
              </a:rPr>
              <a:t>@swift.bg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JAVA, </a:t>
            </a:r>
            <a:r>
              <a:rPr lang="x-none" altLang="en-US" dirty="0" smtClean="0"/>
              <a:t>Groovy</a:t>
            </a:r>
            <a:r>
              <a:rPr lang="en-US" dirty="0" smtClean="0"/>
              <a:t>, </a:t>
            </a:r>
            <a:r>
              <a:rPr lang="bg-BG" dirty="0" smtClean="0"/>
              <a:t>ООП</a:t>
            </a:r>
            <a:endParaRPr lang="en-US" dirty="0" smtClean="0"/>
          </a:p>
          <a:p>
            <a:pPr lvl="1"/>
            <a:r>
              <a:rPr lang="en-US" dirty="0"/>
              <a:t>MySQL, </a:t>
            </a:r>
            <a:r>
              <a:rPr lang="en-US" dirty="0" err="1"/>
              <a:t>OracleDB</a:t>
            </a:r>
            <a:r>
              <a:rPr lang="en-US" dirty="0"/>
              <a:t>, MSSQL, </a:t>
            </a:r>
            <a:r>
              <a:rPr lang="en-US" dirty="0" err="1"/>
              <a:t>PgSQL</a:t>
            </a:r>
            <a:r>
              <a:rPr lang="x-none" altLang="en-US" dirty="0" err="1"/>
              <a:t>, Derby</a:t>
            </a:r>
            <a:endParaRPr lang="x-none" altLang="en-US" dirty="0" err="1"/>
          </a:p>
          <a:p>
            <a:pPr lvl="1"/>
            <a:r>
              <a:rPr lang="en-US" dirty="0" smtClean="0"/>
              <a:t>HTML/CSS, JavaScript,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dirty="0"/>
              <a:t>Опит в разработката на големи десктоп и интернет приложения. Анализиране, подпомагане и решаване на проблеми в технологии като OSGi и NetBeans platform. Разработка на аналитичен софтуер за създаване на модели по исторически данни.</a:t>
            </a:r>
            <a:endParaRPr dirty="0"/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38493" y="2891025"/>
            <a:ext cx="2790897" cy="53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x-none" sz="2800" b="1" dirty="0">
                <a:latin typeface="+mj-lt"/>
                <a:ea typeface="+mj-ea"/>
                <a:cs typeface="+mj-cs"/>
              </a:rPr>
              <a:t>Милен Янчев</a:t>
            </a:r>
            <a:endParaRPr lang="x-none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20170824_175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728200" y="678180"/>
            <a:ext cx="2339340" cy="1755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231775"/>
            <a:ext cx="10515600" cy="1325563"/>
          </a:xfrm>
        </p:spPr>
        <p:txBody>
          <a:bodyPr/>
          <a:lstStyle/>
          <a:p>
            <a:r>
              <a:rPr lang="bg-BG" dirty="0"/>
              <a:t>Защо сме тук?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334135"/>
            <a:ext cx="10515600" cy="4351338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90000"/>
              </a:lnSpc>
            </a:pPr>
            <a:r>
              <a:rPr lang="bg-BG" sz="2400" dirty="0"/>
              <a:t>Запознаване с парадигмите на обектно-ориентираното програмиране (</a:t>
            </a:r>
            <a:r>
              <a:rPr lang="bg-BG" sz="2400" b="1" dirty="0"/>
              <a:t>ООП</a:t>
            </a:r>
            <a:r>
              <a:rPr lang="bg-BG" sz="2400" dirty="0"/>
              <a:t>)</a:t>
            </a:r>
            <a:endParaRPr lang="bg-BG" sz="2400" dirty="0"/>
          </a:p>
          <a:p>
            <a:pPr>
              <a:lnSpc>
                <a:spcPct val="90000"/>
              </a:lnSpc>
            </a:pPr>
            <a:r>
              <a:rPr lang="bg-BG" sz="2400" dirty="0"/>
              <a:t>Усвояване на основни концепции на работа с езика </a:t>
            </a:r>
            <a:r>
              <a:rPr lang="en-US" sz="2400" b="1" dirty="0"/>
              <a:t>JAVA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bg-BG" sz="2400" dirty="0"/>
              <a:t>Усвояване на основни концепции на работа със </a:t>
            </a:r>
            <a:r>
              <a:rPr lang="bg-BG" sz="2400" b="1" dirty="0"/>
              <a:t>среди за разработка </a:t>
            </a:r>
            <a:r>
              <a:rPr lang="bg-BG" sz="2400" dirty="0"/>
              <a:t>и системи за контрол на версиите (</a:t>
            </a:r>
            <a:r>
              <a:rPr lang="en-US" sz="2400" b="1" dirty="0"/>
              <a:t>source control</a:t>
            </a:r>
            <a:r>
              <a:rPr lang="en-US" sz="2400" dirty="0"/>
              <a:t> systems)</a:t>
            </a:r>
            <a:endParaRPr lang="bg-BG" sz="2400" b="1" dirty="0"/>
          </a:p>
          <a:p>
            <a:pPr>
              <a:lnSpc>
                <a:spcPct val="90000"/>
              </a:lnSpc>
            </a:pPr>
            <a:r>
              <a:rPr lang="bg-BG" sz="2400" dirty="0"/>
              <a:t>Работа с</a:t>
            </a:r>
            <a:r>
              <a:rPr lang="en-US" sz="2400" dirty="0"/>
              <a:t>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bg-BG" sz="2000" b="1" dirty="0"/>
              <a:t>бази данни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bg-BG" sz="2000" b="1" dirty="0"/>
              <a:t>структури от данни</a:t>
            </a:r>
            <a:endParaRPr lang="bg-BG" sz="2000" b="1" dirty="0"/>
          </a:p>
          <a:p>
            <a:pPr lvl="1">
              <a:lnSpc>
                <a:spcPct val="90000"/>
              </a:lnSpc>
            </a:pPr>
            <a:r>
              <a:rPr lang="bg-BG" sz="2000" b="1" dirty="0"/>
              <a:t>сървърни приложения</a:t>
            </a:r>
            <a:r>
              <a:rPr lang="bg-BG" sz="2000" dirty="0"/>
              <a:t> </a:t>
            </a:r>
            <a:endParaRPr lang="bg-BG" sz="2000" dirty="0"/>
          </a:p>
          <a:p>
            <a:pPr lvl="1">
              <a:lnSpc>
                <a:spcPct val="90000"/>
              </a:lnSpc>
            </a:pPr>
            <a:r>
              <a:rPr lang="bg-BG" sz="2000" b="1" dirty="0"/>
              <a:t>Алгоритми</a:t>
            </a:r>
            <a:endParaRPr lang="bg-BG" sz="2000" b="1" dirty="0"/>
          </a:p>
          <a:p>
            <a:pPr>
              <a:lnSpc>
                <a:spcPct val="90000"/>
              </a:lnSpc>
            </a:pPr>
            <a:r>
              <a:rPr lang="bg-BG" sz="2400" dirty="0"/>
              <a:t>Разглеждане на </a:t>
            </a:r>
            <a:r>
              <a:rPr lang="bg-BG" sz="2400" b="1" dirty="0"/>
              <a:t>често срещани проблеми </a:t>
            </a:r>
            <a:r>
              <a:rPr lang="bg-BG" sz="2400" dirty="0"/>
              <a:t>и </a:t>
            </a:r>
            <a:r>
              <a:rPr lang="bg-BG" sz="2400" b="1" dirty="0"/>
              <a:t>задавани въпроси</a:t>
            </a:r>
            <a:endParaRPr lang="bg-BG" sz="2400" b="1" dirty="0"/>
          </a:p>
          <a:p>
            <a:pPr>
              <a:lnSpc>
                <a:spcPct val="90000"/>
              </a:lnSpc>
            </a:pPr>
            <a:r>
              <a:rPr lang="bg-BG" sz="2400" dirty="0">
                <a:hlinkClick r:id="rId1"/>
              </a:rPr>
              <a:t>Програма</a:t>
            </a:r>
            <a:endParaRPr lang="en-US" sz="2400" dirty="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ще го постигнем?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4190"/>
          </a:xfrm>
        </p:spPr>
        <p:txBody>
          <a:bodyPr/>
          <a:lstStyle/>
          <a:p>
            <a:r>
              <a:rPr lang="x-none" altLang="bg-BG" dirty="0"/>
              <a:t> </a:t>
            </a:r>
            <a:r>
              <a:rPr lang="bg-BG" dirty="0"/>
              <a:t>Упражнения в час</a:t>
            </a:r>
            <a:endParaRPr lang="bg-BG" dirty="0"/>
          </a:p>
          <a:p>
            <a:r>
              <a:rPr lang="bg-BG" dirty="0"/>
              <a:t> Упражнения у дома</a:t>
            </a:r>
            <a:endParaRPr lang="en-US" dirty="0"/>
          </a:p>
          <a:p>
            <a:r>
              <a:rPr lang="bg-BG" dirty="0"/>
              <a:t> Курсов проект и кратка защита към него</a:t>
            </a:r>
            <a:endParaRPr lang="bg-BG" dirty="0"/>
          </a:p>
          <a:p>
            <a:r>
              <a:rPr lang="bg-BG" dirty="0"/>
              <a:t> Междинен тест</a:t>
            </a:r>
            <a:endParaRPr lang="bg-BG" dirty="0"/>
          </a:p>
          <a:p>
            <a:r>
              <a:rPr lang="bg-BG" dirty="0"/>
              <a:t> Финален изпит </a:t>
            </a:r>
            <a:endParaRPr lang="bg-BG" dirty="0"/>
          </a:p>
          <a:p>
            <a:r>
              <a:rPr lang="bg-BG" dirty="0"/>
              <a:t> Препоръка от </a:t>
            </a:r>
            <a:r>
              <a:rPr lang="bg-BG" dirty="0" smtClean="0"/>
              <a:t>преподавателя</a:t>
            </a:r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pPr marL="342900" indent="-342900" algn="l">
              <a:buFont typeface="Arial" panose="02080604020202020204" charset="0"/>
              <a:buChar char="•"/>
            </a:pPr>
            <a:r>
              <a:rPr lang="bg-BG" dirty="0" smtClean="0">
                <a:latin typeface="Calibri Light" panose="020F0302020204030204" pitchFamily="34" charset="0"/>
              </a:rPr>
              <a:t>История</a:t>
            </a:r>
            <a:endParaRPr lang="bg-BG" dirty="0" smtClean="0">
              <a:latin typeface="Calibri Light" panose="020F0302020204030204" pitchFamily="34" charset="0"/>
            </a:endParaRPr>
          </a:p>
          <a:p>
            <a:pPr marL="342900" indent="-342900" algn="l">
              <a:buFont typeface="Arial" panose="02080604020202020204" charset="0"/>
              <a:buChar char="•"/>
            </a:pPr>
            <a:r>
              <a:rPr lang="bg-BG" dirty="0" smtClean="0">
                <a:latin typeface="Calibri Light" panose="020F0302020204030204" pitchFamily="34" charset="0"/>
              </a:rPr>
              <a:t>Особености</a:t>
            </a:r>
            <a:endParaRPr lang="bg-BG" dirty="0" smtClean="0">
              <a:latin typeface="Calibri Light" panose="020F0302020204030204" pitchFamily="34" charset="0"/>
            </a:endParaRPr>
          </a:p>
          <a:p>
            <a:pPr marL="342900" indent="-342900" algn="l">
              <a:buFont typeface="Arial" panose="02080604020202020204" charset="0"/>
              <a:buChar char="•"/>
            </a:pPr>
            <a:r>
              <a:rPr lang="bg-BG" dirty="0" smtClean="0">
                <a:latin typeface="Calibri Light" panose="020F0302020204030204" pitchFamily="34" charset="0"/>
              </a:rPr>
              <a:t>Среди за разработка</a:t>
            </a:r>
            <a:endParaRPr lang="en-US" dirty="0" smtClean="0">
              <a:latin typeface="Calibri Light" panose="020F0302020204030204" pitchFamily="34" charset="0"/>
            </a:endParaRPr>
          </a:p>
          <a:p>
            <a:pPr marL="342900" indent="-342900" algn="l">
              <a:buFont typeface="Arial" panose="02080604020202020204" charset="0"/>
              <a:buChar char="•"/>
            </a:pPr>
            <a:r>
              <a:rPr lang="en-US" dirty="0" smtClean="0">
                <a:latin typeface="Calibri Light" panose="020F0302020204030204" pitchFamily="34" charset="0"/>
              </a:rPr>
              <a:t>“Hello World!”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bg-BG" dirty="0" smtClean="0"/>
              <a:t>История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622425"/>
            <a:ext cx="6926943" cy="435133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bg-BG" dirty="0" smtClean="0"/>
              <a:t>Първоначално разработен в </a:t>
            </a:r>
            <a:r>
              <a:rPr lang="en-US" dirty="0" smtClean="0"/>
              <a:t>Sun Microsystems (</a:t>
            </a:r>
            <a:r>
              <a:rPr lang="bg-BG" dirty="0" smtClean="0"/>
              <a:t>в момента – </a:t>
            </a:r>
            <a:r>
              <a:rPr lang="en-US" dirty="0" smtClean="0"/>
              <a:t>Oracle Corp.)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bg-BG" dirty="0"/>
              <a:t>Р</a:t>
            </a:r>
            <a:r>
              <a:rPr lang="bg-BG" dirty="0" smtClean="0"/>
              <a:t>азработката стартира през 1991г</a:t>
            </a:r>
            <a:r>
              <a:rPr lang="en-US" dirty="0" smtClean="0"/>
              <a:t>.</a:t>
            </a:r>
            <a:r>
              <a:rPr lang="bg-BG" dirty="0" smtClean="0"/>
              <a:t> от </a:t>
            </a:r>
            <a:r>
              <a:rPr lang="en-US" dirty="0" smtClean="0"/>
              <a:t>James Gosling, Mike Sheridan, Patrick Naughton</a:t>
            </a:r>
            <a:r>
              <a:rPr lang="bg-BG" dirty="0" smtClean="0"/>
              <a:t>, като името е било </a:t>
            </a:r>
            <a:r>
              <a:rPr lang="en-US" b="1" dirty="0" smtClean="0"/>
              <a:t>Oak</a:t>
            </a:r>
            <a:r>
              <a:rPr lang="bg-BG" dirty="0" smtClean="0"/>
              <a:t>. По-късно преименуван на </a:t>
            </a:r>
            <a:r>
              <a:rPr lang="en-US" b="1" dirty="0" smtClean="0"/>
              <a:t>Java </a:t>
            </a:r>
            <a:r>
              <a:rPr lang="bg-BG" dirty="0" smtClean="0"/>
              <a:t>от </a:t>
            </a:r>
            <a:r>
              <a:rPr lang="en-US" b="1" dirty="0" smtClean="0"/>
              <a:t>Java coffee</a:t>
            </a:r>
            <a:endParaRPr lang="bg-BG" b="1" dirty="0" smtClean="0"/>
          </a:p>
          <a:p>
            <a:pPr>
              <a:lnSpc>
                <a:spcPct val="90000"/>
              </a:lnSpc>
            </a:pPr>
            <a:r>
              <a:rPr lang="bg-BG" dirty="0" smtClean="0"/>
              <a:t>Официално пуснат 1995г</a:t>
            </a:r>
            <a:r>
              <a:rPr lang="en-US" dirty="0" smtClean="0"/>
              <a:t>.</a:t>
            </a:r>
            <a:r>
              <a:rPr lang="bg-BG" dirty="0" smtClean="0"/>
              <a:t> от </a:t>
            </a:r>
            <a:r>
              <a:rPr lang="en-US" dirty="0" smtClean="0"/>
              <a:t>Sun. </a:t>
            </a:r>
            <a:r>
              <a:rPr lang="bg-BG" dirty="0" smtClean="0"/>
              <a:t>9 официални версиини промени.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bg-BG" dirty="0" smtClean="0"/>
              <a:t>Последна версия към 1</a:t>
            </a:r>
            <a:r>
              <a:rPr lang="x-none" altLang="bg-BG" dirty="0" smtClean="0"/>
              <a:t>0</a:t>
            </a:r>
            <a:r>
              <a:rPr lang="bg-BG" dirty="0" smtClean="0"/>
              <a:t>/2017 – </a:t>
            </a:r>
            <a:r>
              <a:rPr lang="en-US" b="1" dirty="0" smtClean="0"/>
              <a:t>Java </a:t>
            </a:r>
            <a:r>
              <a:rPr lang="x-none" altLang="en-US" b="1" dirty="0" smtClean="0"/>
              <a:t>9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JamesGosl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0515" y="876935"/>
            <a:ext cx="3778885" cy="2830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bg-BG" dirty="0" smtClean="0"/>
              <a:t>Особености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Лесен за усвояване, обектно-ориентиран, познат (синтаксис, близък до </a:t>
            </a:r>
            <a:r>
              <a:rPr lang="en-US" sz="2400" dirty="0" smtClean="0"/>
              <a:t>C</a:t>
            </a:r>
            <a:r>
              <a:rPr lang="bg-BG" sz="2400" dirty="0" smtClean="0"/>
              <a:t>/</a:t>
            </a:r>
            <a:r>
              <a:rPr lang="en-US" sz="2400" dirty="0" smtClean="0"/>
              <a:t>C++</a:t>
            </a:r>
            <a:r>
              <a:rPr lang="bg-BG" sz="2400" dirty="0" smtClean="0"/>
              <a:t>)</a:t>
            </a:r>
            <a:endParaRPr lang="bg-BG" sz="2400" dirty="0" smtClean="0"/>
          </a:p>
          <a:p>
            <a:r>
              <a:rPr lang="en-US" sz="2400" b="1" dirty="0" smtClean="0"/>
              <a:t>W</a:t>
            </a:r>
            <a:r>
              <a:rPr lang="en-US" sz="2400" dirty="0" smtClean="0"/>
              <a:t>rite </a:t>
            </a:r>
            <a:r>
              <a:rPr lang="en-US" sz="2400" b="1" dirty="0" smtClean="0"/>
              <a:t>O</a:t>
            </a:r>
            <a:r>
              <a:rPr lang="en-US" sz="2400" dirty="0" smtClean="0"/>
              <a:t>nce </a:t>
            </a:r>
            <a:r>
              <a:rPr lang="en-US" sz="2400" b="1" dirty="0" smtClean="0"/>
              <a:t>R</a:t>
            </a:r>
            <a:r>
              <a:rPr lang="en-US" sz="2400" dirty="0" smtClean="0"/>
              <a:t>un </a:t>
            </a:r>
            <a:r>
              <a:rPr lang="en-US" sz="2400" b="1" dirty="0" smtClean="0"/>
              <a:t>A</a:t>
            </a:r>
            <a:r>
              <a:rPr lang="en-US" sz="2400" dirty="0" smtClean="0"/>
              <a:t>nywhere (WORA)</a:t>
            </a:r>
            <a:r>
              <a:rPr lang="bg-BG" sz="2400" dirty="0" smtClean="0"/>
              <a:t> </a:t>
            </a:r>
            <a:endParaRPr lang="bg-BG" sz="2400" dirty="0" smtClean="0"/>
          </a:p>
          <a:p>
            <a:pPr lvl="1"/>
            <a:r>
              <a:rPr lang="bg-BG" sz="2000" dirty="0" smtClean="0"/>
              <a:t>платформена и архитектурна независимост </a:t>
            </a:r>
            <a:endParaRPr lang="bg-BG" sz="2000" dirty="0" smtClean="0"/>
          </a:p>
          <a:p>
            <a:pPr lvl="1"/>
            <a:r>
              <a:rPr lang="bg-BG" sz="2000" dirty="0" smtClean="0"/>
              <a:t>портативност</a:t>
            </a:r>
            <a:endParaRPr lang="bg-BG" sz="2000" dirty="0" smtClean="0"/>
          </a:p>
          <a:p>
            <a:r>
              <a:rPr lang="bg-BG" sz="2400" dirty="0" smtClean="0"/>
              <a:t>Здрав, надежден, сигурен, производителен</a:t>
            </a:r>
            <a:endParaRPr lang="bg-BG" sz="2400" dirty="0" smtClean="0"/>
          </a:p>
          <a:p>
            <a:r>
              <a:rPr lang="bg-BG" sz="2400" dirty="0" smtClean="0"/>
              <a:t>Преведим, многонишков, динамичен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bg-BG" sz="2400" dirty="0" smtClean="0"/>
              <a:t>Статично типизиран)</a:t>
            </a:r>
            <a:endParaRPr lang="bg-BG" sz="2400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bg-BG" dirty="0" smtClean="0"/>
              <a:t>Особености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35125"/>
            <a:ext cx="5098143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b="1" dirty="0" smtClean="0"/>
              <a:t>Java C</a:t>
            </a:r>
            <a:r>
              <a:rPr lang="en-US" dirty="0" smtClean="0"/>
              <a:t>ompiler (</a:t>
            </a:r>
            <a:r>
              <a:rPr lang="en-US" dirty="0" err="1" smtClean="0"/>
              <a:t>javac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bg-BG" dirty="0" smtClean="0"/>
              <a:t>Превежда </a:t>
            </a:r>
            <a:r>
              <a:rPr lang="en-US" dirty="0" smtClean="0"/>
              <a:t>source</a:t>
            </a:r>
            <a:r>
              <a:rPr lang="bg-BG" dirty="0" smtClean="0"/>
              <a:t> до </a:t>
            </a:r>
            <a:r>
              <a:rPr lang="en-US" dirty="0" smtClean="0"/>
              <a:t>bytecode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V</a:t>
            </a:r>
            <a:r>
              <a:rPr lang="en-US" dirty="0" smtClean="0"/>
              <a:t>irtual </a:t>
            </a:r>
            <a:r>
              <a:rPr lang="en-US" b="1" dirty="0" smtClean="0"/>
              <a:t>M</a:t>
            </a:r>
            <a:r>
              <a:rPr lang="en-US" dirty="0" smtClean="0"/>
              <a:t>achine</a:t>
            </a:r>
            <a:r>
              <a:rPr lang="bg-BG" dirty="0" smtClean="0"/>
              <a:t> </a:t>
            </a:r>
            <a:r>
              <a:rPr lang="bg-BG" sz="2400" dirty="0" smtClean="0"/>
              <a:t>(</a:t>
            </a:r>
            <a:r>
              <a:rPr lang="en-US" sz="2400" dirty="0" smtClean="0"/>
              <a:t>JVM)</a:t>
            </a:r>
            <a:endParaRPr lang="bg-BG" sz="2400" dirty="0" smtClean="0"/>
          </a:p>
          <a:p>
            <a:pPr lvl="1">
              <a:lnSpc>
                <a:spcPct val="80000"/>
              </a:lnSpc>
            </a:pPr>
            <a:r>
              <a:rPr lang="bg-BG" dirty="0" smtClean="0"/>
              <a:t>Превежда </a:t>
            </a:r>
            <a:r>
              <a:rPr lang="en-US" dirty="0" smtClean="0"/>
              <a:t>bytecode </a:t>
            </a:r>
            <a:r>
              <a:rPr lang="bg-BG" dirty="0" smtClean="0"/>
              <a:t>до изпълним код</a:t>
            </a:r>
            <a:endParaRPr lang="bg-BG" dirty="0" smtClean="0"/>
          </a:p>
          <a:p>
            <a:pPr lvl="1">
              <a:lnSpc>
                <a:spcPct val="80000"/>
              </a:lnSpc>
            </a:pPr>
            <a:r>
              <a:rPr lang="bg-BG" dirty="0" smtClean="0"/>
              <a:t>Управлява паметта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Java Bytecode</a:t>
            </a:r>
            <a:r>
              <a:rPr lang="bg-BG" dirty="0" smtClean="0"/>
              <a:t> </a:t>
            </a:r>
            <a:r>
              <a:rPr lang="bg-BG" sz="2400" dirty="0" smtClean="0"/>
              <a:t>(.</a:t>
            </a:r>
            <a:r>
              <a:rPr lang="en-US" sz="2400" dirty="0" smtClean="0"/>
              <a:t>class </a:t>
            </a:r>
            <a:r>
              <a:rPr lang="bg-BG" sz="2400" dirty="0" smtClean="0"/>
              <a:t>файлове)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dirty="0" smtClean="0">
                <a:hlinkClick r:id="rId1"/>
              </a:rPr>
              <a:t>Java API</a:t>
            </a:r>
            <a:r>
              <a:rPr lang="bg-BG" dirty="0" smtClean="0"/>
              <a:t> </a:t>
            </a:r>
            <a:r>
              <a:rPr lang="bg-BG" sz="2400" dirty="0" smtClean="0"/>
              <a:t>(класове, опаковани в библиотеки, позволяващи интеграция на голям набор функционалности в потребителски приложения)</a:t>
            </a:r>
            <a:endParaRPr lang="en-US" dirty="0"/>
          </a:p>
        </p:txBody>
      </p:sp>
      <p:pic>
        <p:nvPicPr>
          <p:cNvPr id="2050" name="Picture 2" descr="http://img.viralpatel.net/2008/12/java-program-exec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437" y="695801"/>
            <a:ext cx="4937852" cy="456009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54858" y="5348605"/>
            <a:ext cx="481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http://viralpatel.net/blogs/java-virtual-machine-an-inside-story/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915401" y="1086980"/>
            <a:ext cx="2438399" cy="578308"/>
            <a:chOff x="8915401" y="1074280"/>
            <a:chExt cx="2438399" cy="578308"/>
          </a:xfrm>
        </p:grpSpPr>
        <p:sp>
          <p:nvSpPr>
            <p:cNvPr id="5" name="Rectangle 4"/>
            <p:cNvSpPr/>
            <p:nvPr/>
          </p:nvSpPr>
          <p:spPr>
            <a:xfrm>
              <a:off x="9942286" y="1074280"/>
              <a:ext cx="1411514" cy="446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Java API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/>
            <p:nvPr/>
          </p:nvCxnSpPr>
          <p:spPr>
            <a:xfrm rot="10800000" flipV="1">
              <a:off x="8915401" y="1533974"/>
              <a:ext cx="1738315" cy="118614"/>
            </a:xfrm>
            <a:prstGeom prst="bentConnector3">
              <a:avLst>
                <a:gd name="adj1" fmla="val 41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7645</Words>
  <Application>Kingsoft Office WPP</Application>
  <PresentationFormat>Custom</PresentationFormat>
  <Paragraphs>379</Paragraphs>
  <Slides>29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Theme</vt:lpstr>
      <vt:lpstr>PowerPoint 演示文稿</vt:lpstr>
      <vt:lpstr>PowerPoint 演示文稿</vt:lpstr>
      <vt:lpstr>За лектора</vt:lpstr>
      <vt:lpstr>Защо сме тук?</vt:lpstr>
      <vt:lpstr>Как ще го постигнем?</vt:lpstr>
      <vt:lpstr>Java</vt:lpstr>
      <vt:lpstr>Java История</vt:lpstr>
      <vt:lpstr>Java Особености</vt:lpstr>
      <vt:lpstr>Java Особености (2)</vt:lpstr>
      <vt:lpstr>Java Особености (3)</vt:lpstr>
      <vt:lpstr>Java Технологии</vt:lpstr>
      <vt:lpstr>JVM (JAVA Virtual Machine)</vt:lpstr>
      <vt:lpstr>JAVA API </vt:lpstr>
      <vt:lpstr>JRE &amp; JDK</vt:lpstr>
      <vt:lpstr>JAVA имплементации</vt:lpstr>
      <vt:lpstr>My first App!</vt:lpstr>
      <vt:lpstr>Какво е необходимо?</vt:lpstr>
      <vt:lpstr>My first App!</vt:lpstr>
      <vt:lpstr>My first App!</vt:lpstr>
      <vt:lpstr>Какво се случи?</vt:lpstr>
      <vt:lpstr>Забележки</vt:lpstr>
      <vt:lpstr>Забележки (2)</vt:lpstr>
      <vt:lpstr>Ключови думи (запазени имена)</vt:lpstr>
      <vt:lpstr>Интегрирани среди за разработка</vt:lpstr>
      <vt:lpstr>Интегрирани среди за разработка </vt:lpstr>
      <vt:lpstr>Интегрирани среди за разработка (2)</vt:lpstr>
      <vt:lpstr>PowerPoint 演示文稿</vt:lpstr>
      <vt:lpstr>Упражнение</vt:lpstr>
      <vt:lpstr>Упражнение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.NET платформата. Среди за разработка. Управляван и неуправляван код</dc:title>
  <dc:creator>vic</dc:creator>
  <cp:lastModifiedBy>milen</cp:lastModifiedBy>
  <cp:revision>173</cp:revision>
  <dcterms:created xsi:type="dcterms:W3CDTF">2017-11-11T07:51:40Z</dcterms:created>
  <dcterms:modified xsi:type="dcterms:W3CDTF">2017-11-11T07:51:40Z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