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3"/>
    <p:sldId id="288" r:id="rId4"/>
    <p:sldId id="355" r:id="rId5"/>
    <p:sldId id="303" r:id="rId6"/>
    <p:sldId id="304" r:id="rId8"/>
    <p:sldId id="305" r:id="rId9"/>
    <p:sldId id="306" r:id="rId10"/>
    <p:sldId id="307" r:id="rId11"/>
    <p:sldId id="308" r:id="rId12"/>
    <p:sldId id="314" r:id="rId13"/>
    <p:sldId id="264" r:id="rId14"/>
    <p:sldId id="312" r:id="rId15"/>
    <p:sldId id="267" r:id="rId16"/>
    <p:sldId id="263" r:id="rId17"/>
    <p:sldId id="309" r:id="rId18"/>
    <p:sldId id="310" r:id="rId19"/>
    <p:sldId id="311" r:id="rId20"/>
    <p:sldId id="265" r:id="rId21"/>
    <p:sldId id="285" r:id="rId22"/>
    <p:sldId id="266" r:id="rId23"/>
    <p:sldId id="269" r:id="rId24"/>
    <p:sldId id="283" r:id="rId25"/>
    <p:sldId id="284" r:id="rId26"/>
    <p:sldId id="271" r:id="rId27"/>
    <p:sldId id="273" r:id="rId28"/>
    <p:sldId id="296" r:id="rId29"/>
    <p:sldId id="297" r:id="rId30"/>
    <p:sldId id="298" r:id="rId31"/>
    <p:sldId id="299" r:id="rId32"/>
    <p:sldId id="315" r:id="rId33"/>
    <p:sldId id="301" r:id="rId34"/>
    <p:sldId id="300" r:id="rId35"/>
    <p:sldId id="275" r:id="rId36"/>
    <p:sldId id="276" r:id="rId37"/>
    <p:sldId id="277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278" r:id="rId46"/>
    <p:sldId id="279" r:id="rId47"/>
    <p:sldId id="286" r:id="rId48"/>
    <p:sldId id="28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73632" autoAdjust="0"/>
  </p:normalViewPr>
  <p:slideViewPr>
    <p:cSldViewPr snapToGrid="0">
      <p:cViewPr varScale="1">
        <p:scale>
          <a:sx n="98" d="100"/>
          <a:sy n="98" d="100"/>
        </p:scale>
        <p:origin x="-948" y="-108"/>
      </p:cViewPr>
      <p:guideLst>
        <p:guide orient="horz" pos="217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AF740-008C-45FC-AF1C-3C9805101B4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5B6C7-D59D-48D2-86A3-D3BAD8958F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Масивите са съвкупност от променливи, които се наричат елементи.</a:t>
            </a:r>
            <a:endParaRPr lang="ru-RU" dirty="0" smtClean="0"/>
          </a:p>
          <a:p>
            <a:r>
              <a:rPr lang="ru-RU" dirty="0" smtClean="0"/>
              <a:t>Всеки масив има дължина - това е броят на елементите в него.</a:t>
            </a:r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JAVA </a:t>
            </a:r>
            <a:r>
              <a:rPr lang="ru-RU" dirty="0" smtClean="0"/>
              <a:t>дължината се оказва при инициализацията на масива и не може да бъде променяна след това.</a:t>
            </a:r>
            <a:endParaRPr lang="ru-RU" dirty="0" smtClean="0"/>
          </a:p>
          <a:p>
            <a:r>
              <a:rPr lang="ru-RU" dirty="0" smtClean="0"/>
              <a:t>Има няколко типа масива : едномерни, двумерни и многомерни.</a:t>
            </a:r>
            <a:endParaRPr lang="ru-RU" dirty="0" smtClean="0"/>
          </a:p>
          <a:p>
            <a:r>
              <a:rPr lang="ru-RU" dirty="0" smtClean="0"/>
              <a:t>Едномерните масиви са известни в математиката като "вектори", а двумерните </a:t>
            </a:r>
            <a:r>
              <a:rPr lang="bg-BG" dirty="0" smtClean="0"/>
              <a:t>като</a:t>
            </a:r>
            <a:r>
              <a:rPr lang="bg-BG" baseline="0" dirty="0" smtClean="0"/>
              <a:t> </a:t>
            </a:r>
            <a:r>
              <a:rPr lang="ru-RU" dirty="0" smtClean="0"/>
              <a:t>матрици.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B6C7-D59D-48D2-86A3-D3BAD8958F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B6C7-D59D-48D2-86A3-D3BAD8958F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Стекът е автоматично управлявана памет. Локалните променливи се записват в стека.</a:t>
            </a:r>
            <a:br>
              <a:rPr lang="bg-B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bg-B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bg-B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 обобщим</a:t>
            </a:r>
            <a:r>
              <a:rPr lang="bg-BG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какво е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bg-BG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bg-B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Стекът нараства и се смалява,</a:t>
            </a:r>
            <a:r>
              <a:rPr lang="bg-BG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когато функциите „пъхат“ и „взимат“ локални променливи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Няма нужда</a:t>
            </a:r>
            <a:r>
              <a:rPr lang="bg-BG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управлявате паметта , за променливите се заделя и освобождава памет автоматично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Има ограничен размер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Стек</a:t>
            </a:r>
            <a:r>
              <a:rPr lang="bg-BG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променливите съществуват само, докато са в обсега на видимост на функцията, която ги създава</a:t>
            </a:r>
            <a:endParaRPr lang="ru-RU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B6C7-D59D-48D2-86A3-D3BAD8958F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A95F7-3CAB-48D5-A2D7-F6FB3BEFD1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Garbage collector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bg-B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ът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служи</a:t>
            </a:r>
            <a:r>
              <a:rPr lang="bg-BG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автоматично управление на паметта. Той предоставя следните ползи: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dirty="0" smtClean="0"/>
              <a:t>Позволява да разработвате вашето приложение без да се грижите за управлението на паметта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r>
              <a:rPr lang="bg-BG" sz="1200" dirty="0" smtClean="0"/>
              <a:t>Заделя памет в управлявания хийп оптимално</a:t>
            </a:r>
            <a:r>
              <a:rPr lang="en-US" sz="1200" dirty="0" smtClean="0"/>
              <a:t>.</a:t>
            </a:r>
            <a:endParaRPr lang="en-US" sz="1200" dirty="0" smtClean="0"/>
          </a:p>
          <a:p>
            <a:r>
              <a:rPr lang="bg-BG" sz="1200" dirty="0" smtClean="0"/>
              <a:t>Управлява обектите, които не се използват вече, освобождава заделената от тях памет и поддържа паметта готова за бъдещо използване. Управляваните обекти автоматично получават чисто съдържание първоначално, така че техните конструктори не е необходимо да инициализират всяко поле.</a:t>
            </a:r>
            <a:endParaRPr lang="en-US" sz="1200" dirty="0" smtClean="0"/>
          </a:p>
          <a:p>
            <a:r>
              <a:rPr lang="bg-BG" sz="1200" dirty="0" smtClean="0"/>
              <a:t>Предоставя безопасно използване на паметта като осигурява, че обектите няма да използват съдържание на други обекти.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bg-BG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A95F7-3CAB-48D5-A2D7-F6FB3BEFD1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Централизирани - името им идва от това, че кода на проекта се съхранява на централно място - сървър. </a:t>
            </a:r>
            <a:endParaRPr lang="en-US" dirty="0" smtClean="0"/>
          </a:p>
          <a:p>
            <a:r>
              <a:rPr lang="ru-RU" dirty="0" smtClean="0"/>
              <a:t>Един програмист може да изтегли работно копие на кода на своя компютър, да направи промени по него и да ги добави в централното хранилище. Когато други програмисти обновят своите работни копия в тях ще се появят добавени промени. Слабостта на този можел е, че имаме слабо място - централното хранилище. Освен това разклоняването на проектите и някои други операции могат да бъдат по-сложни, в зависимост от дизайна на системата.</a:t>
            </a:r>
            <a:endParaRPr lang="ru-RU" dirty="0" smtClean="0"/>
          </a:p>
          <a:p>
            <a:pPr lvl="1"/>
            <a:r>
              <a:rPr lang="ru-RU" dirty="0" smtClean="0"/>
              <a:t>CVS - може би най-известната система за управление на версиите. Набора от фунцкии на cvs е относително ограничен, но системата все още се използва в много проекти.</a:t>
            </a:r>
            <a:endParaRPr lang="ru-RU" dirty="0" smtClean="0"/>
          </a:p>
          <a:p>
            <a:pPr lvl="1"/>
            <a:r>
              <a:rPr lang="ru-RU" dirty="0" smtClean="0"/>
              <a:t>Subversion - създаден като заместител на cvs. Коригира много от неговите недостъци и по настоящем е често използвана система в нови проекти.</a:t>
            </a:r>
            <a:endParaRPr lang="ru-RU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Децентрализирани (Разпределени) - при тези системи всяко работно копие е и хранилище. Предимството е, че почти всички операции могат да бъдат извършвани локално, без връзка към основното хранилище. Когато е необходимо локалните промени могат да бъдат публикувани в основното хранилище и да станат достъпни за всички.</a:t>
            </a:r>
            <a:endParaRPr lang="ru-RU" dirty="0" smtClean="0"/>
          </a:p>
          <a:p>
            <a:pPr lvl="1"/>
            <a:r>
              <a:rPr lang="ru-RU" dirty="0" smtClean="0"/>
              <a:t>git - създаден от Линус Торвалдс(създателя на Линукс) специално за целите на Линукс разработката. Най-популярната разпределена система по настоящем. Изключително гъвката и мощна. Много популярна сред Ruby и Rails разработчиците.</a:t>
            </a:r>
            <a:endParaRPr lang="ru-RU" dirty="0" smtClean="0"/>
          </a:p>
          <a:p>
            <a:pPr lvl="1"/>
            <a:r>
              <a:rPr lang="ru-RU" dirty="0" smtClean="0"/>
              <a:t>Mercurial</a:t>
            </a:r>
            <a:r>
              <a:rPr lang="en-US" baseline="0" dirty="0" smtClean="0"/>
              <a:t> </a:t>
            </a:r>
            <a:r>
              <a:rPr lang="ru-RU" dirty="0" smtClean="0"/>
              <a:t>- създаден приблизително по същото време като git. Предлага почти идентични възможности. Предпочитана SCM система от Sun(NetBeans, OpenJDK, OpenSolaris) и Mozilla.</a:t>
            </a:r>
            <a:endParaRPr lang="ru-RU" dirty="0" smtClean="0"/>
          </a:p>
          <a:p>
            <a:pPr lvl="1"/>
            <a:r>
              <a:rPr lang="ru-RU" dirty="0" smtClean="0"/>
              <a:t>Bazaar - създадена за нуждите на Ubuntu. Предлага отлична интеграция с Lauchpad.</a:t>
            </a:r>
            <a:endParaRPr lang="ru-RU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B6C7-D59D-48D2-86A3-D3BAD8958F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https://try.github.io/levels/1/challenges/1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B6C7-D59D-48D2-86A3-D3BAD8958F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F1414-8654-4B00-82FA-45C3E095740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</a:t>
            </a:r>
            <a:r>
              <a:rPr lang="bg-BG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се използва следния пример за изписване на всички стойност на масив в конзолата: </a:t>
            </a:r>
            <a:endParaRPr lang="bg-BG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</a:t>
            </a:r>
            <a:r>
              <a:rPr lang="bg-BG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.println(java.util.Arrays.</a:t>
            </a:r>
            <a:r>
              <a:rPr lang="bg-BG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toString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));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Сортиране: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Arrays.sort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endParaRPr lang="bg-B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bg-B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Копиране: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System.arraycopy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&amp;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Arrays.copyOf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endParaRPr lang="bg-B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bg-BG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while( num != 0 ) { reversenum = reversenum * 10; reversenum = reversenum + num%10; num = num/10; }</a:t>
            </a:r>
            <a:endParaRPr lang="bg-BG" dirty="0" smtClean="0"/>
          </a:p>
          <a:p>
            <a:endParaRPr lang="bg-BG" dirty="0" smtClean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("Floyd's triangle");</a:t>
            </a:r>
            <a:endParaRPr lang="en-US" dirty="0" smtClean="0"/>
          </a:p>
          <a:p>
            <a:r>
              <a:rPr lang="en-US" dirty="0" smtClean="0"/>
              <a:t>for (counter = 1; counter &lt;= rows; counter++) {</a:t>
            </a:r>
            <a:endParaRPr lang="en-US" dirty="0" smtClean="0"/>
          </a:p>
          <a:p>
            <a:r>
              <a:rPr lang="en-US" dirty="0" smtClean="0"/>
              <a:t>           for ( j = 1 ; j &lt;= counter ; j++ )</a:t>
            </a:r>
            <a:r>
              <a:rPr lang="bg-BG" dirty="0" smtClean="0"/>
              <a:t> 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(number+" ");</a:t>
            </a:r>
            <a:endParaRPr lang="en-US" dirty="0" smtClean="0"/>
          </a:p>
          <a:p>
            <a:r>
              <a:rPr lang="en-US" dirty="0" smtClean="0"/>
              <a:t>                //Incrementing the number value</a:t>
            </a:r>
            <a:endParaRPr lang="en-US" dirty="0" smtClean="0"/>
          </a:p>
          <a:p>
            <a:r>
              <a:rPr lang="en-US" dirty="0" smtClean="0"/>
              <a:t>                number++;</a:t>
            </a:r>
            <a:endParaRPr lang="en-US" dirty="0" smtClean="0"/>
          </a:p>
          <a:p>
            <a:r>
              <a:rPr lang="en-US" dirty="0" smtClean="0"/>
              <a:t>           }</a:t>
            </a:r>
            <a:endParaRPr lang="en-US" dirty="0" smtClean="0"/>
          </a:p>
          <a:p>
            <a:r>
              <a:rPr lang="en-US" dirty="0" smtClean="0"/>
              <a:t>           //For new line</a:t>
            </a:r>
            <a:endParaRPr lang="en-US" dirty="0" smtClean="0"/>
          </a:p>
          <a:p>
            <a:r>
              <a:rPr lang="en-US" dirty="0" smtClean="0"/>
              <a:t>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  <a:endParaRPr lang="en-US" dirty="0" smtClean="0"/>
          </a:p>
          <a:p>
            <a:r>
              <a:rPr lang="en-US" dirty="0" smtClean="0"/>
              <a:t>      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[] </a:t>
            </a:r>
            <a:r>
              <a:rPr lang="bg-BG" dirty="0"/>
              <a:t>е оператор и като всеки друг има последователност на изпълнението при изчисление на израза </a:t>
            </a: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bg-BG" dirty="0"/>
              <a:t>В</a:t>
            </a:r>
            <a:r>
              <a:rPr lang="bg-BG" baseline="0" dirty="0"/>
              <a:t> случая на </a:t>
            </a:r>
            <a:r>
              <a:rPr lang="en-US" baseline="0" dirty="0" err="1"/>
              <a:t>arr</a:t>
            </a:r>
            <a:r>
              <a:rPr lang="en-US" baseline="0" dirty="0"/>
              <a:t>[2][3] </a:t>
            </a:r>
            <a:r>
              <a:rPr lang="bg-BG" baseline="0" dirty="0"/>
              <a:t>израза се изпълнява в следния ред (</a:t>
            </a:r>
            <a:r>
              <a:rPr lang="en-US" baseline="0" dirty="0" err="1"/>
              <a:t>arr</a:t>
            </a:r>
            <a:r>
              <a:rPr lang="en-US" baseline="0" dirty="0"/>
              <a:t>[2])[3]</a:t>
            </a:r>
            <a:r>
              <a:rPr lang="bg-BG" baseline="0" dirty="0"/>
              <a:t>, т.е. „от масива </a:t>
            </a:r>
            <a:r>
              <a:rPr lang="en-US" baseline="0" dirty="0" err="1"/>
              <a:t>arr</a:t>
            </a:r>
            <a:r>
              <a:rPr lang="bg-BG" baseline="0"/>
              <a:t> вземи елемента с индекс 2, след което от резултата вземи елемента с индекс 3).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5B6C7-D59D-48D2-86A3-D3BAD8958FE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314EE-D58D-4D56-9FDB-76BB67542EA9}" type="slidenum">
              <a:rPr lang="bg-BG" smtClean="0"/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1E9A7-4C19-4344-8D39-6B978356438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50D1-291D-416B-92A1-3C5D8BDE343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Обхождане с цикли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068598" y="1716639"/>
            <a:ext cx="2176528" cy="1938992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dirty="0">
                <a:solidFill>
                  <a:schemeClr val="tx1"/>
                </a:solidFill>
              </a:rPr>
              <a:t>Резултат: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bg-BG" dirty="0">
                <a:solidFill>
                  <a:schemeClr val="tx1"/>
                </a:solidFill>
              </a:rPr>
              <a:t>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bg-BG" dirty="0">
                <a:solidFill>
                  <a:schemeClr val="tx1"/>
                </a:solidFill>
              </a:rPr>
              <a:t>2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bg-BG" dirty="0">
                <a:solidFill>
                  <a:schemeClr val="tx1"/>
                </a:solidFill>
              </a:rPr>
              <a:t>3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bg-BG" dirty="0">
                <a:solidFill>
                  <a:schemeClr val="tx1"/>
                </a:solidFill>
              </a:rPr>
              <a:t>4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bg-BG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7068599" y="3911577"/>
            <a:ext cx="2176527" cy="1631216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dirty="0"/>
              <a:t>Резултат:</a:t>
            </a:r>
            <a:endParaRPr lang="bg-BG" dirty="0"/>
          </a:p>
          <a:p>
            <a:r>
              <a:rPr lang="bg-BG" dirty="0"/>
              <a:t>1</a:t>
            </a:r>
            <a:r>
              <a:rPr lang="en-US" dirty="0"/>
              <a:t>, 2, 3, 4, 5,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862052" y="1713499"/>
            <a:ext cx="5820178" cy="1920240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8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nn-NO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nn-NO" sz="20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nn-NO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2052" y="3935706"/>
            <a:ext cx="5820178" cy="1631216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b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element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“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”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215" y="1040765"/>
            <a:ext cx="10515600" cy="1325563"/>
          </a:xfrm>
        </p:spPr>
        <p:txBody>
          <a:bodyPr/>
          <a:lstStyle/>
          <a:p>
            <a:r>
              <a:rPr lang="bg-BG" dirty="0" smtClean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15" y="2501265"/>
            <a:ext cx="10515600" cy="3948642"/>
          </a:xfrm>
        </p:spPr>
        <p:txBody>
          <a:bodyPr/>
          <a:lstStyle/>
          <a:p>
            <a:r>
              <a:rPr lang="bg-BG" dirty="0" smtClean="0">
                <a:sym typeface="+mn-ea"/>
              </a:rPr>
              <a:t>Въвеждане </a:t>
            </a:r>
            <a:r>
              <a:rPr lang="x-none" altLang="bg-BG" dirty="0" smtClean="0">
                <a:sym typeface="+mn-ea"/>
              </a:rPr>
              <a:t>- въведете 5 елемента в масив, като елементите се подават от потребителя</a:t>
            </a:r>
            <a:endParaRPr lang="x-none" altLang="bg-BG" dirty="0" smtClean="0">
              <a:sym typeface="+mn-ea"/>
            </a:endParaRPr>
          </a:p>
          <a:p>
            <a:r>
              <a:rPr lang="bg-BG" dirty="0" smtClean="0"/>
              <a:t>Отпечатване </a:t>
            </a:r>
            <a:r>
              <a:rPr lang="x-none" altLang="bg-BG" dirty="0" smtClean="0"/>
              <a:t>- отпечатайте всички елементи на конзолата, като между всеки трябва да има ','.</a:t>
            </a:r>
            <a:endParaRPr lang="x-none" altLang="bg-BG" dirty="0" smtClean="0"/>
          </a:p>
          <a:p>
            <a:endParaRPr lang="bg-BG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175" y="156019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Arrays</a:t>
            </a:r>
            <a:r>
              <a:rPr lang="en-US" dirty="0"/>
              <a:t> </a:t>
            </a:r>
            <a:r>
              <a:rPr lang="bg-BG" dirty="0"/>
              <a:t>е статичен клас*, съдържащ методи* за манипулация на масиви </a:t>
            </a:r>
            <a:endParaRPr lang="bg-BG" dirty="0"/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Arrays.fill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Arrays.copyOfRange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3, 5)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Arrays.equals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myArray2)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Arrays.deepEquals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(my2DArray, my2DArray2)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Arrays.binarySearch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‘a’)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bg-BG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bg-BG" dirty="0"/>
              <a:t>повече за класове и методи в </a:t>
            </a:r>
            <a:r>
              <a:rPr lang="bg-BG" dirty="0" smtClean="0"/>
              <a:t>следващите лекции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 rot="10800000">
            <a:off x="2862434" y="2869809"/>
            <a:ext cx="520505" cy="2785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 rot="10800000">
            <a:off x="3378445" y="2869809"/>
            <a:ext cx="520505" cy="2785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ym typeface="+mn-ea"/>
              </a:rPr>
              <a:t>Двумерен масив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6175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Масивите могат да бъдат в много измерения – поставяйки като елемент на масив друг масив, създава таблица – двуизмерен масив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>
            <a:off x="1463040" y="2869809"/>
            <a:ext cx="520505" cy="27854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2804891" y="1527957"/>
            <a:ext cx="520505" cy="3204210"/>
          </a:xfrm>
          <a:prstGeom prst="rect">
            <a:avLst/>
          </a:prstGeom>
          <a:solidFill>
            <a:schemeClr val="accent1">
              <a:alpha val="7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/>
          <p:cNvSpPr txBox="1"/>
          <p:nvPr/>
        </p:nvSpPr>
        <p:spPr>
          <a:xfrm>
            <a:off x="4791442" y="2869808"/>
            <a:ext cx="6307968" cy="2785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Достъпването на елемент от такава таблица е чрез използване на </a:t>
            </a:r>
            <a:r>
              <a:rPr lang="en-US" dirty="0"/>
              <a:t>[]</a:t>
            </a:r>
            <a:r>
              <a:rPr lang="bg-BG" dirty="0"/>
              <a:t> оператора 2 пъти:</a:t>
            </a:r>
            <a:endParaRPr lang="bg-BG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[2][3]</a:t>
            </a: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dirty="0"/>
              <a:t>– връща стойността на четвъртата клетка от масива, който се намира в </a:t>
            </a:r>
            <a:r>
              <a:rPr lang="en-US" dirty="0" err="1"/>
              <a:t>arr</a:t>
            </a:r>
            <a:r>
              <a:rPr lang="en-US" dirty="0"/>
              <a:t>[2]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Двумерен масив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51" y="3958960"/>
            <a:ext cx="5475403" cy="160287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177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Съвкупност </a:t>
            </a:r>
            <a:r>
              <a:rPr lang="ru-RU" sz="2400" dirty="0"/>
              <a:t>от елементи от един и същи тип. Мястото на всеки елемент </a:t>
            </a:r>
            <a:r>
              <a:rPr lang="ru-RU" sz="2400" dirty="0" smtClean="0"/>
              <a:t>се </a:t>
            </a:r>
            <a:r>
              <a:rPr lang="ru-RU" sz="2400" dirty="0"/>
              <a:t>определя от два </a:t>
            </a:r>
            <a:r>
              <a:rPr lang="ru-RU" sz="2400" dirty="0" smtClean="0"/>
              <a:t>индекса</a:t>
            </a:r>
            <a:endParaRPr lang="ru-RU" sz="2400" dirty="0" smtClean="0"/>
          </a:p>
          <a:p>
            <a:r>
              <a:rPr lang="ru-RU" sz="2400" dirty="0" smtClean="0"/>
              <a:t>Разглежда се като </a:t>
            </a:r>
            <a:r>
              <a:rPr lang="ru-RU" sz="2400" dirty="0"/>
              <a:t>едномерен масив, всеки от </a:t>
            </a:r>
            <a:r>
              <a:rPr lang="ru-RU" sz="2400" dirty="0" smtClean="0"/>
              <a:t>елементите, на </a:t>
            </a:r>
            <a:r>
              <a:rPr lang="ru-RU" sz="2400" dirty="0"/>
              <a:t>който представлява отново едномерен </a:t>
            </a:r>
            <a:r>
              <a:rPr lang="ru-RU" sz="2400" dirty="0" smtClean="0"/>
              <a:t>масив</a:t>
            </a:r>
            <a:endParaRPr lang="en-GB" sz="2400" dirty="0" smtClean="0"/>
          </a:p>
          <a:p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matrix = </a:t>
            </a:r>
            <a:r>
              <a:rPr lang="en-US" altLang="en-US" sz="2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4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en-US" sz="3200" dirty="0">
              <a:latin typeface="Arial" panose="0208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Многомерен масив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Деклариране </a:t>
            </a:r>
            <a:r>
              <a:rPr lang="ru-RU" dirty="0"/>
              <a:t>и </a:t>
            </a:r>
            <a:r>
              <a:rPr lang="ru-RU" dirty="0" smtClean="0"/>
              <a:t>заделяне </a:t>
            </a:r>
            <a:r>
              <a:rPr lang="ru-RU" dirty="0"/>
              <a:t>на многомерен </a:t>
            </a:r>
            <a:r>
              <a:rPr lang="ru-RU" dirty="0" smtClean="0"/>
              <a:t>масив</a:t>
            </a:r>
            <a:endParaRPr lang="ru-RU" dirty="0" smtClean="0"/>
          </a:p>
          <a:p>
            <a:pPr marL="457200" lvl="1" indent="0"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strCube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String[][][]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stringCube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en-US" sz="3600" dirty="0">
              <a:latin typeface="Arial" panose="02080604020202020204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 – назъбени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bg-BG" dirty="0"/>
              <a:t>Всеки ред има различен размер</a:t>
            </a:r>
            <a:endParaRPr lang="bg-BG" dirty="0"/>
          </a:p>
          <a:p>
            <a:r>
              <a:rPr lang="bg-BG" dirty="0"/>
              <a:t>  Как да инициализираме назъбен </a:t>
            </a:r>
            <a:r>
              <a:rPr lang="bg-BG" dirty="0" smtClean="0"/>
              <a:t>масив</a:t>
            </a:r>
            <a:endParaRPr lang="bg-BG" dirty="0" smtClean="0"/>
          </a:p>
          <a:p>
            <a:endParaRPr lang="bg-BG" dirty="0" smtClean="0"/>
          </a:p>
          <a:p>
            <a:pPr marL="457200" lvl="1" indent="0">
              <a:buNone/>
            </a:pPr>
            <a:r>
              <a:rPr lang="en-US" altLang="en-US" sz="2000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jaggedArray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][];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jaggedArray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jaggedArray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jaggedArray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sz="2000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dirty="0"/>
            </a:br>
            <a:br>
              <a:rPr lang="en-US" dirty="0"/>
            </a:b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945" y="4657725"/>
            <a:ext cx="480060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ym typeface="+mn-ea"/>
              </a:rPr>
              <a:t>Многомерен масив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4185" y="2473960"/>
            <a:ext cx="6216015" cy="1273810"/>
          </a:xfrm>
        </p:spPr>
        <p:txBody>
          <a:bodyPr/>
          <a:lstStyle/>
          <a:p>
            <a:r>
              <a:rPr lang="bg-BG" dirty="0"/>
              <a:t>Низове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1419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Конзола – входно-изходен механизъм с 3 потока – </a:t>
            </a:r>
            <a:r>
              <a:rPr lang="en-US" dirty="0"/>
              <a:t>in/out/err</a:t>
            </a:r>
            <a:endParaRPr lang="bg-BG" dirty="0"/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Scanner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dirty="0"/>
              <a:t>Условни конструкции</a:t>
            </a:r>
            <a:endParaRPr lang="bg-BG" dirty="0"/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dirty="0"/>
              <a:t>Цикли</a:t>
            </a:r>
            <a:endParaRPr lang="bg-BG" dirty="0"/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do-while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325563"/>
          </a:xfrm>
        </p:spPr>
        <p:txBody>
          <a:bodyPr/>
          <a:lstStyle/>
          <a:p>
            <a:r>
              <a:rPr lang="bg-BG" dirty="0"/>
              <a:t>Низове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455"/>
            <a:ext cx="10515600" cy="435133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bg-BG" dirty="0"/>
              <a:t>Наподобява масив от символи (</a:t>
            </a:r>
            <a:r>
              <a:rPr lang="en-US" dirty="0"/>
              <a:t>Note: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String != char[]</a:t>
            </a:r>
            <a:r>
              <a:rPr lang="bg-BG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bg-BG" dirty="0"/>
          </a:p>
          <a:p>
            <a:pPr>
              <a:lnSpc>
                <a:spcPct val="70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/>
              <a:t> </a:t>
            </a:r>
            <a:r>
              <a:rPr lang="bg-BG" dirty="0"/>
              <a:t>е клас, който съхранява и манипулира низове. </a:t>
            </a:r>
            <a:endParaRPr lang="en-US" dirty="0"/>
          </a:p>
          <a:p>
            <a:pPr marL="228600" lvl="1">
              <a:lnSpc>
                <a:spcPct val="70000"/>
              </a:lnSpc>
              <a:spcBef>
                <a:spcPts val="1000"/>
              </a:spcBef>
            </a:pPr>
            <a:r>
              <a:rPr lang="bg-BG" dirty="0"/>
              <a:t>Непроменим </a:t>
            </a:r>
            <a:r>
              <a:rPr lang="en-US" dirty="0"/>
              <a:t>(immutable)</a:t>
            </a:r>
            <a:r>
              <a:rPr lang="bg-BG" dirty="0"/>
              <a:t>. </a:t>
            </a:r>
            <a:r>
              <a:rPr lang="bg-BG" b="1" dirty="0"/>
              <a:t>Дължината и съдържанието не могат да бъдат променяни.</a:t>
            </a:r>
            <a:endParaRPr lang="bg-BG" b="1" dirty="0"/>
          </a:p>
          <a:p>
            <a:pPr>
              <a:lnSpc>
                <a:spcPct val="70000"/>
              </a:lnSpc>
            </a:pPr>
            <a:r>
              <a:rPr lang="bg-BG" dirty="0"/>
              <a:t>Елементите се достъпват с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(index)</a:t>
            </a:r>
            <a:r>
              <a:rPr lang="bg-BG" dirty="0"/>
              <a:t>, а не с оператора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 ]</a:t>
            </a:r>
            <a:endParaRPr lang="bg-BG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endParaRPr lang="en-US" dirty="0"/>
          </a:p>
          <a:p>
            <a:pPr marL="0" indent="0">
              <a:lnSpc>
                <a:spcPct val="70000"/>
              </a:lnSpc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934720" y="3658252"/>
            <a:ext cx="10515600" cy="1384995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s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g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"12345"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k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"Me, 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"Myself and 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“I"</a:t>
            </a:r>
            <a:r>
              <a:rPr lang="en-US" sz="2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4720" y="5174269"/>
            <a:ext cx="10515599" cy="830997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"Hello, Peter!"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prints “o”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770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Съдържа множество полезни методи:</a:t>
            </a:r>
            <a:endParaRPr lang="bg-BG" dirty="0"/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myString.toCharArray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myString.compareTo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(“hello”)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myString.contains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(“a”)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myString.endsWith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(“?”)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myString.indexOf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(“Peter”)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myString.replace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(“1”, “2”)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myString.split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(“ ”)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myString.trim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myString.substring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(5,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11)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низове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String.split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(delimiter)</a:t>
            </a:r>
            <a:r>
              <a:rPr lang="en-US" dirty="0"/>
              <a:t> – </a:t>
            </a:r>
            <a:r>
              <a:rPr lang="bg-BG" dirty="0"/>
              <a:t>разделя</a:t>
            </a:r>
            <a:r>
              <a:rPr lang="en-US" dirty="0"/>
              <a:t> </a:t>
            </a:r>
            <a:r>
              <a:rPr lang="bg-BG" dirty="0"/>
              <a:t>низ по знаци</a:t>
            </a:r>
            <a:endParaRPr lang="bg-BG" dirty="0"/>
          </a:p>
          <a:p>
            <a:pPr marL="457200" lvl="1" indent="0">
              <a:buNone/>
            </a:pP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/>
              <a:t>Обърнете внимание на интервалите пред някои от имената. За да ги премахнем можем да приложим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.trim()</a:t>
            </a:r>
            <a:r>
              <a:rPr lang="bg-BG" dirty="0"/>
              <a:t> върху всеки от резултатите.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8220" y="2411957"/>
            <a:ext cx="7963436" cy="1938992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"Peter, Ivan,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Georgi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Stoyan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split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split[0] = "Peter";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split[1] = " Ivan";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split[2] = "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Georgi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  <a:endParaRPr lang="en-US" sz="20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// split[3] = " </a:t>
            </a:r>
            <a:r>
              <a:rPr lang="en-US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Stoyan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низове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Integer.parseInt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Double.parseDouble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/>
              <a:t>Преобразуват число, записано като низ, в число от избран числов тип. Например:</a:t>
            </a:r>
            <a:endParaRPr lang="bg-BG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52163" y="4345374"/>
            <a:ext cx="7087673" cy="1200329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"557.2"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parseDouble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myNumber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"2352"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string manipulation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Управление на паметта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bg-BG" dirty="0"/>
              <a:t>и </a:t>
            </a:r>
            <a:r>
              <a:rPr lang="en-US" dirty="0"/>
              <a:t>Heap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Съхранява временни променливи</a:t>
            </a:r>
            <a:endParaRPr lang="bg-BG" dirty="0"/>
          </a:p>
          <a:p>
            <a:r>
              <a:rPr lang="bg-BG" dirty="0"/>
              <a:t>Има ограничен размер</a:t>
            </a:r>
            <a:endParaRPr lang="bg-BG" dirty="0"/>
          </a:p>
          <a:p>
            <a:r>
              <a:rPr lang="bg-BG" dirty="0"/>
              <a:t>Управлява се от Операционната система</a:t>
            </a:r>
            <a:endParaRPr lang="bg-BG" dirty="0"/>
          </a:p>
          <a:p>
            <a:r>
              <a:rPr lang="en-US" dirty="0"/>
              <a:t>Last-in-First-out (LIFO)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495425"/>
            <a:ext cx="10515600" cy="4351338"/>
          </a:xfrm>
        </p:spPr>
        <p:txBody>
          <a:bodyPr>
            <a:normAutofit fontScale="72500"/>
          </a:bodyPr>
          <a:lstStyle/>
          <a:p>
            <a:r>
              <a:rPr lang="bg-BG" dirty="0"/>
              <a:t>Няма ограничение в размера*</a:t>
            </a:r>
            <a:endParaRPr lang="bg-BG" dirty="0"/>
          </a:p>
          <a:p>
            <a:r>
              <a:rPr lang="bg-BG" dirty="0"/>
              <a:t>Не се управлява **</a:t>
            </a:r>
            <a:endParaRPr lang="bg-BG" dirty="0"/>
          </a:p>
          <a:p>
            <a:r>
              <a:rPr lang="bg-BG" dirty="0"/>
              <a:t>По-бавна за работа</a:t>
            </a:r>
            <a:endParaRPr lang="bg-BG" dirty="0"/>
          </a:p>
          <a:p>
            <a:r>
              <a:rPr lang="bg-BG" dirty="0"/>
              <a:t>Създава предпоставки за грешки и не-оторизиран достъп (</a:t>
            </a:r>
            <a:r>
              <a:rPr lang="en-US" dirty="0"/>
              <a:t>memory leak)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</a:t>
            </a:r>
            <a:r>
              <a:rPr lang="bg-BG" dirty="0"/>
              <a:t>  В </a:t>
            </a:r>
            <a:r>
              <a:rPr lang="en-US" dirty="0"/>
              <a:t>Java</a:t>
            </a:r>
            <a:r>
              <a:rPr lang="bg-BG" dirty="0"/>
              <a:t>, размерът на </a:t>
            </a:r>
            <a:r>
              <a:rPr lang="en-US" dirty="0"/>
              <a:t>Heap-</a:t>
            </a:r>
            <a:r>
              <a:rPr lang="bg-BG" dirty="0"/>
              <a:t>а е дефиниран от</a:t>
            </a:r>
            <a:r>
              <a:rPr lang="en-US" dirty="0"/>
              <a:t> JVM-</a:t>
            </a:r>
            <a:r>
              <a:rPr lang="bg-BG" dirty="0"/>
              <a:t>а. Размера може да бъде сменян ръчно от потребителя.</a:t>
            </a:r>
            <a:endParaRPr lang="bg-BG" dirty="0"/>
          </a:p>
          <a:p>
            <a:pPr marL="0" indent="0">
              <a:lnSpc>
                <a:spcPct val="100000"/>
              </a:lnSpc>
              <a:buNone/>
            </a:pPr>
            <a:r>
              <a:rPr lang="bg-BG" dirty="0"/>
              <a:t>** В </a:t>
            </a:r>
            <a:r>
              <a:rPr lang="en-US" dirty="0"/>
              <a:t>Java</a:t>
            </a:r>
            <a:r>
              <a:rPr lang="bg-BG" dirty="0"/>
              <a:t>,</a:t>
            </a:r>
            <a:r>
              <a:rPr lang="en-US" dirty="0"/>
              <a:t> Heap</a:t>
            </a:r>
            <a:r>
              <a:rPr lang="bg-BG" dirty="0"/>
              <a:t> паметта се управлява от </a:t>
            </a:r>
            <a:r>
              <a:rPr lang="en-US" dirty="0"/>
              <a:t>JVM</a:t>
            </a:r>
            <a:r>
              <a:rPr lang="bg-BG" dirty="0"/>
              <a:t>-а и по конкретно от </a:t>
            </a:r>
            <a:r>
              <a:rPr lang="en-US" b="1" dirty="0"/>
              <a:t>garbage collection</a:t>
            </a:r>
            <a:r>
              <a:rPr lang="en-US" dirty="0"/>
              <a:t> (GC). </a:t>
            </a:r>
            <a:r>
              <a:rPr lang="bg-BG" dirty="0"/>
              <a:t>Целта му е да освобождава стойностите на обекти, които вече не се ползват (няма променлива, която да пази указател, към въпросния обект)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и управление на паметта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Стойностните типове се пазят в </a:t>
            </a:r>
            <a:r>
              <a:rPr lang="en-US" dirty="0"/>
              <a:t>Stack-</a:t>
            </a:r>
            <a:r>
              <a:rPr lang="bg-BG" dirty="0"/>
              <a:t>а</a:t>
            </a:r>
            <a:endParaRPr lang="bg-BG" dirty="0"/>
          </a:p>
          <a:p>
            <a:r>
              <a:rPr lang="bg-BG" dirty="0"/>
              <a:t>Референтните типове пазят стойността си в </a:t>
            </a:r>
            <a:r>
              <a:rPr lang="en-US" dirty="0"/>
              <a:t>Heap-</a:t>
            </a:r>
            <a:r>
              <a:rPr lang="bg-BG" dirty="0"/>
              <a:t>а, а указателя към стойността, в </a:t>
            </a:r>
            <a:r>
              <a:rPr lang="en-US" dirty="0"/>
              <a:t>Stack-a</a:t>
            </a:r>
            <a:r>
              <a:rPr lang="bg-BG" dirty="0"/>
              <a:t>.</a:t>
            </a:r>
            <a:endParaRPr lang="bg-BG" dirty="0"/>
          </a:p>
          <a:p>
            <a:endParaRPr lang="bg-BG" dirty="0"/>
          </a:p>
          <a:p>
            <a:r>
              <a:rPr lang="bg-BG" dirty="0"/>
              <a:t>Защо е нужно всичко това?</a:t>
            </a:r>
            <a:endParaRPr lang="bg-BG" dirty="0"/>
          </a:p>
          <a:p>
            <a:pPr lvl="1"/>
            <a:r>
              <a:rPr lang="bg-BG" dirty="0"/>
              <a:t>Структурата </a:t>
            </a:r>
            <a:r>
              <a:rPr lang="en-US" dirty="0"/>
              <a:t>Stack </a:t>
            </a:r>
            <a:r>
              <a:rPr lang="bg-BG" dirty="0"/>
              <a:t>позволява бързо добавяне и премахване на нови, </a:t>
            </a:r>
            <a:r>
              <a:rPr lang="bg-BG" b="1" dirty="0"/>
              <a:t>краткотрайни </a:t>
            </a:r>
            <a:r>
              <a:rPr lang="bg-BG" dirty="0"/>
              <a:t>елементи</a:t>
            </a:r>
            <a:endParaRPr lang="bg-BG" dirty="0"/>
          </a:p>
          <a:p>
            <a:pPr lvl="1"/>
            <a:r>
              <a:rPr lang="bg-BG" dirty="0"/>
              <a:t>Структурата </a:t>
            </a:r>
            <a:r>
              <a:rPr lang="en-US" dirty="0"/>
              <a:t>Heap</a:t>
            </a:r>
            <a:r>
              <a:rPr lang="bg-BG" dirty="0"/>
              <a:t> позволява бързо добавяне и премахване на нови, </a:t>
            </a:r>
            <a:r>
              <a:rPr lang="bg-BG" b="1" dirty="0"/>
              <a:t>дълготрайни </a:t>
            </a:r>
            <a:r>
              <a:rPr lang="bg-BG" dirty="0"/>
              <a:t>елементи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/>
          <p:cNvSpPr>
            <a:spLocks noGrp="1"/>
          </p:cNvSpPr>
          <p:nvPr/>
        </p:nvSpPr>
        <p:spPr>
          <a:xfrm>
            <a:off x="1361440" y="2488565"/>
            <a:ext cx="9542145" cy="17202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anose="02080604020202020204" charset="0"/>
              <a:buChar char="•"/>
            </a:pPr>
            <a:r>
              <a:rPr lang="x-none" altLang="bg-BG" sz="3500" dirty="0"/>
              <a:t> Масиви</a:t>
            </a:r>
            <a:endParaRPr lang="x-none" altLang="bg-BG" sz="3500" dirty="0"/>
          </a:p>
          <a:p>
            <a:pPr marL="171450" indent="-171450" algn="l">
              <a:buFont typeface="Arial" panose="02080604020202020204" charset="0"/>
              <a:buChar char="•"/>
            </a:pPr>
            <a:r>
              <a:rPr lang="x-none" altLang="bg-BG" sz="3500" dirty="0"/>
              <a:t> Низове</a:t>
            </a:r>
            <a:endParaRPr lang="x-none" altLang="bg-BG" sz="3500" dirty="0"/>
          </a:p>
          <a:p>
            <a:pPr marL="171450" indent="-171450" algn="l">
              <a:buFont typeface="Arial" panose="02080604020202020204" charset="0"/>
              <a:buChar char="•"/>
            </a:pPr>
            <a:r>
              <a:rPr lang="x-none" altLang="bg-BG" sz="3500" dirty="0"/>
              <a:t> Системи за контрол на версиите</a:t>
            </a:r>
            <a:endParaRPr lang="x-none" altLang="bg-BG" sz="3500" dirty="0"/>
          </a:p>
          <a:p>
            <a:pPr marL="171450" indent="-171450" algn="l">
              <a:buFont typeface="Arial" panose="02080604020202020204" charset="0"/>
              <a:buChar char="•"/>
            </a:pPr>
            <a:endParaRPr lang="en-US" sz="3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Garbage </a:t>
            </a:r>
            <a:r>
              <a:rPr lang="en-US" b="1" dirty="0" smtClean="0"/>
              <a:t>Collector</a:t>
            </a:r>
            <a:r>
              <a:rPr lang="bg-BG" b="1" dirty="0" smtClean="0"/>
              <a:t> </a:t>
            </a:r>
            <a:r>
              <a:rPr lang="bg-BG" dirty="0"/>
              <a:t>(</a:t>
            </a:r>
            <a:r>
              <a:rPr lang="en-US" b="1" dirty="0"/>
              <a:t>GC</a:t>
            </a:r>
            <a:r>
              <a:rPr lang="bg-BG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995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bg-BG" dirty="0"/>
              <a:t>Автоматично управлението на </a:t>
            </a:r>
            <a:r>
              <a:rPr lang="bg-BG" dirty="0" smtClean="0"/>
              <a:t>паметта</a:t>
            </a:r>
            <a:endParaRPr lang="en-US" dirty="0" smtClean="0"/>
          </a:p>
          <a:p>
            <a:pPr lvl="1">
              <a:lnSpc>
                <a:spcPct val="130000"/>
              </a:lnSpc>
            </a:pPr>
            <a:r>
              <a:rPr lang="bg-BG" dirty="0"/>
              <a:t>Позволява да разработвате вашето приложение без да се грижите за управлението на </a:t>
            </a:r>
            <a:r>
              <a:rPr lang="bg-BG" dirty="0" smtClean="0"/>
              <a:t>паметта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bg-BG" dirty="0" smtClean="0"/>
              <a:t>Предоставя </a:t>
            </a:r>
            <a:r>
              <a:rPr lang="bg-BG" dirty="0"/>
              <a:t>безопасно използване на паметта като осигурява, че обектите няма да използват съдържание на други </a:t>
            </a:r>
            <a:r>
              <a:rPr lang="bg-BG" dirty="0" smtClean="0"/>
              <a:t>обекти</a:t>
            </a:r>
            <a:endParaRPr lang="bg-BG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95425"/>
            <a:ext cx="9604248" cy="4351338"/>
          </a:xfrm>
        </p:spPr>
        <p:txBody>
          <a:bodyPr numCol="1">
            <a:normAutofit fontScale="92500" lnSpcReduction="10000"/>
          </a:bodyPr>
          <a:lstStyle/>
          <a:p>
            <a:pPr algn="just"/>
            <a:r>
              <a:rPr lang="bg-BG" dirty="0"/>
              <a:t>Масиви</a:t>
            </a:r>
            <a:endParaRPr lang="bg-BG" dirty="0"/>
          </a:p>
          <a:p>
            <a:pPr algn="just"/>
            <a:r>
              <a:rPr lang="bg-BG" dirty="0"/>
              <a:t>Низове</a:t>
            </a:r>
            <a:endParaRPr lang="en-US" dirty="0"/>
          </a:p>
          <a:p>
            <a:pPr algn="just"/>
            <a:r>
              <a:rPr lang="bg-BG" dirty="0"/>
              <a:t>Обекти</a:t>
            </a:r>
            <a:endParaRPr lang="bg-BG" dirty="0"/>
          </a:p>
          <a:p>
            <a:pPr lvl="1" algn="just"/>
            <a:r>
              <a:rPr lang="bg-BG" dirty="0"/>
              <a:t>Съхраняват по-сложни структури от данни, които са съвкупност от различни по тип и големини променливи, както и други обекти.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 algn="just"/>
            <a:r>
              <a:rPr lang="bg-BG" dirty="0"/>
              <a:t>За класове и обекти ще има няколко лекции, тъй като те са основополагащи за парадигмата на програмирането с </a:t>
            </a:r>
            <a:r>
              <a:rPr lang="en-US" dirty="0" smtClean="0"/>
              <a:t>Java, </a:t>
            </a:r>
            <a:r>
              <a:rPr lang="bg-BG" dirty="0"/>
              <a:t>и много други езици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74444" y="3711476"/>
            <a:ext cx="8833104" cy="1200329"/>
          </a:xfrm>
          <a:prstGeom prst="rect">
            <a:avLst/>
          </a:prstGeom>
          <a:ln w="571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Scanner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Student peter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Student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Animal pet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Dog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438293" y="1837691"/>
            <a:ext cx="4103077" cy="379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HEAP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90693" y="2271446"/>
            <a:ext cx="1579885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b="1" dirty="0"/>
          </a:p>
          <a:p>
            <a:r>
              <a:rPr lang="en-US" dirty="0"/>
              <a:t>0x4B1C0092A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0x14E629A1C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9170578" y="2271446"/>
            <a:ext cx="2183222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bg-BG" dirty="0"/>
              <a:t>и </a:t>
            </a:r>
            <a:r>
              <a:rPr lang="en-US" dirty="0"/>
              <a:t>Heap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1837691"/>
            <a:ext cx="3845169" cy="37982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6681" y="2271446"/>
            <a:ext cx="34864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69	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= 123456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ch</a:t>
            </a:r>
            <a:r>
              <a:rPr lang="en-US" dirty="0"/>
              <a:t> = </a:t>
            </a:r>
            <a:r>
              <a:rPr lang="en-US" dirty="0" smtClean="0"/>
              <a:t>‘J’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 = false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obj</a:t>
            </a:r>
            <a:r>
              <a:rPr lang="en-US" dirty="0"/>
              <a:t> = 0x4B1C0092A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str</a:t>
            </a:r>
            <a:r>
              <a:rPr lang="en-US" dirty="0"/>
              <a:t> = 0x14E629A1C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str2= 0x14E629A1C</a:t>
            </a:r>
            <a:endParaRPr lang="en-US" dirty="0"/>
          </a:p>
          <a:p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305848" y="2528546"/>
            <a:ext cx="1912682" cy="2969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1989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322978" y="4122743"/>
            <a:ext cx="1912682" cy="3922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Java is easy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932386" y="2677017"/>
            <a:ext cx="4658307" cy="164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932386" y="4318873"/>
            <a:ext cx="4658307" cy="536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084786" y="4465876"/>
            <a:ext cx="4505907" cy="101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/>
          <p:cNvSpPr>
            <a:spLocks noGrp="1"/>
          </p:cNvSpPr>
          <p:nvPr/>
        </p:nvSpPr>
        <p:spPr>
          <a:xfrm>
            <a:off x="1489075" y="2067560"/>
            <a:ext cx="9542145" cy="27768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80604020202020204" charset="0"/>
            </a:pPr>
            <a:r>
              <a:rPr lang="x-none" altLang="bg-BG" sz="3500" dirty="0"/>
              <a:t>Системи за контрол на версиите на кода</a:t>
            </a:r>
            <a:endParaRPr lang="x-none" altLang="bg-BG" sz="3500" dirty="0"/>
          </a:p>
          <a:p>
            <a:pPr marL="628650" lvl="1" indent="-171450" algn="l">
              <a:lnSpc>
                <a:spcPct val="110000"/>
              </a:lnSpc>
              <a:buFont typeface="Arial" panose="02080604020202020204" charset="0"/>
              <a:buChar char="•"/>
            </a:pPr>
            <a:r>
              <a:rPr lang="x-none" altLang="bg-BG" sz="2500" dirty="0"/>
              <a:t> GIT</a:t>
            </a:r>
            <a:endParaRPr lang="x-none" altLang="bg-BG" sz="2500" dirty="0"/>
          </a:p>
          <a:p>
            <a:pPr marL="628650" lvl="1" indent="-171450" algn="l">
              <a:lnSpc>
                <a:spcPct val="110000"/>
              </a:lnSpc>
              <a:buFont typeface="Arial" panose="02080604020202020204" charset="0"/>
              <a:buChar char="•"/>
            </a:pPr>
            <a:r>
              <a:rPr lang="x-none" altLang="bg-BG" sz="2500" dirty="0"/>
              <a:t> SVN</a:t>
            </a:r>
            <a:endParaRPr lang="x-none" altLang="bg-BG" sz="2500" dirty="0"/>
          </a:p>
          <a:p>
            <a:pPr marL="628650" lvl="1" indent="-171450" algn="l">
              <a:lnSpc>
                <a:spcPct val="110000"/>
              </a:lnSpc>
              <a:buFont typeface="Arial" panose="02080604020202020204" charset="0"/>
              <a:buChar char="•"/>
            </a:pPr>
            <a:r>
              <a:rPr lang="x-none" altLang="bg-BG" sz="2500" dirty="0"/>
              <a:t> CVS</a:t>
            </a:r>
            <a:endParaRPr lang="x-none" altLang="bg-BG" sz="2500" dirty="0"/>
          </a:p>
          <a:p>
            <a:pPr marL="628650" lvl="1" indent="-171450" algn="l">
              <a:lnSpc>
                <a:spcPct val="110000"/>
              </a:lnSpc>
              <a:buFont typeface="Arial" panose="02080604020202020204" charset="0"/>
              <a:buChar char="•"/>
            </a:pPr>
            <a:r>
              <a:rPr lang="x-none" altLang="bg-BG" sz="2500" dirty="0"/>
              <a:t> TFS</a:t>
            </a:r>
            <a:endParaRPr lang="en-US" sz="2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500" dirty="0"/>
              <a:t>Системи за контрол на версиите на кода</a:t>
            </a:r>
            <a:endParaRPr lang="bg-BG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900" y="1525270"/>
            <a:ext cx="10515600" cy="4351338"/>
          </a:xfrm>
        </p:spPr>
        <p:txBody>
          <a:bodyPr>
            <a:normAutofit fontScale="75000" lnSpcReduction="20000"/>
          </a:bodyPr>
          <a:lstStyle/>
          <a:p>
            <a:r>
              <a:rPr lang="bg-BG" dirty="0"/>
              <a:t>Необходими при:</a:t>
            </a:r>
            <a:endParaRPr lang="bg-BG" dirty="0"/>
          </a:p>
          <a:p>
            <a:pPr lvl="1"/>
            <a:r>
              <a:rPr lang="bg-BG" dirty="0"/>
              <a:t>Разработка на сложни и обемни проекти</a:t>
            </a:r>
            <a:endParaRPr lang="bg-BG" dirty="0"/>
          </a:p>
          <a:p>
            <a:pPr lvl="1"/>
            <a:r>
              <a:rPr lang="bg-BG" dirty="0"/>
              <a:t>Съвместна работа върху един проект</a:t>
            </a:r>
            <a:endParaRPr lang="bg-BG" dirty="0"/>
          </a:p>
          <a:p>
            <a:pPr lvl="1"/>
            <a:r>
              <a:rPr lang="bg-BG" dirty="0"/>
              <a:t>Разработване на проекти, изискващи лесни и бързи преминавания от текуща (често неработеща) версия към минали такива (работещи)</a:t>
            </a:r>
            <a:endParaRPr lang="bg-BG" dirty="0"/>
          </a:p>
          <a:p>
            <a:pPr lvl="1"/>
            <a:r>
              <a:rPr lang="bg-BG" dirty="0"/>
              <a:t>Изработка на качествен, устойчив, четим и лесен за поддръжка код</a:t>
            </a:r>
            <a:endParaRPr lang="bg-BG" dirty="0"/>
          </a:p>
          <a:p>
            <a:r>
              <a:rPr lang="bg-BG" dirty="0"/>
              <a:t>Съхранява версии на кода, като предотвратява</a:t>
            </a:r>
            <a:endParaRPr lang="bg-BG" dirty="0"/>
          </a:p>
          <a:p>
            <a:pPr lvl="1"/>
            <a:r>
              <a:rPr lang="bg-BG" dirty="0"/>
              <a:t>Безвъзвратното изгубване на данни при изтриване на парче код или файл в текущата версия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Конфликтни промени върху парчета код, направени от различни разработчици</a:t>
            </a:r>
            <a:endParaRPr lang="bg-BG" dirty="0"/>
          </a:p>
          <a:p>
            <a:pPr lvl="1"/>
            <a:r>
              <a:rPr lang="bg-BG" dirty="0"/>
              <a:t>Изгубване измежду хиляди файлове и папки, съдържащи различни версии на кода </a:t>
            </a:r>
            <a:endParaRPr lang="en-US" dirty="0"/>
          </a:p>
          <a:p>
            <a:pPr lvl="2"/>
            <a:r>
              <a:rPr lang="en-US" b="1" dirty="0" err="1"/>
              <a:t>myProgram</a:t>
            </a:r>
            <a:endParaRPr lang="en-US" dirty="0"/>
          </a:p>
          <a:p>
            <a:pPr lvl="2"/>
            <a:r>
              <a:rPr lang="en-US" b="1" dirty="0" err="1"/>
              <a:t>myProgram_better</a:t>
            </a:r>
            <a:endParaRPr lang="en-US" dirty="0"/>
          </a:p>
          <a:p>
            <a:pPr lvl="2"/>
            <a:r>
              <a:rPr lang="en-US" b="1" dirty="0" err="1"/>
              <a:t>myProgram_better_withMyNewFeature</a:t>
            </a:r>
            <a:endParaRPr lang="en-US" dirty="0"/>
          </a:p>
          <a:p>
            <a:pPr lvl="2"/>
            <a:r>
              <a:rPr lang="en-US" b="1" dirty="0" err="1"/>
              <a:t>myProgram_better_withMyNewFeature_nowWorkingProperly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Системи за контрол на версиите на кода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890" y="1825625"/>
            <a:ext cx="10515600" cy="41666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CVS</a:t>
            </a:r>
            <a:endParaRPr lang="bg-BG" dirty="0"/>
          </a:p>
          <a:p>
            <a:pPr lvl="1"/>
            <a:r>
              <a:rPr lang="bg-BG" dirty="0"/>
              <a:t>Най-зрялата (старата) технология</a:t>
            </a:r>
            <a:endParaRPr lang="bg-BG" dirty="0"/>
          </a:p>
          <a:p>
            <a:pPr lvl="1"/>
            <a:r>
              <a:rPr lang="bg-BG" dirty="0"/>
              <a:t>Няма атомични операции</a:t>
            </a:r>
            <a:endParaRPr lang="bg-BG" dirty="0"/>
          </a:p>
          <a:p>
            <a:pPr lvl="1"/>
            <a:r>
              <a:rPr lang="bg-BG" dirty="0"/>
              <a:t>Преместване и преименуване на файлове са трудни операции</a:t>
            </a:r>
            <a:endParaRPr lang="bg-BG" dirty="0"/>
          </a:p>
          <a:p>
            <a:pPr lvl="1"/>
            <a:r>
              <a:rPr lang="bg-BG" dirty="0"/>
              <a:t>Нецентрализиран</a:t>
            </a:r>
            <a:endParaRPr lang="en-US" dirty="0"/>
          </a:p>
          <a:p>
            <a:r>
              <a:rPr lang="en-US" dirty="0"/>
              <a:t>SVN </a:t>
            </a:r>
            <a:endParaRPr lang="bg-BG" dirty="0"/>
          </a:p>
          <a:p>
            <a:pPr lvl="1"/>
            <a:r>
              <a:rPr lang="bg-BG" dirty="0"/>
              <a:t>Алтернатива на </a:t>
            </a:r>
            <a:r>
              <a:rPr lang="en-US" dirty="0"/>
              <a:t>CVS </a:t>
            </a:r>
            <a:r>
              <a:rPr lang="bg-BG" dirty="0"/>
              <a:t>от </a:t>
            </a:r>
            <a:r>
              <a:rPr lang="en-US" dirty="0"/>
              <a:t>Apache – </a:t>
            </a:r>
            <a:r>
              <a:rPr lang="bg-BG" dirty="0"/>
              <a:t>премахва </a:t>
            </a:r>
            <a:r>
              <a:rPr lang="en-US" dirty="0"/>
              <a:t>bug</a:t>
            </a:r>
            <a:r>
              <a:rPr lang="bg-BG" dirty="0"/>
              <a:t>-ове и увеличава производителността</a:t>
            </a:r>
            <a:endParaRPr lang="bg-BG" dirty="0"/>
          </a:p>
          <a:p>
            <a:pPr lvl="1"/>
            <a:r>
              <a:rPr lang="bg-BG" dirty="0"/>
              <a:t>Централизиран</a:t>
            </a:r>
            <a:endParaRPr lang="bg-BG" dirty="0"/>
          </a:p>
          <a:p>
            <a:pPr lvl="1"/>
            <a:r>
              <a:rPr lang="bg-BG" dirty="0"/>
              <a:t>Поддържа атомични операции</a:t>
            </a:r>
            <a:endParaRPr lang="bg-BG" dirty="0"/>
          </a:p>
          <a:p>
            <a:r>
              <a:rPr lang="en-US" dirty="0"/>
              <a:t>GIT</a:t>
            </a:r>
            <a:endParaRPr lang="en-US" dirty="0"/>
          </a:p>
          <a:p>
            <a:pPr lvl="1"/>
            <a:r>
              <a:rPr lang="bg-BG" dirty="0"/>
              <a:t>Най-разпространената система за контрол на версиите</a:t>
            </a:r>
            <a:endParaRPr lang="bg-BG" dirty="0"/>
          </a:p>
          <a:p>
            <a:pPr lvl="1"/>
            <a:r>
              <a:rPr lang="bg-BG" dirty="0"/>
              <a:t>Работи под всяка платформа</a:t>
            </a:r>
            <a:r>
              <a:rPr lang="en-US" dirty="0"/>
              <a:t> </a:t>
            </a:r>
            <a:r>
              <a:rPr lang="bg-BG" dirty="0"/>
              <a:t>(огрничена подръжка в </a:t>
            </a:r>
            <a:r>
              <a:rPr lang="en-US" dirty="0"/>
              <a:t>Windows)</a:t>
            </a:r>
            <a:endParaRPr lang="bg-BG" dirty="0"/>
          </a:p>
          <a:p>
            <a:pPr lvl="1"/>
            <a:r>
              <a:rPr lang="bg-BG" dirty="0"/>
              <a:t>Поддръжка на разработването на множество езици и технологии</a:t>
            </a:r>
            <a:endParaRPr lang="bg-BG" dirty="0"/>
          </a:p>
          <a:p>
            <a:pPr lvl="1"/>
            <a:r>
              <a:rPr lang="bg-BG" dirty="0"/>
              <a:t>Много производителен</a:t>
            </a:r>
            <a:endParaRPr lang="en-US" dirty="0"/>
          </a:p>
          <a:p>
            <a:r>
              <a:rPr lang="en-US" dirty="0"/>
              <a:t>TFS</a:t>
            </a:r>
            <a:endParaRPr lang="bg-BG" dirty="0"/>
          </a:p>
          <a:p>
            <a:pPr lvl="1"/>
            <a:r>
              <a:rPr lang="en-US" dirty="0"/>
              <a:t>Microsoft 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Термини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1890" y="1560195"/>
            <a:ext cx="10515600" cy="4075642"/>
          </a:xfrm>
        </p:spPr>
        <p:txBody>
          <a:bodyPr>
            <a:normAutofit lnSpcReduction="10000"/>
          </a:bodyPr>
          <a:lstStyle/>
          <a:p>
            <a:r>
              <a:rPr lang="bg-BG" altLang="en-US" dirty="0"/>
              <a:t>Хранилище (</a:t>
            </a:r>
            <a:r>
              <a:rPr lang="en-US" altLang="en-US" dirty="0"/>
              <a:t>repository)</a:t>
            </a:r>
            <a:endParaRPr lang="en-US" altLang="en-US" dirty="0"/>
          </a:p>
          <a:p>
            <a:pPr lvl="1"/>
            <a:r>
              <a:rPr lang="bg-BG" altLang="en-US" sz="2600" dirty="0"/>
              <a:t>Сървър, който съхранява файловете (документите)</a:t>
            </a:r>
            <a:endParaRPr lang="bg-BG" altLang="en-US" sz="2600" dirty="0"/>
          </a:p>
          <a:p>
            <a:pPr lvl="1"/>
            <a:r>
              <a:rPr lang="bg-BG" altLang="en-US" sz="2600" dirty="0"/>
              <a:t>Поддържа история на версиите</a:t>
            </a:r>
            <a:endParaRPr lang="en-US" altLang="en-US" sz="2600" dirty="0"/>
          </a:p>
          <a:p>
            <a:r>
              <a:rPr lang="bg-BG" altLang="en-US" dirty="0"/>
              <a:t>Версия (</a:t>
            </a:r>
            <a:r>
              <a:rPr lang="en-US" altLang="en-US" dirty="0"/>
              <a:t>revision, version)</a:t>
            </a:r>
            <a:endParaRPr lang="en-US" altLang="en-US" dirty="0"/>
          </a:p>
          <a:p>
            <a:pPr lvl="1"/>
            <a:r>
              <a:rPr lang="bg-BG" altLang="en-US" sz="2600" dirty="0"/>
              <a:t>Индивидуална версия (състояние) на файл, получена след серия промени</a:t>
            </a:r>
            <a:endParaRPr lang="bg-BG" altLang="en-US" sz="2600" dirty="0"/>
          </a:p>
          <a:p>
            <a:r>
              <a:rPr lang="bg-BG" altLang="en-US" dirty="0"/>
              <a:t>Извличане (</a:t>
            </a:r>
            <a:r>
              <a:rPr lang="en-US" altLang="en-US" dirty="0"/>
              <a:t>check-out</a:t>
            </a:r>
            <a:r>
              <a:rPr lang="bg-BG" altLang="en-US" dirty="0"/>
              <a:t>)</a:t>
            </a:r>
            <a:endParaRPr lang="en-US" altLang="en-US" dirty="0"/>
          </a:p>
          <a:p>
            <a:pPr lvl="1"/>
            <a:r>
              <a:rPr lang="bg-BG" altLang="en-US" sz="2600" dirty="0"/>
              <a:t>Извлича работно копие на файловете от хранилището в локална директория</a:t>
            </a:r>
            <a:endParaRPr lang="en-US" altLang="en-US" sz="2600" dirty="0"/>
          </a:p>
          <a:p>
            <a:pPr lvl="1"/>
            <a:r>
              <a:rPr lang="bg-BG" altLang="en-US" sz="2600" dirty="0"/>
              <a:t>Възможно е заключване на файловете</a:t>
            </a:r>
            <a:endParaRPr lang="en-US" altLang="en-US" sz="2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Термини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955" y="1548130"/>
            <a:ext cx="10515600" cy="4075642"/>
          </a:xfrm>
        </p:spPr>
        <p:txBody>
          <a:bodyPr>
            <a:normAutofit lnSpcReduction="10000"/>
          </a:bodyPr>
          <a:lstStyle/>
          <a:p>
            <a:r>
              <a:rPr lang="bg-BG" altLang="en-US" dirty="0"/>
              <a:t>Промяна (</a:t>
            </a:r>
            <a:r>
              <a:rPr lang="en-US" altLang="en-US" dirty="0"/>
              <a:t>change)</a:t>
            </a:r>
            <a:endParaRPr lang="en-US" altLang="en-US" dirty="0"/>
          </a:p>
          <a:p>
            <a:pPr lvl="1"/>
            <a:r>
              <a:rPr lang="bg-BG" altLang="en-US" sz="2600" dirty="0"/>
              <a:t>Модификация на локален файл (документ), за който се контролират версиите</a:t>
            </a:r>
            <a:endParaRPr lang="en-US" altLang="en-US" sz="2600" dirty="0"/>
          </a:p>
          <a:p>
            <a:pPr>
              <a:lnSpc>
                <a:spcPct val="85000"/>
              </a:lnSpc>
            </a:pPr>
            <a:r>
              <a:rPr lang="bg-BG" altLang="en-US" dirty="0"/>
              <a:t>Списък с промени (</a:t>
            </a:r>
            <a:r>
              <a:rPr lang="en-US" altLang="en-US" dirty="0"/>
              <a:t>change list)</a:t>
            </a:r>
            <a:endParaRPr lang="en-US" altLang="en-US" dirty="0"/>
          </a:p>
          <a:p>
            <a:pPr lvl="1">
              <a:lnSpc>
                <a:spcPct val="85000"/>
              </a:lnSpc>
            </a:pPr>
            <a:r>
              <a:rPr lang="bg-BG" altLang="en-US" sz="2600" dirty="0"/>
              <a:t>Множество от промени в различни файлове, които ще бъдат потвърдени наведнъж</a:t>
            </a:r>
            <a:endParaRPr lang="en-US" altLang="en-US" sz="2600" dirty="0"/>
          </a:p>
          <a:p>
            <a:pPr>
              <a:lnSpc>
                <a:spcPct val="85000"/>
              </a:lnSpc>
            </a:pPr>
            <a:r>
              <a:rPr lang="bg-BG" altLang="en-US" dirty="0"/>
              <a:t>Потвърждаване (</a:t>
            </a:r>
            <a:r>
              <a:rPr lang="en-US" altLang="en-US" dirty="0"/>
              <a:t>commit, check-in)</a:t>
            </a:r>
            <a:endParaRPr lang="en-US" altLang="en-US" dirty="0"/>
          </a:p>
          <a:p>
            <a:pPr lvl="1">
              <a:lnSpc>
                <a:spcPct val="85000"/>
              </a:lnSpc>
            </a:pPr>
            <a:r>
              <a:rPr lang="bg-BG" altLang="en-US" sz="2600" dirty="0"/>
              <a:t>Изпращане на промените от локалното копие на файловете в хранилището</a:t>
            </a:r>
            <a:endParaRPr lang="bg-BG" altLang="en-US" sz="2600" dirty="0"/>
          </a:p>
          <a:p>
            <a:pPr lvl="1">
              <a:lnSpc>
                <a:spcPct val="85000"/>
              </a:lnSpc>
            </a:pPr>
            <a:r>
              <a:rPr lang="bg-BG" altLang="en-US" sz="2600" dirty="0"/>
              <a:t>Създава автоматично нова версия</a:t>
            </a:r>
            <a:endParaRPr lang="en-US" altLang="en-US" sz="2600" dirty="0"/>
          </a:p>
          <a:p>
            <a:pPr lvl="1">
              <a:lnSpc>
                <a:spcPct val="85000"/>
              </a:lnSpc>
            </a:pPr>
            <a:r>
              <a:rPr lang="bg-BG" altLang="en-US" sz="2600" dirty="0"/>
              <a:t>Възможно е настъпване на </a:t>
            </a:r>
            <a:r>
              <a:rPr lang="bg-BG" altLang="en-US" sz="2600" dirty="0" smtClean="0"/>
              <a:t>конфликти</a:t>
            </a:r>
            <a:endParaRPr lang="bg-BG" altLang="en-US" sz="2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Термини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540" y="1572260"/>
            <a:ext cx="10515600" cy="4075642"/>
          </a:xfrm>
        </p:spPr>
        <p:txBody>
          <a:bodyPr>
            <a:normAutofit lnSpcReduction="10000"/>
          </a:bodyPr>
          <a:lstStyle/>
          <a:p>
            <a:r>
              <a:rPr lang="bg-BG" altLang="en-US" dirty="0"/>
              <a:t>Конфликт (</a:t>
            </a:r>
            <a:r>
              <a:rPr lang="en-US" altLang="en-US" dirty="0"/>
              <a:t>conflict)</a:t>
            </a:r>
            <a:endParaRPr lang="en-US" altLang="en-US" dirty="0"/>
          </a:p>
          <a:p>
            <a:pPr lvl="1"/>
            <a:r>
              <a:rPr lang="bg-BG" altLang="en-US" sz="2600" dirty="0"/>
              <a:t>Едновременна промяна на един и същ файл от няколко потребителя</a:t>
            </a:r>
            <a:endParaRPr lang="bg-BG" altLang="en-US" sz="2600" dirty="0"/>
          </a:p>
          <a:p>
            <a:pPr lvl="1"/>
            <a:r>
              <a:rPr lang="bg-BG" altLang="en-US" sz="2600" dirty="0"/>
              <a:t>Автоматично и ръчно разрешаване</a:t>
            </a:r>
            <a:endParaRPr lang="bg-BG" altLang="en-US" sz="2600" dirty="0"/>
          </a:p>
          <a:p>
            <a:pPr>
              <a:lnSpc>
                <a:spcPct val="85000"/>
              </a:lnSpc>
            </a:pPr>
            <a:r>
              <a:rPr lang="bg-BG" altLang="en-US" dirty="0"/>
              <a:t>Обновяване (</a:t>
            </a:r>
            <a:r>
              <a:rPr lang="en-US" altLang="en-US" dirty="0"/>
              <a:t>update</a:t>
            </a:r>
            <a:r>
              <a:rPr lang="bg-BG" altLang="en-US" dirty="0"/>
              <a:t>, </a:t>
            </a:r>
            <a:r>
              <a:rPr lang="en-US" altLang="en-US" dirty="0"/>
              <a:t>get latest version)</a:t>
            </a:r>
            <a:endParaRPr lang="en-US" altLang="en-US" dirty="0"/>
          </a:p>
          <a:p>
            <a:pPr lvl="1">
              <a:lnSpc>
                <a:spcPct val="85000"/>
              </a:lnSpc>
            </a:pPr>
            <a:r>
              <a:rPr lang="bg-BG" altLang="en-US" sz="2600" dirty="0"/>
              <a:t>Извличане на променените файлове от хранилището в локална директория</a:t>
            </a:r>
            <a:endParaRPr lang="bg-BG" altLang="en-US" sz="2600" dirty="0"/>
          </a:p>
          <a:p>
            <a:r>
              <a:rPr lang="bg-BG" altLang="en-US" dirty="0"/>
              <a:t>Връщане на промените (</a:t>
            </a:r>
            <a:r>
              <a:rPr lang="en-US" altLang="en-US" dirty="0"/>
              <a:t>undo check-out)</a:t>
            </a:r>
            <a:endParaRPr lang="en-US" altLang="en-US" dirty="0"/>
          </a:p>
          <a:p>
            <a:pPr lvl="1"/>
            <a:r>
              <a:rPr lang="bg-BG" altLang="en-US" sz="2600" dirty="0"/>
              <a:t>Отказва започнати промени по група файлове</a:t>
            </a:r>
            <a:endParaRPr lang="bg-BG" altLang="en-US" sz="2600" dirty="0"/>
          </a:p>
          <a:p>
            <a:pPr lvl="1"/>
            <a:r>
              <a:rPr lang="bg-BG" altLang="en-US" sz="2600" dirty="0"/>
              <a:t>Връща състоянието им от хранилището</a:t>
            </a:r>
            <a:endParaRPr lang="bg-BG" altLang="en-US" sz="2600" dirty="0"/>
          </a:p>
          <a:p>
            <a:endParaRPr lang="en-US" altLang="en-US" sz="2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Термини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15" y="1403350"/>
            <a:ext cx="10515600" cy="4075642"/>
          </a:xfrm>
        </p:spPr>
        <p:txBody>
          <a:bodyPr>
            <a:normAutofit/>
          </a:bodyPr>
          <a:lstStyle/>
          <a:p>
            <a:r>
              <a:rPr lang="bg-BG" altLang="en-US" dirty="0"/>
              <a:t>Сливане (</a:t>
            </a:r>
            <a:r>
              <a:rPr lang="en-US" altLang="en-US" dirty="0"/>
              <a:t>merge)</a:t>
            </a:r>
            <a:endParaRPr lang="en-US" altLang="en-US" dirty="0"/>
          </a:p>
          <a:p>
            <a:pPr lvl="1"/>
            <a:r>
              <a:rPr lang="bg-BG" altLang="en-US" sz="2500" dirty="0"/>
              <a:t>Сливане на промени върху един и същ файл, направени паралелно от различни потребители</a:t>
            </a:r>
            <a:endParaRPr lang="bg-BG" altLang="en-US" sz="2500" dirty="0"/>
          </a:p>
          <a:p>
            <a:pPr lvl="1"/>
            <a:r>
              <a:rPr lang="bg-BG" altLang="en-US" sz="2500" dirty="0"/>
              <a:t>Може в голяма степен да се автоматизира</a:t>
            </a:r>
            <a:endParaRPr lang="en-US" altLang="en-US" sz="2500" dirty="0"/>
          </a:p>
          <a:p>
            <a:r>
              <a:rPr lang="bg-BG" altLang="en-US" dirty="0"/>
              <a:t>Етикет (</a:t>
            </a:r>
            <a:r>
              <a:rPr lang="en-US" altLang="en-US" dirty="0"/>
              <a:t>label</a:t>
            </a:r>
            <a:r>
              <a:rPr lang="bg-BG" altLang="en-US" dirty="0"/>
              <a:t>, </a:t>
            </a:r>
            <a:r>
              <a:rPr lang="en-US" altLang="en-US" dirty="0"/>
              <a:t>tag)</a:t>
            </a:r>
            <a:endParaRPr lang="en-US" altLang="en-US" dirty="0"/>
          </a:p>
          <a:p>
            <a:pPr lvl="1"/>
            <a:r>
              <a:rPr lang="bg-BG" altLang="en-US" sz="2500" dirty="0"/>
              <a:t>Етикетите отбелязват с име група от файлове в дадена версия</a:t>
            </a:r>
            <a:endParaRPr lang="bg-BG" altLang="en-US" sz="2500" dirty="0"/>
          </a:p>
          <a:p>
            <a:pPr lvl="1"/>
            <a:r>
              <a:rPr lang="bg-BG" altLang="en-US" sz="2500" dirty="0"/>
              <a:t>Например дадено издание (</a:t>
            </a:r>
            <a:r>
              <a:rPr lang="en-US" altLang="en-US" sz="2500" dirty="0"/>
              <a:t>release)</a:t>
            </a:r>
            <a:endParaRPr lang="bg-BG" altLang="en-US" sz="2500" dirty="0"/>
          </a:p>
          <a:p>
            <a:r>
              <a:rPr lang="bg-BG" altLang="en-US" dirty="0"/>
              <a:t>Разклоняване (</a:t>
            </a:r>
            <a:r>
              <a:rPr lang="en-US" altLang="en-US" dirty="0"/>
              <a:t>branching)</a:t>
            </a:r>
            <a:endParaRPr lang="en-US" altLang="en-US" dirty="0"/>
          </a:p>
          <a:p>
            <a:pPr lvl="1"/>
            <a:r>
              <a:rPr lang="bg-BG" altLang="en-US" sz="2500" dirty="0"/>
              <a:t>Разделяне на хранилищата в няколко отделни потока на работа</a:t>
            </a:r>
            <a:endParaRPr lang="en-US" altLang="en-US" sz="2500" dirty="0"/>
          </a:p>
          <a:p>
            <a:endParaRPr lang="en-US" alt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 smtClean="0"/>
              <a:t>Масиви</a:t>
            </a:r>
            <a:r>
              <a:rPr lang="en-US" dirty="0" smtClean="0"/>
              <a:t> (Arrays)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300" y="1444625"/>
            <a:ext cx="10515600" cy="4002681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Референтен </a:t>
            </a:r>
            <a:r>
              <a:rPr lang="bg-BG" dirty="0" smtClean="0"/>
              <a:t>тип</a:t>
            </a:r>
            <a:endParaRPr lang="en-US" dirty="0" smtClean="0"/>
          </a:p>
          <a:p>
            <a:r>
              <a:rPr lang="ru-RU" dirty="0" smtClean="0"/>
              <a:t>Масивите </a:t>
            </a:r>
            <a:r>
              <a:rPr lang="ru-RU" dirty="0"/>
              <a:t>са съвкупност от променливи, които се наричат </a:t>
            </a:r>
            <a:r>
              <a:rPr lang="ru-RU" b="1" dirty="0" smtClean="0"/>
              <a:t>елементи</a:t>
            </a:r>
            <a:endParaRPr lang="en-US" b="1" dirty="0" smtClean="0"/>
          </a:p>
          <a:p>
            <a:r>
              <a:rPr lang="ru-RU" dirty="0"/>
              <a:t>Всеки елемент има позиция, наречена </a:t>
            </a:r>
            <a:r>
              <a:rPr lang="ru-RU" b="1" dirty="0" smtClean="0"/>
              <a:t>индекс</a:t>
            </a:r>
            <a:endParaRPr lang="ru-RU" b="1" dirty="0"/>
          </a:p>
          <a:p>
            <a:r>
              <a:rPr lang="ru-RU" b="1" dirty="0"/>
              <a:t>Дължината на масив </a:t>
            </a:r>
            <a:r>
              <a:rPr lang="ru-RU" dirty="0"/>
              <a:t>(броя елементи) се задава при инициализацията. Дължината </a:t>
            </a:r>
            <a:r>
              <a:rPr lang="ru-RU" b="1" dirty="0"/>
              <a:t>не може</a:t>
            </a:r>
            <a:r>
              <a:rPr lang="ru-RU" dirty="0"/>
              <a:t> да бъде променяна.</a:t>
            </a:r>
            <a:endParaRPr lang="ru-RU" dirty="0"/>
          </a:p>
          <a:p>
            <a:r>
              <a:rPr lang="ru-RU" dirty="0"/>
              <a:t>Достъпването става с оператора </a:t>
            </a:r>
            <a:r>
              <a:rPr lang="ru-RU" b="1" dirty="0" smtClean="0"/>
              <a:t>[]</a:t>
            </a:r>
            <a:endParaRPr lang="en-US" b="1" dirty="0" smtClean="0"/>
          </a:p>
          <a:p>
            <a:r>
              <a:rPr lang="ru-RU" dirty="0" smtClean="0"/>
              <a:t>Стандартна </a:t>
            </a:r>
            <a:r>
              <a:rPr lang="ru-RU" dirty="0"/>
              <a:t>стойност: </a:t>
            </a:r>
            <a:r>
              <a:rPr lang="ru-RU" b="1" dirty="0" smtClean="0"/>
              <a:t>null</a:t>
            </a:r>
            <a:endParaRPr lang="ru-RU" b="1" dirty="0" smtClean="0"/>
          </a:p>
          <a:p>
            <a:r>
              <a:rPr lang="ru-RU" dirty="0" smtClean="0"/>
              <a:t>Съдържа елементи от </a:t>
            </a:r>
            <a:r>
              <a:rPr lang="ru-RU" b="1" dirty="0" smtClean="0"/>
              <a:t>един</a:t>
            </a:r>
            <a:r>
              <a:rPr lang="en-US" b="1" dirty="0" smtClean="0"/>
              <a:t> </a:t>
            </a:r>
            <a:r>
              <a:rPr lang="bg-BG" b="1" dirty="0" smtClean="0"/>
              <a:t>и същ</a:t>
            </a:r>
            <a:r>
              <a:rPr lang="ru-RU" dirty="0" smtClean="0"/>
              <a:t> тип</a:t>
            </a:r>
            <a:endParaRPr lang="en-US" dirty="0" smtClean="0"/>
          </a:p>
          <a:p>
            <a:r>
              <a:rPr lang="ru-RU" dirty="0"/>
              <a:t>Едномерни, двумерни, многомерни </a:t>
            </a:r>
            <a:r>
              <a:rPr lang="ru-RU" dirty="0" smtClean="0"/>
              <a:t>масиви</a:t>
            </a:r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Модели на работа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Source control</a:t>
            </a:r>
            <a:endParaRPr lang="en-GB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Централизиран модел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05" y="1717040"/>
            <a:ext cx="10515600" cy="4016375"/>
          </a:xfrm>
        </p:spPr>
        <p:txBody>
          <a:bodyPr>
            <a:normAutofit/>
          </a:bodyPr>
          <a:lstStyle/>
          <a:p>
            <a:r>
              <a:rPr lang="bg-BG" dirty="0" smtClean="0"/>
              <a:t>По-прости за употреба</a:t>
            </a:r>
            <a:endParaRPr lang="bg-BG" dirty="0" smtClean="0"/>
          </a:p>
          <a:p>
            <a:r>
              <a:rPr lang="bg-BG" dirty="0" smtClean="0"/>
              <a:t>Масово разпространени</a:t>
            </a:r>
            <a:endParaRPr lang="bg-BG" dirty="0" smtClean="0"/>
          </a:p>
          <a:p>
            <a:r>
              <a:rPr lang="bg-BG" dirty="0" smtClean="0"/>
              <a:t>Добра интеграция с </a:t>
            </a:r>
            <a:r>
              <a:rPr lang="en-GB" dirty="0" smtClean="0"/>
              <a:t>IDE</a:t>
            </a:r>
            <a:endParaRPr lang="en-GB" dirty="0" smtClean="0"/>
          </a:p>
          <a:p>
            <a:r>
              <a:rPr lang="bg-BG" dirty="0" smtClean="0"/>
              <a:t>Единствено хранилище</a:t>
            </a:r>
            <a:endParaRPr lang="bg-BG" dirty="0" smtClean="0"/>
          </a:p>
          <a:p>
            <a:r>
              <a:rPr lang="bg-BG" dirty="0" smtClean="0"/>
              <a:t>Контрол на достъпа</a:t>
            </a:r>
            <a:endParaRPr lang="bg-BG" dirty="0" smtClean="0"/>
          </a:p>
          <a:p>
            <a:r>
              <a:rPr lang="bg-BG" dirty="0" smtClean="0"/>
              <a:t>Частичен </a:t>
            </a:r>
            <a:r>
              <a:rPr lang="en-GB" dirty="0" smtClean="0"/>
              <a:t>checkout</a:t>
            </a:r>
            <a:endParaRPr lang="en-GB" dirty="0" smtClean="0"/>
          </a:p>
          <a:p>
            <a:r>
              <a:rPr lang="en-US" dirty="0" smtClean="0"/>
              <a:t>CVS, SVN, TFS</a:t>
            </a:r>
            <a:endParaRPr lang="en-GB" dirty="0" smtClean="0"/>
          </a:p>
          <a:p>
            <a:endParaRPr lang="bg-BG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Децентрализиран </a:t>
            </a:r>
            <a:r>
              <a:rPr lang="bg-BG" dirty="0" smtClean="0"/>
              <a:t>модел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865" y="1608455"/>
            <a:ext cx="10515600" cy="4351338"/>
          </a:xfrm>
        </p:spPr>
        <p:txBody>
          <a:bodyPr/>
          <a:lstStyle/>
          <a:p>
            <a:r>
              <a:rPr lang="bg-BG" dirty="0" smtClean="0"/>
              <a:t>Най-малко </a:t>
            </a:r>
            <a:r>
              <a:rPr lang="bg-BG" dirty="0"/>
              <a:t>итеракции с мрежата</a:t>
            </a:r>
            <a:endParaRPr lang="bg-BG" dirty="0"/>
          </a:p>
          <a:p>
            <a:r>
              <a:rPr lang="bg-BG" dirty="0"/>
              <a:t>Пази цялото хранилище локално</a:t>
            </a:r>
            <a:endParaRPr lang="bg-BG" dirty="0"/>
          </a:p>
          <a:p>
            <a:r>
              <a:rPr lang="bg-BG" dirty="0"/>
              <a:t>Въвеждат се термини </a:t>
            </a:r>
            <a:r>
              <a:rPr lang="en-GB" b="1" dirty="0"/>
              <a:t>push</a:t>
            </a:r>
            <a:r>
              <a:rPr lang="en-GB" dirty="0"/>
              <a:t> &amp; </a:t>
            </a:r>
            <a:r>
              <a:rPr lang="en-GB" b="1" dirty="0"/>
              <a:t>fetch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bg-BG" dirty="0"/>
              <a:t>вместо </a:t>
            </a:r>
            <a:r>
              <a:rPr lang="en-GB" dirty="0"/>
              <a:t>commit &amp; update) </a:t>
            </a:r>
            <a:r>
              <a:rPr lang="bg-BG" dirty="0"/>
              <a:t>за качване и сваляне на локалното хранилище</a:t>
            </a:r>
            <a:endParaRPr lang="bg-BG" dirty="0"/>
          </a:p>
          <a:p>
            <a:r>
              <a:rPr lang="bg-BG" dirty="0"/>
              <a:t>Възможно е реализация на „централизиран“ </a:t>
            </a:r>
            <a:r>
              <a:rPr lang="bg-BG" dirty="0" smtClean="0"/>
              <a:t>модел</a:t>
            </a:r>
            <a:endParaRPr lang="en-US" dirty="0" smtClean="0"/>
          </a:p>
          <a:p>
            <a:r>
              <a:rPr lang="en-US" dirty="0" smtClean="0"/>
              <a:t>GIT, Mercurial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720" y="3998595"/>
            <a:ext cx="10515600" cy="2098040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GITHUB </a:t>
            </a:r>
            <a:r>
              <a:rPr lang="bg-BG" dirty="0"/>
              <a:t>е продукт (приложение), който използва </a:t>
            </a:r>
            <a:r>
              <a:rPr lang="en-US" dirty="0"/>
              <a:t>GIT </a:t>
            </a:r>
            <a:r>
              <a:rPr lang="bg-BG" dirty="0"/>
              <a:t>технологията!</a:t>
            </a:r>
            <a:endParaRPr lang="bg-BG" dirty="0"/>
          </a:p>
          <a:p>
            <a:r>
              <a:rPr lang="en-US" dirty="0">
                <a:hlinkClick r:id="rId1"/>
              </a:rPr>
              <a:t>https://github.com/</a:t>
            </a:r>
            <a:r>
              <a:rPr lang="en-US" dirty="0"/>
              <a:t> -</a:t>
            </a:r>
            <a:r>
              <a:rPr lang="bg-BG" dirty="0"/>
              <a:t> голяма безплатна платформа за програмисти, където потребителя може да управлява свои проекти, да следи и сваля чужди такива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838200" y="28267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GITHUB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990600" y="1387774"/>
            <a:ext cx="10515600" cy="1760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bg-BG" dirty="0"/>
              <a:t>Най-модерният </a:t>
            </a:r>
            <a:r>
              <a:rPr lang="en-US" dirty="0"/>
              <a:t>source control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bg-BG" dirty="0"/>
              <a:t>Най-използваният</a:t>
            </a:r>
            <a:endParaRPr lang="bg-BG" dirty="0"/>
          </a:p>
          <a:p>
            <a:pPr>
              <a:lnSpc>
                <a:spcPct val="80000"/>
              </a:lnSpc>
            </a:pPr>
            <a:r>
              <a:rPr lang="bg-BG" dirty="0"/>
              <a:t>Първоначално разработен от създателя на </a:t>
            </a:r>
            <a:r>
              <a:rPr lang="en-US" dirty="0"/>
              <a:t>Linux</a:t>
            </a:r>
            <a:endParaRPr lang="bg-BG" dirty="0"/>
          </a:p>
          <a:p>
            <a:pPr marL="0" indent="0">
              <a:lnSpc>
                <a:spcPct val="80000"/>
              </a:lnSpc>
              <a:buFont typeface="Arial" panose="02080604020202020204" charset="0"/>
              <a:buNone/>
            </a:pPr>
            <a:endParaRPr lang="bg-BG" dirty="0"/>
          </a:p>
          <a:p>
            <a:pPr marL="0" indent="0">
              <a:buFont typeface="Arial" panose="02080604020202020204" charset="0"/>
              <a:buNone/>
            </a:pPr>
            <a:endParaRPr lang="bg-BG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4120" y="235712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Упражнение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Упражненията ще намерите във файл</a:t>
            </a:r>
            <a:r>
              <a:rPr lang="en-US" dirty="0"/>
              <a:t> </a:t>
            </a:r>
            <a:r>
              <a:rPr lang="bg-BG" dirty="0"/>
              <a:t>с име </a:t>
            </a:r>
            <a:r>
              <a:rPr lang="en-US" b="1" i="1" smtClean="0"/>
              <a:t>4_Arrays_Strings_SourceControl.pdf</a:t>
            </a:r>
            <a:r>
              <a:rPr lang="bg-BG" smtClean="0"/>
              <a:t>, </a:t>
            </a:r>
            <a:r>
              <a:rPr lang="bg-BG" dirty="0"/>
              <a:t>съпровождащ днешната лекция. </a:t>
            </a:r>
            <a:endParaRPr lang="en-US" b="1" i="1" dirty="0"/>
          </a:p>
          <a:p>
            <a:pPr marL="0" indent="0">
              <a:buNone/>
            </a:pP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Масив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Достъпът </a:t>
            </a:r>
            <a:r>
              <a:rPr lang="ru-RU" dirty="0"/>
              <a:t>до елементите се </a:t>
            </a:r>
            <a:r>
              <a:rPr lang="ru-RU" dirty="0" smtClean="0"/>
              <a:t>осъществява по </a:t>
            </a:r>
            <a:r>
              <a:rPr lang="ru-RU" dirty="0"/>
              <a:t>индекс (позиция</a:t>
            </a:r>
            <a:r>
              <a:rPr lang="ru-RU" dirty="0" smtClean="0"/>
              <a:t>)</a:t>
            </a:r>
            <a:endParaRPr lang="ru-RU" dirty="0" smtClean="0"/>
          </a:p>
          <a:p>
            <a:r>
              <a:rPr lang="bg-BG" dirty="0" smtClean="0"/>
              <a:t>Индексите </a:t>
            </a:r>
            <a:r>
              <a:rPr lang="bg-BG" dirty="0"/>
              <a:t>започват от </a:t>
            </a:r>
            <a:r>
              <a:rPr lang="bg-BG" dirty="0" smtClean="0"/>
              <a:t>0</a:t>
            </a:r>
            <a:endParaRPr lang="bg-BG" dirty="0" smtClean="0"/>
          </a:p>
          <a:p>
            <a:endParaRPr lang="en-GB" dirty="0"/>
          </a:p>
        </p:txBody>
      </p:sp>
      <p:pic>
        <p:nvPicPr>
          <p:cNvPr id="6147" name="Picture 3" descr="http://www.introprogramming.info/wp-content/uploads/2011/07/clip_image002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5" y="3253364"/>
            <a:ext cx="48958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Едномерен Масив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5642"/>
          </a:xfrm>
        </p:spPr>
        <p:txBody>
          <a:bodyPr/>
          <a:lstStyle/>
          <a:p>
            <a:r>
              <a:rPr lang="bg-BG" dirty="0"/>
              <a:t>Деклариране на </a:t>
            </a:r>
            <a:r>
              <a:rPr lang="bg-BG" dirty="0" smtClean="0"/>
              <a:t>масив</a:t>
            </a:r>
            <a:endParaRPr lang="bg-BG" dirty="0" smtClean="0"/>
          </a:p>
          <a:p>
            <a:pPr marL="457200" lvl="1" indent="0">
              <a:buNone/>
            </a:pPr>
            <a:r>
              <a:rPr lang="bg-BG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array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altLang="en-US" sz="3200" dirty="0" smtClean="0">
              <a:latin typeface="Arial" panose="02080604020202020204" charset="0"/>
            </a:endParaRPr>
          </a:p>
          <a:p>
            <a:pPr lvl="1"/>
            <a:endParaRPr lang="bg-BG" dirty="0" smtClean="0"/>
          </a:p>
          <a:p>
            <a:r>
              <a:rPr lang="ru-RU" dirty="0"/>
              <a:t>Създаване (заделяне) на масив – оператор </a:t>
            </a:r>
            <a:r>
              <a:rPr lang="ru-RU" b="1" dirty="0" smtClean="0"/>
              <a:t>new</a:t>
            </a:r>
            <a:endParaRPr lang="ru-RU" b="1" dirty="0" smtClean="0"/>
          </a:p>
          <a:p>
            <a:pPr marL="0" lvl="0" indent="0">
              <a:buNone/>
            </a:pPr>
            <a:r>
              <a:rPr lang="bg-BG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arrayFiveElements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altLang="en-US" b="1" dirty="0" err="1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altLang="en-US" sz="4000" dirty="0">
              <a:latin typeface="Arial" panose="02080604020202020204" charset="0"/>
            </a:endParaRPr>
          </a:p>
          <a:p>
            <a:pPr marL="0" indent="0">
              <a:buNone/>
            </a:pPr>
            <a:endParaRPr lang="ru-RU" dirty="0" smtClean="0"/>
          </a:p>
          <a:p>
            <a:r>
              <a:rPr lang="ru-RU" dirty="0" smtClean="0"/>
              <a:t>Инициализация</a:t>
            </a:r>
            <a:r>
              <a:rPr lang="en-US" dirty="0" smtClean="0"/>
              <a:t> </a:t>
            </a:r>
            <a:r>
              <a:rPr lang="bg-BG" dirty="0" smtClean="0"/>
              <a:t>със с</a:t>
            </a:r>
            <a:r>
              <a:rPr lang="ru-RU" dirty="0" smtClean="0"/>
              <a:t>тойности </a:t>
            </a:r>
            <a:r>
              <a:rPr lang="ru-RU" dirty="0"/>
              <a:t>по </a:t>
            </a:r>
            <a:r>
              <a:rPr lang="ru-RU" dirty="0" smtClean="0"/>
              <a:t>подразбиране</a:t>
            </a:r>
            <a:endParaRPr lang="ru-RU" dirty="0" smtClean="0"/>
          </a:p>
          <a:p>
            <a:pPr marL="0" lvl="0" indent="0">
              <a:buNone/>
            </a:pPr>
            <a:r>
              <a:rPr lang="bg-BG" altLang="en-US" b="1" dirty="0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 smtClean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arrayDefaultValues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en-US" sz="4000" dirty="0">
              <a:latin typeface="Arial" panose="02080604020202020204" charset="0"/>
            </a:endParaRPr>
          </a:p>
          <a:p>
            <a:endParaRPr lang="ru-RU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Достъп до елементите на </a:t>
            </a:r>
            <a:r>
              <a:rPr lang="ru-RU" dirty="0" smtClean="0"/>
              <a:t>масив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33525"/>
            <a:ext cx="10515600" cy="3931708"/>
          </a:xfrm>
        </p:spPr>
        <p:txBody>
          <a:bodyPr>
            <a:normAutofit fontScale="90000"/>
          </a:bodyPr>
          <a:lstStyle/>
          <a:p>
            <a:r>
              <a:rPr lang="bg-BG" dirty="0"/>
              <a:t>Достъпът до елементите на масивите е пряк, по </a:t>
            </a:r>
            <a:r>
              <a:rPr lang="bg-BG" dirty="0" smtClean="0"/>
              <a:t>индекс</a:t>
            </a:r>
            <a:endParaRPr lang="bg-BG" dirty="0" smtClean="0"/>
          </a:p>
          <a:p>
            <a:r>
              <a:rPr lang="bg-BG" dirty="0"/>
              <a:t>Можем да осъществим достъп до даден </a:t>
            </a:r>
            <a:r>
              <a:rPr lang="bg-BG" dirty="0" smtClean="0"/>
              <a:t>елемент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както за четене така и за </a:t>
            </a:r>
            <a:r>
              <a:rPr lang="bg-BG" dirty="0" smtClean="0"/>
              <a:t>писане</a:t>
            </a:r>
            <a:endParaRPr lang="bg-BG" dirty="0" smtClean="0"/>
          </a:p>
          <a:p>
            <a:r>
              <a:rPr lang="bg-BG" dirty="0"/>
              <a:t>Четене на стойност на елемент на масив</a:t>
            </a:r>
            <a:br>
              <a:rPr lang="bg-BG" dirty="0"/>
            </a:br>
            <a:r>
              <a:rPr lang="en-US" b="1" dirty="0" err="1" smtClean="0"/>
              <a:t>myArray</a:t>
            </a:r>
            <a:r>
              <a:rPr lang="en-US" b="1" dirty="0" smtClean="0"/>
              <a:t>[index]</a:t>
            </a:r>
            <a:r>
              <a:rPr lang="en-US" dirty="0" smtClean="0"/>
              <a:t>;</a:t>
            </a:r>
            <a:endParaRPr lang="en-US" dirty="0"/>
          </a:p>
          <a:p>
            <a:r>
              <a:rPr lang="bg-BG" dirty="0"/>
              <a:t>Промяна на стойността на елемент на масив</a:t>
            </a:r>
            <a:br>
              <a:rPr lang="bg-BG" dirty="0"/>
            </a:br>
            <a:r>
              <a:rPr lang="en-US" b="1" dirty="0" err="1"/>
              <a:t>myArray</a:t>
            </a:r>
            <a:r>
              <a:rPr lang="en-US" b="1" dirty="0"/>
              <a:t>[index]</a:t>
            </a:r>
            <a:r>
              <a:rPr lang="en-US" dirty="0"/>
              <a:t> = “new value”;</a:t>
            </a:r>
            <a:endParaRPr lang="en-US" dirty="0"/>
          </a:p>
          <a:p>
            <a:r>
              <a:rPr lang="bg-BG" dirty="0"/>
              <a:t>Четене на дължината на масива</a:t>
            </a:r>
            <a:br>
              <a:rPr lang="bg-BG" dirty="0"/>
            </a:br>
            <a:r>
              <a:rPr lang="en-US" b="1" dirty="0" err="1" smtClean="0"/>
              <a:t>myArray</a:t>
            </a:r>
            <a:r>
              <a:rPr lang="en-US" b="1" dirty="0" smtClean="0"/>
              <a:t>.</a:t>
            </a:r>
            <a:r>
              <a:rPr lang="en-GB" b="1" dirty="0" smtClean="0"/>
              <a:t>l</a:t>
            </a:r>
            <a:r>
              <a:rPr lang="en-US" b="1" dirty="0" err="1" smtClean="0"/>
              <a:t>ength</a:t>
            </a:r>
            <a:r>
              <a:rPr lang="en-US" b="1" dirty="0"/>
              <a:t>;</a:t>
            </a:r>
            <a:r>
              <a:rPr lang="en-US" dirty="0"/>
              <a:t> // </a:t>
            </a:r>
            <a:r>
              <a:rPr lang="bg-BG" dirty="0"/>
              <a:t>Връща броя на елементите в масива</a:t>
            </a:r>
            <a:endParaRPr lang="bg-BG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операции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6308"/>
          </a:xfrm>
        </p:spPr>
        <p:txBody>
          <a:bodyPr/>
          <a:lstStyle/>
          <a:p>
            <a:r>
              <a:rPr lang="bg-BG" dirty="0" smtClean="0"/>
              <a:t>Отпечатване</a:t>
            </a:r>
            <a:endParaRPr lang="bg-BG" dirty="0" smtClean="0"/>
          </a:p>
          <a:p>
            <a:pPr lvl="1"/>
            <a:r>
              <a:rPr lang="bg-BG" dirty="0" smtClean="0"/>
              <a:t>чрез цикъл</a:t>
            </a:r>
            <a:endParaRPr lang="bg-BG" dirty="0"/>
          </a:p>
          <a:p>
            <a:pPr lvl="1"/>
            <a:r>
              <a:rPr lang="bg-BG" dirty="0"/>
              <a:t>java.util.Arrays</a:t>
            </a:r>
            <a:r>
              <a:rPr lang="en-GB" dirty="0" smtClean="0"/>
              <a:t>.</a:t>
            </a:r>
            <a:r>
              <a:rPr lang="en-GB" dirty="0" err="1" smtClean="0"/>
              <a:t>toString</a:t>
            </a:r>
            <a:r>
              <a:rPr lang="en-GB" dirty="0" smtClean="0"/>
              <a:t>(array</a:t>
            </a:r>
            <a:r>
              <a:rPr lang="en-GB" dirty="0"/>
              <a:t>)</a:t>
            </a:r>
            <a:endParaRPr lang="en-GB" dirty="0"/>
          </a:p>
          <a:p>
            <a:r>
              <a:rPr lang="bg-BG" dirty="0"/>
              <a:t>Копиране</a:t>
            </a:r>
            <a:endParaRPr lang="bg-BG" dirty="0"/>
          </a:p>
          <a:p>
            <a:pPr lvl="1"/>
            <a:r>
              <a:rPr lang="en-GB" dirty="0" err="1"/>
              <a:t>System.arraycopy</a:t>
            </a:r>
            <a:r>
              <a:rPr lang="en-GB" dirty="0"/>
              <a:t>() </a:t>
            </a:r>
            <a:r>
              <a:rPr lang="bg-BG" dirty="0"/>
              <a:t>или java.util.Arrays</a:t>
            </a:r>
            <a:r>
              <a:rPr lang="en-GB" dirty="0" smtClean="0"/>
              <a:t>.</a:t>
            </a:r>
            <a:r>
              <a:rPr lang="en-GB" dirty="0" err="1" smtClean="0"/>
              <a:t>copyOf</a:t>
            </a:r>
            <a:r>
              <a:rPr lang="en-GB" dirty="0"/>
              <a:t>()</a:t>
            </a:r>
            <a:endParaRPr lang="en-GB" dirty="0"/>
          </a:p>
          <a:p>
            <a:r>
              <a:rPr lang="bg-BG" dirty="0"/>
              <a:t>Сортиране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Граници на масив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Нулево-базирани</a:t>
            </a:r>
            <a:endParaRPr lang="bg-BG" dirty="0" smtClean="0"/>
          </a:p>
          <a:p>
            <a:r>
              <a:rPr lang="ru-RU" dirty="0"/>
              <a:t>Ако един масив има </a:t>
            </a:r>
            <a:r>
              <a:rPr lang="ru-RU" b="1" dirty="0"/>
              <a:t>N</a:t>
            </a:r>
            <a:r>
              <a:rPr lang="ru-RU" dirty="0"/>
              <a:t> елемента, то последният елемент се намира на индекс </a:t>
            </a:r>
            <a:r>
              <a:rPr lang="ru-RU" b="1" dirty="0"/>
              <a:t>N-1</a:t>
            </a:r>
            <a:r>
              <a:rPr lang="ru-RU" dirty="0" smtClean="0"/>
              <a:t>.</a:t>
            </a:r>
            <a:endParaRPr lang="ru-RU" dirty="0" smtClean="0"/>
          </a:p>
          <a:p>
            <a:r>
              <a:rPr lang="bg-BG" dirty="0"/>
              <a:t>Опит за достъпване на индекс, какъвто няма в масива ще доведе до и</a:t>
            </a:r>
            <a:r>
              <a:rPr lang="bg-BG" dirty="0" smtClean="0"/>
              <a:t>зключение </a:t>
            </a:r>
            <a:r>
              <a:rPr lang="bg-BG" dirty="0"/>
              <a:t>от тип</a:t>
            </a:r>
            <a:r>
              <a:rPr lang="bg-BG" b="1" dirty="0"/>
              <a:t> java.lang.ArrayIndexOutOfBoundsException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9791</Words>
  <Application>Kingsoft Office WPP</Application>
  <PresentationFormat>Custom</PresentationFormat>
  <Paragraphs>435</Paragraphs>
  <Slides>46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Theme</vt:lpstr>
      <vt:lpstr>PowerPoint 演示文稿</vt:lpstr>
      <vt:lpstr>Преговор</vt:lpstr>
      <vt:lpstr>PowerPoint 演示文稿</vt:lpstr>
      <vt:lpstr>Масиви (Arrays)</vt:lpstr>
      <vt:lpstr>Масив</vt:lpstr>
      <vt:lpstr>Едномерен Масив</vt:lpstr>
      <vt:lpstr>Достъп до елементите на масив</vt:lpstr>
      <vt:lpstr>Основни операции</vt:lpstr>
      <vt:lpstr>Граници на масив</vt:lpstr>
      <vt:lpstr>Обхождане с цикли</vt:lpstr>
      <vt:lpstr>Arrays</vt:lpstr>
      <vt:lpstr>Упражнение</vt:lpstr>
      <vt:lpstr>Класът Arrays</vt:lpstr>
      <vt:lpstr>Многомерни масиви</vt:lpstr>
      <vt:lpstr>Двумерен масив</vt:lpstr>
      <vt:lpstr>Многомерен масив</vt:lpstr>
      <vt:lpstr>Масиви – назъбени (Масиви от масиви) *</vt:lpstr>
      <vt:lpstr>Многомерен масив</vt:lpstr>
      <vt:lpstr>Низове</vt:lpstr>
      <vt:lpstr>Низове</vt:lpstr>
      <vt:lpstr>Класът String</vt:lpstr>
      <vt:lpstr>Обработка на низове</vt:lpstr>
      <vt:lpstr>Обработка на низове (2)</vt:lpstr>
      <vt:lpstr>Strings</vt:lpstr>
      <vt:lpstr>Advanced string manipulation</vt:lpstr>
      <vt:lpstr>Управление на паметта</vt:lpstr>
      <vt:lpstr>Stack</vt:lpstr>
      <vt:lpstr>Heap</vt:lpstr>
      <vt:lpstr>Типове данни и управление на паметта</vt:lpstr>
      <vt:lpstr>Garbage Collector (GC)</vt:lpstr>
      <vt:lpstr>Референтни типове</vt:lpstr>
      <vt:lpstr>Stack и Heap</vt:lpstr>
      <vt:lpstr>PowerPoint 演示文稿</vt:lpstr>
      <vt:lpstr>Системи за контрол на версиите на кода</vt:lpstr>
      <vt:lpstr>Системи за контрол на версиите на кода (2)</vt:lpstr>
      <vt:lpstr>Термини</vt:lpstr>
      <vt:lpstr>Термини</vt:lpstr>
      <vt:lpstr>Термини</vt:lpstr>
      <vt:lpstr>Термини</vt:lpstr>
      <vt:lpstr>Модели на работа</vt:lpstr>
      <vt:lpstr>Централизиран модел</vt:lpstr>
      <vt:lpstr>Децентрализиран модел</vt:lpstr>
      <vt:lpstr>GIT</vt:lpstr>
      <vt:lpstr>GitHub</vt:lpstr>
      <vt:lpstr>PowerPoint 演示文稿</vt:lpstr>
      <vt:lpstr>Упражнение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Lyubomir Ivanov</dc:creator>
  <cp:lastModifiedBy>milen</cp:lastModifiedBy>
  <cp:revision>207</cp:revision>
  <dcterms:created xsi:type="dcterms:W3CDTF">2017-11-12T06:07:20Z</dcterms:created>
  <dcterms:modified xsi:type="dcterms:W3CDTF">2017-11-12T06:07:20Z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