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b38dcb05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b38dcb05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b38dcb05f_0_9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b38dcb05f_0_9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b53b4a947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b53b4a947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b38dcb05f_0_9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b38dcb05f_0_9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b38dcb05f_0_9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b38dcb05f_0_9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b53b4a94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b53b4a94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b53b4a94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6b53b4a94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574233da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574233da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574233da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7574233da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574233da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7574233da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5869935f6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5869935f6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b38dcb05f_0_10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6b38dcb05f_0_10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6b38dcb05f_0_10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6b38dcb05f_0_10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6b38dcb05f_0_10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6b38dcb05f_0_10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6b38dcb05f_0_10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6b38dcb05f_0_10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bb79cdc5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6bb79cdc5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6b38dcb05f_0_10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6b38dcb05f_0_10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7574233d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7574233d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7574233da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7574233da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574233da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7574233da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6b53b4a94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6b53b4a94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5869935f6_0_8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5869935f6_0_8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7574233da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7574233da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6c357f8a5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6c357f8a5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6b53b4a94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6b53b4a94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6b53b4a94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6b53b4a94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6bb79cdc50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6bb79cdc50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6bb79cdc5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6bb79cdc5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6b53b4a94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6b53b4a94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6bb79cdc50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6bb79cdc5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6bb79cdc5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6bb79cdc5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6c357f8a5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6c357f8a5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5869935f6_0_8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5869935f6_0_8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6bb79cdc5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6bb79cdc5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6c357f8a5c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6c357f8a5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6bb79cdc50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6bb79cdc50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6bb79cdc50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6bb79cdc50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6bb79cdc50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6bb79cdc50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6bb79cdc50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6bb79cdc50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6bb79cdc50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6bb79cdc50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6bb79cdc50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6bb79cdc50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6bb79cdc50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6bb79cdc50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6bb79cdc50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6bb79cdc50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c357f8a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c357f8a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bb79cdc50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bb79cdc50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6bb79cdc50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6bb79cdc50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6bb79cdc50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6bb79cdc50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6bb79cdc50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6bb79cdc50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6bb79cdc50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6bb79cdc50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bd02a79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bd02a79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5869935f6_0_8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5869935f6_0_8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b38dcb05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b38dcb05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b38dcb05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b38dcb05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800"/>
              <a:buFont typeface="Calibri"/>
              <a:buNone/>
              <a:defRPr sz="28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libri"/>
              <a:buChar char="○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libri"/>
              <a:buChar char="■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33.png"/><Relationship Id="rId5" Type="http://schemas.openxmlformats.org/officeDocument/2006/relationships/image" Target="../media/image9.png"/><Relationship Id="rId6" Type="http://schemas.openxmlformats.org/officeDocument/2006/relationships/image" Target="../media/image17.jpg"/><Relationship Id="rId7" Type="http://schemas.openxmlformats.org/officeDocument/2006/relationships/image" Target="../media/image5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8.png"/><Relationship Id="rId4" Type="http://schemas.openxmlformats.org/officeDocument/2006/relationships/image" Target="../media/image3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6.png"/><Relationship Id="rId4" Type="http://schemas.openxmlformats.org/officeDocument/2006/relationships/image" Target="../media/image3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7.png"/><Relationship Id="rId4" Type="http://schemas.openxmlformats.org/officeDocument/2006/relationships/image" Target="../media/image3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5.png"/><Relationship Id="rId4" Type="http://schemas.openxmlformats.org/officeDocument/2006/relationships/image" Target="../media/image2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2.png"/><Relationship Id="rId4" Type="http://schemas.openxmlformats.org/officeDocument/2006/relationships/image" Target="../media/image4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9.png"/><Relationship Id="rId4" Type="http://schemas.openxmlformats.org/officeDocument/2006/relationships/image" Target="../media/image4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5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://147.27.60.65:1880/room145mintemp" TargetMode="External"/><Relationship Id="rId4" Type="http://schemas.openxmlformats.org/officeDocument/2006/relationships/image" Target="../media/image50.png"/><Relationship Id="rId5" Type="http://schemas.openxmlformats.org/officeDocument/2006/relationships/image" Target="../media/image40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4.png"/><Relationship Id="rId4" Type="http://schemas.openxmlformats.org/officeDocument/2006/relationships/image" Target="../media/image42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7.png"/><Relationship Id="rId4" Type="http://schemas.openxmlformats.org/officeDocument/2006/relationships/image" Target="../media/image47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6.png"/><Relationship Id="rId4" Type="http://schemas.openxmlformats.org/officeDocument/2006/relationships/image" Target="../media/image4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3.png"/><Relationship Id="rId4" Type="http://schemas.openxmlformats.org/officeDocument/2006/relationships/image" Target="../media/image41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8.png"/><Relationship Id="rId4" Type="http://schemas.openxmlformats.org/officeDocument/2006/relationships/image" Target="../media/image51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52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15.png"/><Relationship Id="rId6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729450" y="1322450"/>
            <a:ext cx="7688100" cy="174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Σύνθεση Υπηρεσιών για την Δημιουργία Εφαρμογών σε Περιβάλλον Σημασιολογικού Διαδικτύου των Πραγμάτων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(Service Synthesis for Application Development in a Semantic Internet of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Things (IoT) Environment)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Διπλωματική Εργασία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267450" y="3480750"/>
            <a:ext cx="2612100" cy="6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Μποτωνάκης Στυλιανός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9875" y="3480750"/>
            <a:ext cx="3882300" cy="15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/>
              <a:t>Εξεταστική Επιτροπή:</a:t>
            </a:r>
            <a:endParaRPr sz="18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Καθ. Πετράκης Ευριπίδης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Αν. Καθ. Σαμολαδάς Βασίλειος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Αν. Καθ. Δεληγιαννάκης Αντώνιος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" name="Google Shape;57;p13"/>
          <p:cNvSpPr txBox="1"/>
          <p:nvPr/>
        </p:nvSpPr>
        <p:spPr>
          <a:xfrm>
            <a:off x="6564300" y="3480750"/>
            <a:ext cx="23238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Δεκέμβριος 2019</a:t>
            </a:r>
            <a:endParaRPr sz="1800"/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77" y="1"/>
            <a:ext cx="1377750" cy="4208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/>
        </p:nvSpPr>
        <p:spPr>
          <a:xfrm>
            <a:off x="0" y="99150"/>
            <a:ext cx="22308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800" u="sng">
                <a:solidFill>
                  <a:schemeClr val="dk1"/>
                </a:solidFill>
              </a:rPr>
              <a:t>Διάγραμμα</a:t>
            </a:r>
            <a:endParaRPr b="1" i="1" sz="18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800" u="sng">
                <a:solidFill>
                  <a:schemeClr val="dk1"/>
                </a:solidFill>
              </a:rPr>
              <a:t>Αρχιτεκτονικής</a:t>
            </a:r>
            <a:endParaRPr b="1" i="1" sz="18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  <p:sp>
        <p:nvSpPr>
          <p:cNvPr id="130" name="Google Shape;130;p22"/>
          <p:cNvSpPr txBox="1"/>
          <p:nvPr/>
        </p:nvSpPr>
        <p:spPr>
          <a:xfrm>
            <a:off x="169000" y="1735150"/>
            <a:ext cx="22308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Database Types: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</p:txBody>
      </p:sp>
      <p:pic>
        <p:nvPicPr>
          <p:cNvPr id="131" name="Google Shape;13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000" y="2224725"/>
            <a:ext cx="1301375" cy="65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8999" y="3154126"/>
            <a:ext cx="1301375" cy="384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8997" y="3816826"/>
            <a:ext cx="594925" cy="74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77273" y="282426"/>
            <a:ext cx="681851" cy="451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14676" y="99150"/>
            <a:ext cx="6489324" cy="472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311700" y="159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Υπηρεσία Διακομιστή Μεσολάβησης του WoT (WoT Proxy)</a:t>
            </a:r>
            <a:endParaRPr b="1" i="1" sz="240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311700" y="1063900"/>
            <a:ext cx="8520600" cy="35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➢"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Υλοποίηση Web Thing Model.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➢"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Είσοδος δεδομένων από συσκευές.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➢"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Μετατροπή δεδομένων στο απλό μοντέλο NGSI2 (IDAS). 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9250" y="2616163"/>
            <a:ext cx="5353050" cy="1952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6125" y="979306"/>
            <a:ext cx="5567750" cy="4051493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4"/>
          <p:cNvSpPr txBox="1"/>
          <p:nvPr>
            <p:ph type="title"/>
          </p:nvPr>
        </p:nvSpPr>
        <p:spPr>
          <a:xfrm>
            <a:off x="311700" y="135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1" lang="en" sz="24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Υπηρεσία Διαχείρισης Συμβάντων και Συνδρομών </a:t>
            </a:r>
            <a:endParaRPr b="1" i="1" sz="240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9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1" lang="en" sz="24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(Publish Subscribe – Service) </a:t>
            </a:r>
            <a:endParaRPr b="1" i="1" sz="240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4"/>
          <p:cNvSpPr/>
          <p:nvPr/>
        </p:nvSpPr>
        <p:spPr>
          <a:xfrm>
            <a:off x="1866975" y="1784725"/>
            <a:ext cx="1425300" cy="12021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311700" y="321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1" lang="en" sz="24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Υπηρεσία Διαχείρισης Συμβάντων και Συνδρομών </a:t>
            </a:r>
            <a:endParaRPr b="1" i="1" sz="240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9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1" lang="en" sz="24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(Publish Subscribe – Service) </a:t>
            </a:r>
            <a:endParaRPr b="1" i="1" sz="240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➢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FIWARE Orion Context Broker.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➢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Διαχείριση οντοτήτων </a:t>
            </a:r>
            <a:r>
              <a:rPr b="1" lang="en" sz="2000">
                <a:solidFill>
                  <a:srgbClr val="0000FF"/>
                </a:solidFill>
              </a:rPr>
              <a:t>NGSI2 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(JSON).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➢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Παραδείγματα Οντοτήτων: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Μετρήσεων (Observations)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Σπιτιών (Homes)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Μετρήσιμων Ιδιοτήτων (Observable Properties)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○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Αισθητήρων (Sensors)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○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Πόλεις (Spatial Things)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○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Αυτοματισμών (Actuations)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➢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Βάση δεδομένων: MongoDB (μη-σχεσιακή βάση).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➢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Εγγραφή συνδρομητών σε οντότητες μετρήσεων.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Αποστολή ενημερώσεων όταν έρχεται νέα μέτρηση.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311700" y="147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Μετατροπή NGSI2 σε NGSI-LD</a:t>
            </a:r>
            <a:endParaRPr b="1" i="1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311700" y="720275"/>
            <a:ext cx="8520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Το NGSI2 μοντέλο αποτελεί απλό JSON schema και όχι </a:t>
            </a:r>
            <a:r>
              <a:rPr b="1" lang="en" sz="1600">
                <a:solidFill>
                  <a:srgbClr val="0000FF"/>
                </a:solidFill>
              </a:rPr>
              <a:t>JSON-LD</a:t>
            </a:r>
            <a:r>
              <a:rPr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Έπρεπε να μετατραπεί  σε </a:t>
            </a:r>
            <a:r>
              <a:rPr b="1" lang="en" sz="1600">
                <a:solidFill>
                  <a:srgbClr val="0000FF"/>
                </a:solidFill>
              </a:rPr>
              <a:t>NGSI-LD</a:t>
            </a:r>
            <a:r>
              <a:rPr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=&gt; </a:t>
            </a:r>
            <a:r>
              <a:rPr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κάθε </a:t>
            </a:r>
            <a:r>
              <a:rPr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οντότητα να αποτελεί ένα συνδεσμο στην οντολογία και να </a:t>
            </a:r>
            <a:r>
              <a:rPr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συνδέεται</a:t>
            </a:r>
            <a:r>
              <a:rPr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με άλλες οντότητες μέσω hyperlinks.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Google Shape;1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07680"/>
            <a:ext cx="3077650" cy="3262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5050" y="1707675"/>
            <a:ext cx="3437251" cy="326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6125" y="979306"/>
            <a:ext cx="5567750" cy="4051493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7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1" lang="en" sz="24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Υπηρεσία Αποθήκευσης και Ανάκτησης των Ιστορικών Δεδομένων (History Service)</a:t>
            </a:r>
            <a:endParaRPr b="1" i="1" sz="240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7"/>
          <p:cNvSpPr/>
          <p:nvPr/>
        </p:nvSpPr>
        <p:spPr>
          <a:xfrm>
            <a:off x="1767825" y="3431150"/>
            <a:ext cx="1747500" cy="16608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6125" y="979306"/>
            <a:ext cx="5567750" cy="4051493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8"/>
          <p:cNvSpPr txBox="1"/>
          <p:nvPr>
            <p:ph type="title"/>
          </p:nvPr>
        </p:nvSpPr>
        <p:spPr>
          <a:xfrm>
            <a:off x="311700" y="147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33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Υπηρεσία Οντολογίας (Ontology Service)</a:t>
            </a:r>
            <a:endParaRPr b="1" i="1" sz="330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8"/>
          <p:cNvSpPr/>
          <p:nvPr/>
        </p:nvSpPr>
        <p:spPr>
          <a:xfrm>
            <a:off x="3837575" y="2547550"/>
            <a:ext cx="2602800" cy="915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/>
          <p:nvPr>
            <p:ph type="title"/>
          </p:nvPr>
        </p:nvSpPr>
        <p:spPr>
          <a:xfrm>
            <a:off x="311700" y="147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3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Υπηρεσία Οντολογίας (Ontology Service) (</a:t>
            </a:r>
            <a:r>
              <a:rPr b="1" i="1" lang="en" sz="3300"/>
              <a:t>1</a:t>
            </a:r>
            <a:r>
              <a:rPr b="1" i="1" lang="en" sz="33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1" i="1"/>
          </a:p>
        </p:txBody>
      </p:sp>
      <p:sp>
        <p:nvSpPr>
          <p:cNvPr id="193" name="Google Shape;193;p29"/>
          <p:cNvSpPr txBox="1"/>
          <p:nvPr>
            <p:ph idx="1" type="body"/>
          </p:nvPr>
        </p:nvSpPr>
        <p:spPr>
          <a:xfrm>
            <a:off x="311700" y="720275"/>
            <a:ext cx="51177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Αποθήκευση της οντολογίας του συστήματος και σημασιολογική επεξεργασία δεδομένων.</a:t>
            </a:r>
            <a:endParaRPr b="1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u="sng">
                <a:solidFill>
                  <a:schemeClr val="dk1"/>
                </a:solidFill>
              </a:rPr>
              <a:t>Virtuoso</a:t>
            </a:r>
            <a:r>
              <a:rPr b="1" lang="en" u="sng">
                <a:solidFill>
                  <a:schemeClr val="dk1"/>
                </a:solidFill>
              </a:rPr>
              <a:t>: </a:t>
            </a:r>
            <a:endParaRPr b="1" u="sng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➢"/>
            </a:pPr>
            <a:r>
              <a:rPr lang="en">
                <a:solidFill>
                  <a:srgbClr val="000000"/>
                </a:solidFill>
              </a:rPr>
              <a:t>Αποτελεί το triple store του συστήματος.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➢"/>
            </a:pPr>
            <a:r>
              <a:rPr lang="en">
                <a:solidFill>
                  <a:srgbClr val="000000"/>
                </a:solidFill>
              </a:rPr>
              <a:t>Περιέχει το γράφο της οντολογίας.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OWL περιγραφή οντολογίας - κλάσεις, </a:t>
            </a:r>
            <a:r>
              <a:rPr lang="en" sz="1800">
                <a:solidFill>
                  <a:schemeClr val="dk1"/>
                </a:solidFill>
              </a:rPr>
              <a:t>σχέσεις</a:t>
            </a:r>
            <a:r>
              <a:rPr lang="en" sz="1800">
                <a:solidFill>
                  <a:srgbClr val="000000"/>
                </a:solidFill>
              </a:rPr>
              <a:t> κλπ.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Δεδομένα που αποτελούν στιγμιότυπα της οντολογίας - instances.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➢"/>
            </a:pPr>
            <a:r>
              <a:rPr lang="en">
                <a:solidFill>
                  <a:srgbClr val="000000"/>
                </a:solidFill>
              </a:rPr>
              <a:t>Γίνεται ανάκτηση του γράφου από το Jena API για κάθε επεξεργασία που γίνεται.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94" name="Google Shape;19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9400" y="2500037"/>
            <a:ext cx="3564626" cy="2270832"/>
          </a:xfrm>
          <a:prstGeom prst="rect">
            <a:avLst/>
          </a:prstGeom>
          <a:noFill/>
          <a:ln cap="flat" cmpd="sng" w="2857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5" name="Google Shape;195;p29"/>
          <p:cNvSpPr/>
          <p:nvPr/>
        </p:nvSpPr>
        <p:spPr>
          <a:xfrm>
            <a:off x="7600125" y="3488075"/>
            <a:ext cx="780900" cy="508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311700" y="184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33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Υπηρεσία Οντολογίας (Ontology Service) (</a:t>
            </a:r>
            <a:r>
              <a:rPr b="1" i="1" lang="en" sz="3300"/>
              <a:t>2</a:t>
            </a:r>
            <a:r>
              <a:rPr b="1" i="1" lang="en" sz="33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1" i="1" sz="330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/>
          </a:p>
        </p:txBody>
      </p:sp>
      <p:sp>
        <p:nvSpPr>
          <p:cNvPr id="202" name="Google Shape;202;p30"/>
          <p:cNvSpPr txBox="1"/>
          <p:nvPr/>
        </p:nvSpPr>
        <p:spPr>
          <a:xfrm>
            <a:off x="398725" y="815225"/>
            <a:ext cx="5106300" cy="36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Jena API: </a:t>
            </a:r>
            <a:endParaRPr b="1" u="sng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Μεσολαβητής επικοινωνίας οντολογίας και συστήματος.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Υλοποίηση του </a:t>
            </a:r>
            <a:r>
              <a:rPr lang="en">
                <a:solidFill>
                  <a:schemeClr val="dk1"/>
                </a:solidFill>
              </a:rPr>
              <a:t>Apache Jena (Semantic Web Framework).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➢"/>
            </a:pPr>
            <a:r>
              <a:rPr lang="en">
                <a:solidFill>
                  <a:schemeClr val="dk1"/>
                </a:solidFill>
              </a:rPr>
              <a:t>Ανάκτηση, εισαγωγή, ενημέρωση, διαγραφή πληροφοριών της οντολογίας.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➢"/>
            </a:pPr>
            <a:r>
              <a:rPr lang="en">
                <a:solidFill>
                  <a:schemeClr val="dk1"/>
                </a:solidFill>
              </a:rPr>
              <a:t>Σημασιολογικός συλλογισμός / αιτίαση (reasoning) μέσω του </a:t>
            </a:r>
            <a:r>
              <a:rPr b="1" lang="en">
                <a:solidFill>
                  <a:srgbClr val="0000FF"/>
                </a:solidFill>
              </a:rPr>
              <a:t>Pellet reasoner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➢"/>
            </a:pPr>
            <a:r>
              <a:rPr lang="en">
                <a:solidFill>
                  <a:schemeClr val="dk1"/>
                </a:solidFill>
              </a:rPr>
              <a:t>Συνδρομητής προς οντότητες μετρήσεων αισθητήρων.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➢"/>
            </a:pPr>
            <a:r>
              <a:rPr lang="en">
                <a:solidFill>
                  <a:schemeClr val="dk1"/>
                </a:solidFill>
              </a:rPr>
              <a:t>Μετατρέπει την NGSI-LD (JSON-LD) πληροφορία σε τριπλέτες RDF κατά την εισαγωγή δεδομένων.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0"/>
          <p:cNvSpPr/>
          <p:nvPr/>
        </p:nvSpPr>
        <p:spPr>
          <a:xfrm>
            <a:off x="6192500" y="3443550"/>
            <a:ext cx="1487100" cy="4959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5025" y="2152300"/>
            <a:ext cx="3586175" cy="2067540"/>
          </a:xfrm>
          <a:prstGeom prst="rect">
            <a:avLst/>
          </a:prstGeom>
          <a:noFill/>
          <a:ln cap="flat" cmpd="sng" w="2857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5" name="Google Shape;205;p30"/>
          <p:cNvSpPr/>
          <p:nvPr/>
        </p:nvSpPr>
        <p:spPr>
          <a:xfrm>
            <a:off x="6576700" y="3073700"/>
            <a:ext cx="1102800" cy="4959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3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Υπηρεσία Οντολογίας (Ontology Service) (3)</a:t>
            </a:r>
            <a:endParaRPr b="1" i="1"/>
          </a:p>
        </p:txBody>
      </p:sp>
      <p:sp>
        <p:nvSpPr>
          <p:cNvPr id="212" name="Google Shape;21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Αυτοματοποιημένος συλλογισμός / αιτίαση (Reasoning):</a:t>
            </a:r>
            <a:endParaRPr b="1" u="sng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Χρήση του Pellet reasoner =&gt; ικανός για συλλογισμό πάνω σε SWRL κανόνες και συμβατός με Jena API.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Αποτελέσματα Reasoning:</a:t>
            </a:r>
            <a:endParaRPr u="sng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➢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Συλλογισμός πάνω στις μετρήσεις για παραγωγή αποτελεσμάτων κανόνων SWRL.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➢"/>
            </a:pPr>
            <a:r>
              <a:rPr lang="en"/>
              <a:t>Εύρεση </a:t>
            </a: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αμφίδρομων </a:t>
            </a: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σχέσεων</a:t>
            </a: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ανάμεσα στις οντότητες (inverse Object Properties).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➢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Έλεγχος ορθότητας </a:t>
            </a:r>
            <a:r>
              <a:rPr lang="en"/>
              <a:t>της</a:t>
            </a: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οντολογίας.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Σωστή δήλωση των σχέσεων.</a:t>
            </a:r>
            <a:endParaRPr sz="1800"/>
          </a:p>
        </p:txBody>
      </p:sp>
      <p:sp>
        <p:nvSpPr>
          <p:cNvPr id="213" name="Google Shape;21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233700" y="612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Calibri"/>
                <a:ea typeface="Calibri"/>
                <a:cs typeface="Calibri"/>
                <a:sym typeface="Calibri"/>
              </a:rPr>
              <a:t>Εισαγωγή</a:t>
            </a:r>
            <a:endParaRPr b="1" i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233700" y="1350950"/>
            <a:ext cx="7966500" cy="35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❏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Σε τι χρησιμεύει ο Σημασιολογικός Ιστός ( Semantic Web);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➢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Διαδίκτυο των Πραγμάτων έχει επεκταθεί ραγδαία.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➢"/>
            </a:pPr>
            <a:r>
              <a:rPr b="1" lang="en" sz="20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Πρόβλημα</a:t>
            </a:r>
            <a:r>
              <a:rPr b="1" lang="en" sz="20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Πολλές διαφορετικές συσκευές-οντότητες με διαφορετικά πρωτόκολλα </a:t>
            </a:r>
            <a:r>
              <a:rPr lang="en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🡺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ετερογένεια δεδομένων 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➢"/>
            </a:pPr>
            <a:r>
              <a:rPr b="1" lang="en" sz="20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Στόχος</a:t>
            </a:r>
            <a:r>
              <a:rPr b="1" lang="en" sz="20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Σαφώς προσδιορισμένη σημασία της πληροφορίας τ</a:t>
            </a:r>
            <a:r>
              <a:rPr lang="en" sz="2000"/>
              <a:t>ου Διαδικτύου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➢"/>
            </a:pPr>
            <a:r>
              <a:rPr b="1" lang="en" sz="20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Αποτέλεσμα</a:t>
            </a:r>
            <a:r>
              <a:rPr b="1" lang="en" sz="20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Σωστότερη διαχείριση πληροφορίας από μηχανές.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○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Δυνατότητα “κατανόησης” των δεδομένων που διαχειρίζονται.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1" lang="en" sz="33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Η οντολογία του συστήματος </a:t>
            </a:r>
            <a:endParaRPr b="1" i="1" sz="330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Απαρτίζεται από μία κύρια οντολογία και κάποιες μικρότερες οντολογίες.</a:t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1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SSN: </a:t>
            </a:r>
            <a:r>
              <a:rPr lang="en" sz="2100"/>
              <a:t>Παρέχει </a:t>
            </a:r>
            <a:r>
              <a:rPr lang="en"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εκφραστικότητα και μεγάλο πλήθος εννοιών σχετικές με </a:t>
            </a:r>
            <a:r>
              <a:rPr lang="en"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αισθητήρες</a:t>
            </a:r>
            <a:r>
              <a:rPr lang="en"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μέτρησης</a:t>
            </a:r>
            <a:r>
              <a:rPr lang="en"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μετρήσιμες ιδιότητες κλπ.</a:t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0" name="Google Shape;22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82475"/>
            <a:ext cx="5943600" cy="24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3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Επιπλέον οντολογίες</a:t>
            </a:r>
            <a:endParaRPr b="1" i="1" sz="330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Για τις ανάγκες των εφαρμογών προστέθηκε επιπλέον εκφραστικότητα μέσω δημιουργίας κάποιων κλάσεων και ιδιοτήτων και χρήσης έτοιμων οντολογιών.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Επιπλέον εκφραστικότητα:</a:t>
            </a:r>
            <a:endParaRPr sz="1600" u="sng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 u="sng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8" name="Google Shape;22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5100" y="2001675"/>
            <a:ext cx="5577200" cy="286905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3"/>
          <p:cNvSpPr txBox="1"/>
          <p:nvPr/>
        </p:nvSpPr>
        <p:spPr>
          <a:xfrm>
            <a:off x="416900" y="2441625"/>
            <a:ext cx="2925000" cy="25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latin typeface="Calibri"/>
                <a:ea typeface="Calibri"/>
                <a:cs typeface="Calibri"/>
                <a:sym typeface="Calibri"/>
              </a:rPr>
              <a:t>Δημιουργία: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Κλάσεων για αναπαράσταση διαφορετικών ειδών αισθητήρων.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Κλάσης </a:t>
            </a: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“sosa:Home”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 που εκφράζει ένα σπίτι.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Χρήση κλάσης </a:t>
            </a: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“geo:SpatialThing”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 από την οντολογία “geo”, για μια πόλη.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33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Επιπλέον οντολογίες</a:t>
            </a:r>
            <a:endParaRPr b="1" i="1" sz="330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Οντολογία “tourism”: </a:t>
            </a: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Εκφράζει καιρικά φαινόμενα πόλης και σύνδεσή τους τομείς της καθημερινότητας.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2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Παράδειγμα</a:t>
            </a: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Ανάλογα με τον καιρό που επικρατεί σε μια πόλη τι δραστηριότητα ή τι ρούχο ταιριάζει.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7" name="Google Shape;23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571750"/>
            <a:ext cx="1890431" cy="248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8300" y="2938488"/>
            <a:ext cx="5943600" cy="195262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33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Επιπλέον οντολογίες</a:t>
            </a:r>
            <a:endParaRPr b="1" i="1" sz="330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Οντολογία “home”: </a:t>
            </a:r>
            <a:r>
              <a:rPr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Εκφράζει καταστάσεις σπιτιού και ενέργειες (αυτοματισμούς) που χρειάζεται να γίνουν.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Παράδειγμα: Στο σπίτι επικρατεί κρύο άρα να ανάψει θέρμανση.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6" name="Google Shape;24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08125"/>
            <a:ext cx="4419600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6"/>
          <p:cNvSpPr txBox="1"/>
          <p:nvPr>
            <p:ph type="title"/>
          </p:nvPr>
        </p:nvSpPr>
        <p:spPr>
          <a:xfrm>
            <a:off x="311700" y="147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33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Επιπλέον οντολογίες</a:t>
            </a:r>
            <a:endParaRPr b="1" i="1" sz="330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6"/>
          <p:cNvSpPr txBox="1"/>
          <p:nvPr>
            <p:ph idx="1" type="body"/>
          </p:nvPr>
        </p:nvSpPr>
        <p:spPr>
          <a:xfrm>
            <a:off x="311700" y="828425"/>
            <a:ext cx="8520600" cy="37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4" name="Google Shape;25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28425"/>
            <a:ext cx="8681576" cy="282935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3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SWRL Κανόνες</a:t>
            </a:r>
            <a:endParaRPr b="1" i="1" sz="330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➔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Αποτελούν κανόνες που ελέγχουν μία συνθήκη και ανάλογα φτάνουν σε ένα συμπέρασμα.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➔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Pellet reasoner: </a:t>
            </a:r>
            <a:r>
              <a:rPr lang="en"/>
              <a:t>εκτέλεση κανόνων (παραγωγή αποτελεσμάτων).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Χρήση τους στις εφαρμογές: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Ερμηνεύουν τις μετρήσεις και τις παρουσιάζουν στον χρήστη με ένα φιλικό και κατανοητό τρόπο.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Ενεργοποίηση ή απενεργοποίηση αυτοματισμών σε σπίτι.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Υπολογισμός</a:t>
            </a: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περαιτέρω συμπερασμάτων που μπορεί να είναι χρήσιμα. 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33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SWRL Κανόνες - Παραδείγματα</a:t>
            </a:r>
            <a:endParaRPr b="1" i="1" sz="330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●"/>
            </a:pPr>
            <a:r>
              <a:rPr lang="en"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Ερμηνεία πάνω σε καιρικές συνθήκες πόλης: Κανόνας SWRL με όνομα “HeavyRain”:</a:t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i="1" lang="en"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osa:PrecipitationObservation(?observation) ^ sosa:hasSimpleResult(?observation, ?result) ^ swrlb:greaterThanOrEqual(?result, 20) ^ swrlb:lessThan(?result, 50) -&gt; sosa:deducesPrecipitation(?observation, ex:HeavyRain)</a:t>
            </a:r>
            <a:endParaRPr i="1"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●"/>
            </a:pPr>
            <a:r>
              <a:rPr lang="en"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Τριπλέτα οντολογίας ορισμένη ώστε να δίνει συμβουλή συμφωνα με ένα πεδίο της </a:t>
            </a:r>
            <a:r>
              <a:rPr lang="en"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καθημερινότητας</a:t>
            </a:r>
            <a:r>
              <a:rPr lang="en"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ex:HeavyRain tourism:isRecommendation ex:Umbrella</a:t>
            </a:r>
            <a:endParaRPr i="1"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SWRL Κανόνες - Παραδείγματα</a:t>
            </a:r>
            <a:endParaRPr b="1" i="1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Ερμηνεία πάνω σε </a:t>
            </a:r>
            <a:r>
              <a:rPr lang="en">
                <a:solidFill>
                  <a:schemeClr val="dk1"/>
                </a:solidFill>
              </a:rPr>
              <a:t>καταστάσεις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σπιτιών: Κανόνας SWRL με όνομα “VeryMoistHumidity”: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sosa:hasSimpleResult(?observation, ?result) ^ sosa:HumidityObservation(?observation) ^ swrlb:greaterThan(?result, 80) -&gt; sosa:roomHumidityState(?observation, ex:VeryMoistHumidity)</a:t>
            </a:r>
            <a:endParaRPr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Τριπλέτα οντολογίας ορισμένη ώστε να δείχνει ποιος αυτοματισμός πρέπει να ενεργοποιηθεί: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ex:VeryMoistHumidity home:hasRecommendation ex:SwitchOnDehydrator</a:t>
            </a:r>
            <a:endParaRPr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SWRL Κανόνες - Παραδείγματα</a:t>
            </a:r>
            <a:endParaRPr b="1" i="1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/>
          </a:p>
        </p:txBody>
      </p:sp>
      <p:sp>
        <p:nvSpPr>
          <p:cNvPr id="282" name="Google Shape;282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Επιπλέον συμπεράσματα: Κανόνας SWRL με όνομα “PoorCity”: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tourism:hasTemperature(?city, ex:BelowRoomTemperature) ^ sosa:homeCount(?city, ?result) ^ swrlb:greaterThan(?result, 0.70) -&gt; sosa:assumes(?city, ex:PoorCityManyHomesDoNotHaveHeat)</a:t>
            </a:r>
            <a:endParaRPr i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6125" y="979306"/>
            <a:ext cx="5567750" cy="4051493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41"/>
          <p:cNvSpPr txBox="1"/>
          <p:nvPr>
            <p:ph type="title"/>
          </p:nvPr>
        </p:nvSpPr>
        <p:spPr>
          <a:xfrm>
            <a:off x="311700" y="122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33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Υπηρεσία Σύνθεσης Εφαρμογών (Mashup Service)</a:t>
            </a:r>
            <a:endParaRPr b="1" i="1" sz="330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1" sz="330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1" sz="330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41"/>
          <p:cNvSpPr/>
          <p:nvPr/>
        </p:nvSpPr>
        <p:spPr>
          <a:xfrm>
            <a:off x="4209425" y="3711075"/>
            <a:ext cx="2577900" cy="1214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727650" y="1384800"/>
            <a:ext cx="8179200" cy="34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➢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Θ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έλουμε να προσθέσουμε στο σύστημά μας μια οντότητα(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αισθητήρα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με αναγνωριστικό “DHT2245”.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➢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Μια μηχανή δεν μπορεί να καταλάβει για τι είδους αισθητήρα πρόκειται.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➢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Θ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έλουμε να εντάξουμε στο σύστημα την πληροφορία που δίνει σημασία στην οντότητα αυτή ώστε να κατανοήσει ως ένα βαθμό τον αισθητήρα.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➢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Τέτοιες πληροφορίες είναι το μέγεθος μετράει, που βρίσκεται, ποιο είναι το μοντέλο, ο κατασκευαστής, ποια είναι η μονάδα μέτρησης.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5"/>
          <p:cNvSpPr txBox="1"/>
          <p:nvPr>
            <p:ph type="title"/>
          </p:nvPr>
        </p:nvSpPr>
        <p:spPr>
          <a:xfrm>
            <a:off x="727650" y="587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300">
                <a:latin typeface="Calibri"/>
                <a:ea typeface="Calibri"/>
                <a:cs typeface="Calibri"/>
                <a:sym typeface="Calibri"/>
              </a:rPr>
              <a:t>Παράδειγμα</a:t>
            </a:r>
            <a:endParaRPr b="1" i="1" sz="3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/>
          <p:cNvSpPr txBox="1"/>
          <p:nvPr>
            <p:ph type="title"/>
          </p:nvPr>
        </p:nvSpPr>
        <p:spPr>
          <a:xfrm>
            <a:off x="311700" y="135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33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Υπηρεσία Σύνθεσης Εφαρμογών (Mashup Service) (1)</a:t>
            </a:r>
            <a:endParaRPr b="1" i="1" sz="330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1" sz="330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330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➔"/>
            </a:pPr>
            <a:r>
              <a:rPr lang="en"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Υποστήριξη αυτόματης δημιουργίας εφαρμογών </a:t>
            </a:r>
            <a:r>
              <a:rPr lang="en" sz="2100"/>
              <a:t>4</a:t>
            </a:r>
            <a:r>
              <a:rPr lang="en"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τύπων:</a:t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◆"/>
            </a:pPr>
            <a:r>
              <a:rPr lang="en"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Ιστορικές ή</a:t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◆"/>
            </a:pPr>
            <a:r>
              <a:rPr lang="en"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Σημασιολογικές και</a:t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◆"/>
            </a:pPr>
            <a:r>
              <a:rPr lang="en"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Πόλης ή </a:t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◆"/>
            </a:pPr>
            <a:r>
              <a:rPr lang="en"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Σπιτιού</a:t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➔"/>
            </a:pPr>
            <a:r>
              <a:rPr lang="en"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Αποθήκευση εφαρμογών σε MongoDB.</a:t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Σύνθεση Εφαρμογής: Υπηρεσία </a:t>
            </a:r>
            <a:r>
              <a:rPr b="1" lang="en" sz="33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Node-RED</a:t>
            </a:r>
            <a:r>
              <a:rPr lang="en" sz="3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6" name="Google Shape;306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Runtime περιβάλλον.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Κάθε εφαρμογή αποθηκεύεται σαν μια ροή (flow).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Κόμβοι που ανταλλάσσουν δεδομένα σε προκαθορισμένες συνδέσεις και με προκαθορισμένη </a:t>
            </a:r>
            <a:r>
              <a:rPr lang="en" sz="2400">
                <a:solidFill>
                  <a:schemeClr val="dk1"/>
                </a:solidFill>
              </a:rPr>
              <a:t>σειρά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Κόμβος: Ανεξάρτητη και αυτοτελής μονάδα με σαφώς καθορισμένη λειτουργικότητα (Javascript instance).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4"/>
          <p:cNvSpPr txBox="1"/>
          <p:nvPr>
            <p:ph type="title"/>
          </p:nvPr>
        </p:nvSpPr>
        <p:spPr>
          <a:xfrm>
            <a:off x="311700" y="11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3300"/>
              <a:t>Παράδειγμα ροής</a:t>
            </a:r>
            <a:endParaRPr b="1" i="1"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1"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1"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312" name="Google Shape;312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3" name="Google Shape;31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9238" y="1152475"/>
            <a:ext cx="5345524" cy="3991026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44"/>
          <p:cNvSpPr/>
          <p:nvPr/>
        </p:nvSpPr>
        <p:spPr>
          <a:xfrm>
            <a:off x="1904175" y="3953675"/>
            <a:ext cx="1859100" cy="14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44"/>
          <p:cNvSpPr/>
          <p:nvPr/>
        </p:nvSpPr>
        <p:spPr>
          <a:xfrm>
            <a:off x="2957650" y="1163050"/>
            <a:ext cx="2131800" cy="2326500"/>
          </a:xfrm>
          <a:prstGeom prst="wedgeRectCallout">
            <a:avLst>
              <a:gd fmla="val -19187" name="adj1"/>
              <a:gd fmla="val 57612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6" name="Google Shape;316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7650" y="1163050"/>
            <a:ext cx="1528643" cy="2267675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44"/>
          <p:cNvSpPr/>
          <p:nvPr/>
        </p:nvSpPr>
        <p:spPr>
          <a:xfrm>
            <a:off x="4011150" y="3505450"/>
            <a:ext cx="111600" cy="148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5"/>
          <p:cNvSpPr txBox="1"/>
          <p:nvPr>
            <p:ph type="title"/>
          </p:nvPr>
        </p:nvSpPr>
        <p:spPr>
          <a:xfrm>
            <a:off x="311700" y="135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3300"/>
              <a:t>Υπηρεσία Calculations</a:t>
            </a:r>
            <a:endParaRPr b="1" i="1"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1"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1"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324" name="Google Shape;324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➢"/>
            </a:pPr>
            <a:r>
              <a:rPr lang="en" sz="2800">
                <a:solidFill>
                  <a:srgbClr val="000000"/>
                </a:solidFill>
              </a:rPr>
              <a:t>Αναλύει την πληροφορία JSON της εφαρμογής που δέχεται (τύπος εφαρμογής).</a:t>
            </a:r>
            <a:endParaRPr sz="2800">
              <a:solidFill>
                <a:srgbClr val="000000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➢"/>
            </a:pPr>
            <a:r>
              <a:rPr lang="en" sz="2800">
                <a:solidFill>
                  <a:srgbClr val="000000"/>
                </a:solidFill>
              </a:rPr>
              <a:t>Εκτελεί τον αντίστοιχο αλγόριθμο που </a:t>
            </a:r>
            <a:r>
              <a:rPr lang="en" sz="2800">
                <a:solidFill>
                  <a:srgbClr val="000000"/>
                </a:solidFill>
              </a:rPr>
              <a:t>ζητείται</a:t>
            </a:r>
            <a:r>
              <a:rPr lang="en" sz="2800">
                <a:solidFill>
                  <a:srgbClr val="000000"/>
                </a:solidFill>
              </a:rPr>
              <a:t>.</a:t>
            </a:r>
            <a:endParaRPr sz="2800"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 sz="2400">
                <a:solidFill>
                  <a:srgbClr val="000000"/>
                </a:solidFill>
              </a:rPr>
              <a:t>Ιστορική εφαρμογή =&gt; Υπηρεσία Ανάκτησης ιστορικών δεδομένων STH-Comet.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 sz="2400">
                <a:solidFill>
                  <a:srgbClr val="000000"/>
                </a:solidFill>
              </a:rPr>
              <a:t>Σημασιολογική</a:t>
            </a:r>
            <a:r>
              <a:rPr lang="en" sz="2400">
                <a:solidFill>
                  <a:srgbClr val="000000"/>
                </a:solidFill>
              </a:rPr>
              <a:t> εφαρμογη =&gt; Υπηρεσία Οντολογίας.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325" name="Google Shape;325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6"/>
          <p:cNvSpPr txBox="1"/>
          <p:nvPr>
            <p:ph type="title"/>
          </p:nvPr>
        </p:nvSpPr>
        <p:spPr>
          <a:xfrm>
            <a:off x="311700" y="147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Δημιουργία Εφαρμογής</a:t>
            </a:r>
            <a:endParaRPr b="1" i="1"/>
          </a:p>
        </p:txBody>
      </p:sp>
      <p:sp>
        <p:nvSpPr>
          <p:cNvPr id="331" name="Google Shape;331;p46"/>
          <p:cNvSpPr txBox="1"/>
          <p:nvPr>
            <p:ph idx="1" type="body"/>
          </p:nvPr>
        </p:nvSpPr>
        <p:spPr>
          <a:xfrm>
            <a:off x="311700" y="720275"/>
            <a:ext cx="8520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32" name="Google Shape;33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20275"/>
            <a:ext cx="5943600" cy="4029075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46"/>
          <p:cNvSpPr txBox="1"/>
          <p:nvPr/>
        </p:nvSpPr>
        <p:spPr>
          <a:xfrm>
            <a:off x="6255300" y="756025"/>
            <a:ext cx="2552400" cy="38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Χρήστης επιλέγει mashup και τύπο εφαρμογής.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Δημιουργείται flow στον Node-RED και 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αποθηκεύεται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Γίνεται δημοσίευση από υπηρεσία Δημοσίευσης.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7"/>
          <p:cNvSpPr txBox="1"/>
          <p:nvPr>
            <p:ph type="title"/>
          </p:nvPr>
        </p:nvSpPr>
        <p:spPr>
          <a:xfrm>
            <a:off x="311700" y="147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Ανάκτηση - Εκτέλεση</a:t>
            </a:r>
            <a:r>
              <a:rPr b="1" i="1" lang="en"/>
              <a:t> Εφαρμογής</a:t>
            </a:r>
            <a:endParaRPr b="1" i="1"/>
          </a:p>
        </p:txBody>
      </p:sp>
      <p:sp>
        <p:nvSpPr>
          <p:cNvPr id="340" name="Google Shape;340;p47"/>
          <p:cNvSpPr txBox="1"/>
          <p:nvPr>
            <p:ph idx="1" type="body"/>
          </p:nvPr>
        </p:nvSpPr>
        <p:spPr>
          <a:xfrm>
            <a:off x="311700" y="720275"/>
            <a:ext cx="8520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41" name="Google Shape;34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20275"/>
            <a:ext cx="6120676" cy="2873975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47"/>
          <p:cNvSpPr txBox="1"/>
          <p:nvPr/>
        </p:nvSpPr>
        <p:spPr>
          <a:xfrm>
            <a:off x="6432375" y="768425"/>
            <a:ext cx="2387700" cy="38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Από browser χρήστης ανατρέχει στην εφαρμογή μέσω του endpoint της.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Υπηρεσία </a:t>
            </a:r>
            <a:r>
              <a:rPr b="1" lang="en" sz="15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Calculations 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εκτελείται και διαπιστώνει τύπο εφαρμογής.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Ιστορικές: αίτημα στην 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υπηρεσία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Comet.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Σημασιολογικές: αίτημα στην υπηρεσία οντολογίας.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8"/>
          <p:cNvSpPr txBox="1"/>
          <p:nvPr>
            <p:ph type="title"/>
          </p:nvPr>
        </p:nvSpPr>
        <p:spPr>
          <a:xfrm>
            <a:off x="311700" y="135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Μέση θερμοκρασία ανά ημέρα για τις τελευταίες 7 ημέρες.</a:t>
            </a:r>
            <a:endParaRPr/>
          </a:p>
        </p:txBody>
      </p:sp>
      <p:sp>
        <p:nvSpPr>
          <p:cNvPr id="349" name="Google Shape;349;p48"/>
          <p:cNvSpPr txBox="1"/>
          <p:nvPr>
            <p:ph idx="1" type="body"/>
          </p:nvPr>
        </p:nvSpPr>
        <p:spPr>
          <a:xfrm>
            <a:off x="311700" y="707875"/>
            <a:ext cx="8520600" cy="3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50" name="Google Shape;35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0300" y="1953550"/>
            <a:ext cx="6021999" cy="261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1673275"/>
            <a:ext cx="2600325" cy="28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9"/>
          <p:cNvSpPr txBox="1"/>
          <p:nvPr>
            <p:ph type="title"/>
          </p:nvPr>
        </p:nvSpPr>
        <p:spPr>
          <a:xfrm>
            <a:off x="311700" y="135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Ελάχιστη βροχόπτωση ανά ώρα για τις τελευταίες 24 ώρες.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358" name="Google Shape;358;p49"/>
          <p:cNvSpPr txBox="1"/>
          <p:nvPr>
            <p:ph idx="1" type="body"/>
          </p:nvPr>
        </p:nvSpPr>
        <p:spPr>
          <a:xfrm>
            <a:off x="311700" y="707875"/>
            <a:ext cx="8520600" cy="3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59" name="Google Shape;35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2530" y="1593025"/>
            <a:ext cx="6189770" cy="297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9" y="1593025"/>
            <a:ext cx="2350725" cy="2975850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0"/>
          <p:cNvSpPr txBox="1"/>
          <p:nvPr>
            <p:ph type="title"/>
          </p:nvPr>
        </p:nvSpPr>
        <p:spPr>
          <a:xfrm>
            <a:off x="311700" y="135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Σημασιολογική εφαρμογή ενός σπιτιού.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67" name="Google Shape;367;p50"/>
          <p:cNvSpPr txBox="1"/>
          <p:nvPr>
            <p:ph idx="1" type="body"/>
          </p:nvPr>
        </p:nvSpPr>
        <p:spPr>
          <a:xfrm>
            <a:off x="311700" y="707875"/>
            <a:ext cx="6120300" cy="3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Θερμοκρασία και υγρασία αυτή την στιγμή.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Ενεργοποιημένοι</a:t>
            </a:r>
            <a:r>
              <a:rPr lang="en" sz="1400">
                <a:solidFill>
                  <a:schemeClr val="dk1"/>
                </a:solidFill>
              </a:rPr>
              <a:t> αυτοματισμοί που θα γίνουν.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Επιπλέον συμπεράσματα της οντολογίας σύμφωνα με τα </a:t>
            </a:r>
            <a:r>
              <a:rPr lang="en" sz="1400">
                <a:solidFill>
                  <a:schemeClr val="dk1"/>
                </a:solidFill>
              </a:rPr>
              <a:t>προηγούμενα</a:t>
            </a:r>
            <a:r>
              <a:rPr lang="en" sz="1400">
                <a:solidFill>
                  <a:schemeClr val="dk1"/>
                </a:solidFill>
              </a:rPr>
              <a:t>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68" name="Google Shape;36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658041"/>
            <a:ext cx="8832300" cy="1910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2000" y="270738"/>
            <a:ext cx="2400300" cy="3019425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Σημασιολογική εφαρμογή ενός σπιτιού. - SWRL κανόνες</a:t>
            </a:r>
            <a:endParaRPr/>
          </a:p>
        </p:txBody>
      </p:sp>
      <p:sp>
        <p:nvSpPr>
          <p:cNvPr id="376" name="Google Shape;376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AboveNormalTemperature: θερμοκρασία &gt; 25 °C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SwitchOnAirConditioning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SwitchOffHeating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AverageHumidity: 40% &lt; υγρασία &lt; 70%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SwitchOffDehydrator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ExpectingHighElectricityConsumption: SwitchOnAirConditioning </a:t>
            </a:r>
            <a:endParaRPr sz="2400"/>
          </a:p>
        </p:txBody>
      </p:sp>
      <p:sp>
        <p:nvSpPr>
          <p:cNvPr id="377" name="Google Shape;377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727650" y="265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300">
                <a:latin typeface="Calibri"/>
                <a:ea typeface="Calibri"/>
                <a:cs typeface="Calibri"/>
                <a:sym typeface="Calibri"/>
              </a:rPr>
              <a:t>Προτεινόμενη </a:t>
            </a:r>
            <a:r>
              <a:rPr b="1" i="1" lang="en"/>
              <a:t>λύση</a:t>
            </a:r>
            <a:endParaRPr b="1" i="1"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729450" y="800350"/>
            <a:ext cx="7688700" cy="3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❖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Δημιουργία περιβάλλοντος (συστήματος) Semantic Web of Things</a:t>
            </a:r>
            <a:r>
              <a:rPr lang="en" sz="2000"/>
              <a:t>: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❖"/>
            </a:pPr>
            <a:r>
              <a:rPr b="1" lang="en" sz="2000" u="sng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Web of Things: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προσφέρει ανεξαρτητοποίηση συσκευών από το πρωτόκολλο επικοινωνίας τους 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(HTTP, MQTT, CoAP κλπ.).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❖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Ομαλή ενσωμάτωση συσκευών και 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αλληλεπίδραση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❖"/>
            </a:pPr>
            <a:r>
              <a:rPr lang="en" sz="2000"/>
              <a:t>Μέσο </a:t>
            </a:r>
            <a:r>
              <a:rPr lang="en" sz="2000"/>
              <a:t>ταυτοποίησης</a:t>
            </a:r>
            <a:r>
              <a:rPr lang="en" sz="2000"/>
              <a:t> και σύνδεσης των συσκευών με το διαδίκτυο: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 sz="2000"/>
              <a:t>Κάθε συσκευή ανήκει στον Ιστό (ιστοσελίδα).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 sz="2000"/>
              <a:t>Μπορεί να ανακαλυφθεί από μηχανές αναζήτησης.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 sz="2000"/>
              <a:t>Μπορεί να χρησιμοποιηθεί εύκολα σε εφαρμογές.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2"/>
          <p:cNvSpPr txBox="1"/>
          <p:nvPr>
            <p:ph type="title"/>
          </p:nvPr>
        </p:nvSpPr>
        <p:spPr>
          <a:xfrm>
            <a:off x="311700" y="135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Σημασιολογική εφαρμογή μιας πόλης.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83" name="Google Shape;383;p52"/>
          <p:cNvSpPr txBox="1"/>
          <p:nvPr>
            <p:ph idx="1" type="body"/>
          </p:nvPr>
        </p:nvSpPr>
        <p:spPr>
          <a:xfrm>
            <a:off x="311700" y="707875"/>
            <a:ext cx="8520600" cy="3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Θερμοκρασία, υγρασία και νεφοκάλυψη αυτή την στιγμή.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Συμβουλές  της οντολογίας για πεδία της καθημερινότητας σύμφωνα 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με την κατάσταση που επικρατεί.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Επιπλέον συμπεράσματα της οντολογίας σύμφωνα με τα </a:t>
            </a:r>
            <a:r>
              <a:rPr lang="en" sz="1400">
                <a:solidFill>
                  <a:schemeClr val="dk1"/>
                </a:solidFill>
              </a:rPr>
              <a:t>προηγούμενα</a:t>
            </a:r>
            <a:r>
              <a:rPr lang="en" sz="1400">
                <a:solidFill>
                  <a:schemeClr val="dk1"/>
                </a:solidFill>
              </a:rPr>
              <a:t>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84" name="Google Shape;38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070850"/>
            <a:ext cx="8726250" cy="268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5800" y="135175"/>
            <a:ext cx="2476500" cy="367665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7" name="Google Shape;387;p52"/>
          <p:cNvSpPr/>
          <p:nvPr/>
        </p:nvSpPr>
        <p:spPr>
          <a:xfrm>
            <a:off x="6576400" y="4501900"/>
            <a:ext cx="1400700" cy="19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Σημασιολογική εφαρμογή μιας πόλης. - SWRL κανόνες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BelowNormalTemperature: θερμοκρασία &lt; 20 °C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DryHumidity: 30% &lt; υγρασία &lt; 40%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Sunny: νεφοκάλυψη = 0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Garment (Short, Hat, Swimsuit, Sunglass)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ManyHomesWillTurnOnHeat: </a:t>
            </a:r>
            <a:r>
              <a:rPr lang="en" sz="2400">
                <a:solidFill>
                  <a:schemeClr val="dk1"/>
                </a:solidFill>
              </a:rPr>
              <a:t>BelowNormalTemperature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394" name="Google Shape;394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4"/>
          <p:cNvSpPr txBox="1"/>
          <p:nvPr>
            <p:ph type="title"/>
          </p:nvPr>
        </p:nvSpPr>
        <p:spPr>
          <a:xfrm>
            <a:off x="311700" y="159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300"/>
              <a:t>Ανάλυση απόδοσης συστήματος</a:t>
            </a:r>
            <a:endParaRPr b="1" i="1" sz="3300"/>
          </a:p>
        </p:txBody>
      </p:sp>
      <p:sp>
        <p:nvSpPr>
          <p:cNvPr id="400" name="Google Shape;400;p54"/>
          <p:cNvSpPr txBox="1"/>
          <p:nvPr>
            <p:ph idx="1" type="body"/>
          </p:nvPr>
        </p:nvSpPr>
        <p:spPr>
          <a:xfrm>
            <a:off x="311700" y="855175"/>
            <a:ext cx="8520600" cy="3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➔"/>
            </a:pPr>
            <a:r>
              <a:rPr lang="en" sz="1900">
                <a:solidFill>
                  <a:srgbClr val="000000"/>
                </a:solidFill>
              </a:rPr>
              <a:t>Πραγματοποιήθηκαν πειράματα σε ρεαλιστικές συνθήκες.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➔"/>
            </a:pPr>
            <a:r>
              <a:rPr lang="en" sz="1900">
                <a:solidFill>
                  <a:srgbClr val="000000"/>
                </a:solidFill>
              </a:rPr>
              <a:t>Δημιουργήσαμε εικονικές οντότητες (JSON-LD) για 1050 υποθετικά σπίτια μίας πόλης, όπου:</a:t>
            </a:r>
            <a:endParaRPr sz="1900">
              <a:solidFill>
                <a:srgbClr val="000000"/>
              </a:solidFill>
            </a:endParaRPr>
          </a:p>
          <a:p>
            <a:pPr indent="-3492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◆"/>
            </a:pPr>
            <a:r>
              <a:rPr lang="en" sz="1900">
                <a:solidFill>
                  <a:srgbClr val="000000"/>
                </a:solidFill>
              </a:rPr>
              <a:t>Κάθε σπίτι φιλοξενεί 3 αισθητήρες διαφορετικού τύπου (υγρασίας, θερμοκρασίας, φωτεινότητας).</a:t>
            </a:r>
            <a:endParaRPr sz="1900">
              <a:solidFill>
                <a:srgbClr val="000000"/>
              </a:solidFill>
            </a:endParaRPr>
          </a:p>
          <a:p>
            <a:pPr indent="-3492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◆"/>
            </a:pPr>
            <a:r>
              <a:rPr lang="en" sz="1900">
                <a:solidFill>
                  <a:srgbClr val="000000"/>
                </a:solidFill>
              </a:rPr>
              <a:t>1050 x 3 = 3150 διαφορετικοί αισθητήρες (3388 μαζί με άλλους που είχαμε αρχικά).</a:t>
            </a:r>
            <a:endParaRPr sz="1900">
              <a:solidFill>
                <a:srgbClr val="000000"/>
              </a:solidFill>
            </a:endParaRPr>
          </a:p>
          <a:p>
            <a:pPr indent="-3492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◆"/>
            </a:pPr>
            <a:r>
              <a:rPr lang="en" sz="1900">
                <a:solidFill>
                  <a:srgbClr val="000000"/>
                </a:solidFill>
              </a:rPr>
              <a:t>Για κάθε ξεχωριστό αισθητήρα =&gt; αποθηκεύουμε σε Orion και οντολογία την πιο πρόσφατη μέτρηση (και πολλά άλλα δεδομένα που τους αφορούν).</a:t>
            </a:r>
            <a:endParaRPr sz="1900">
              <a:solidFill>
                <a:srgbClr val="000000"/>
              </a:solidFill>
            </a:endParaRPr>
          </a:p>
          <a:p>
            <a:pPr indent="-3492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◆"/>
            </a:pPr>
            <a:r>
              <a:rPr lang="en" sz="1900">
                <a:solidFill>
                  <a:srgbClr val="000000"/>
                </a:solidFill>
              </a:rPr>
              <a:t>3388 τιμές μετρήσεων (observations) από αισθητήρες.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➔"/>
            </a:pPr>
            <a:r>
              <a:rPr lang="en" sz="1900">
                <a:solidFill>
                  <a:srgbClr val="000000"/>
                </a:solidFill>
              </a:rPr>
              <a:t>Ένας μόνο γράφος οντολογίας δεν επαρκούσε για &gt;200 σπίτια.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➔"/>
            </a:pPr>
            <a:r>
              <a:rPr lang="en" sz="1900">
                <a:solidFill>
                  <a:srgbClr val="000000"/>
                </a:solidFill>
              </a:rPr>
              <a:t>Χωρίσαμε την οντολογία σε 7 διαφορετικούς γράφους.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401" name="Google Shape;401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5"/>
          <p:cNvSpPr txBox="1"/>
          <p:nvPr>
            <p:ph type="title"/>
          </p:nvPr>
        </p:nvSpPr>
        <p:spPr>
          <a:xfrm>
            <a:off x="311700" y="147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300"/>
              <a:t>Γράφοι</a:t>
            </a:r>
            <a:endParaRPr b="1" i="1" sz="3300"/>
          </a:p>
        </p:txBody>
      </p:sp>
      <p:sp>
        <p:nvSpPr>
          <p:cNvPr id="407" name="Google Shape;407;p55"/>
          <p:cNvSpPr txBox="1"/>
          <p:nvPr>
            <p:ph idx="1" type="body"/>
          </p:nvPr>
        </p:nvSpPr>
        <p:spPr>
          <a:xfrm>
            <a:off x="311700" y="720250"/>
            <a:ext cx="8520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➔"/>
            </a:pPr>
            <a:r>
              <a:rPr lang="en">
                <a:solidFill>
                  <a:srgbClr val="000000"/>
                </a:solidFill>
              </a:rPr>
              <a:t>Κάθε γράφος έχει 9009 τριπλέτες.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➔"/>
            </a:pPr>
            <a:r>
              <a:rPr lang="en">
                <a:solidFill>
                  <a:srgbClr val="000000"/>
                </a:solidFill>
              </a:rPr>
              <a:t>7χ9009 = 63063 τριπλέτες </a:t>
            </a:r>
            <a:r>
              <a:rPr lang="en"/>
              <a:t>συνολικά με δεδομένα</a:t>
            </a:r>
            <a:r>
              <a:rPr lang="en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➔"/>
            </a:pPr>
            <a:r>
              <a:rPr lang="en">
                <a:solidFill>
                  <a:srgbClr val="000000"/>
                </a:solidFill>
              </a:rPr>
              <a:t>Τριπλέτες που ανήκουν στην οντολογίας σε κάθε γράφο: 3434.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408" name="Google Shape;408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722775"/>
            <a:ext cx="3738950" cy="302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9162" y="1722775"/>
            <a:ext cx="3073138" cy="3167675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6"/>
          <p:cNvSpPr txBox="1"/>
          <p:nvPr>
            <p:ph type="title"/>
          </p:nvPr>
        </p:nvSpPr>
        <p:spPr>
          <a:xfrm>
            <a:off x="311700" y="160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Υποδομή Συστήματος</a:t>
            </a:r>
            <a:endParaRPr b="1" i="1"/>
          </a:p>
        </p:txBody>
      </p:sp>
      <p:sp>
        <p:nvSpPr>
          <p:cNvPr id="416" name="Google Shape;416;p56"/>
          <p:cNvSpPr txBox="1"/>
          <p:nvPr>
            <p:ph idx="1" type="body"/>
          </p:nvPr>
        </p:nvSpPr>
        <p:spPr>
          <a:xfrm>
            <a:off x="311700" y="733350"/>
            <a:ext cx="8520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17" name="Google Shape;417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00" y="716693"/>
            <a:ext cx="8951098" cy="4078065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7"/>
          <p:cNvSpPr txBox="1"/>
          <p:nvPr>
            <p:ph type="title"/>
          </p:nvPr>
        </p:nvSpPr>
        <p:spPr>
          <a:xfrm>
            <a:off x="311700" y="135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300"/>
              <a:t>Ανάλυση απόδοσης</a:t>
            </a:r>
            <a:endParaRPr b="1" i="1" sz="3300"/>
          </a:p>
        </p:txBody>
      </p:sp>
      <p:sp>
        <p:nvSpPr>
          <p:cNvPr id="424" name="Google Shape;424;p57"/>
          <p:cNvSpPr txBox="1"/>
          <p:nvPr>
            <p:ph idx="1" type="body"/>
          </p:nvPr>
        </p:nvSpPr>
        <p:spPr>
          <a:xfrm>
            <a:off x="311700" y="708625"/>
            <a:ext cx="8520600" cy="38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➔"/>
            </a:pPr>
            <a:r>
              <a:rPr lang="en" sz="2100">
                <a:solidFill>
                  <a:srgbClr val="000000"/>
                </a:solidFill>
              </a:rPr>
              <a:t>Μέτρηση μέσου χρόνου απόκρισης αιτημάτων για βασικές λειτουργίες του συστήματος.</a:t>
            </a: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➔"/>
            </a:pPr>
            <a:r>
              <a:rPr lang="en" sz="2100">
                <a:solidFill>
                  <a:srgbClr val="000000"/>
                </a:solidFill>
              </a:rPr>
              <a:t>1000 αιτήματα του ίδιου τύπου.</a:t>
            </a: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➔"/>
            </a:pPr>
            <a:r>
              <a:rPr lang="en" sz="2100">
                <a:solidFill>
                  <a:srgbClr val="000000"/>
                </a:solidFill>
              </a:rPr>
              <a:t>Ταυτοχρονισμός (Concurrency) 1/50/100/150/200.</a:t>
            </a: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➔"/>
            </a:pPr>
            <a:r>
              <a:rPr lang="en" sz="2100">
                <a:solidFill>
                  <a:srgbClr val="000000"/>
                </a:solidFill>
              </a:rPr>
              <a:t>Apache Bench.</a:t>
            </a: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➔"/>
            </a:pPr>
            <a:r>
              <a:rPr lang="en" sz="2100">
                <a:solidFill>
                  <a:srgbClr val="000000"/>
                </a:solidFill>
              </a:rPr>
              <a:t>Επόμενα διαγράμματα: Line Charts με τον μέσο χρόνο απόκρισης αιτήματος για κάθε Concurrency.</a:t>
            </a:r>
            <a:endParaRPr sz="2100">
              <a:solidFill>
                <a:srgbClr val="000000"/>
              </a:solidFill>
            </a:endParaRPr>
          </a:p>
        </p:txBody>
      </p:sp>
      <p:sp>
        <p:nvSpPr>
          <p:cNvPr id="425" name="Google Shape;425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8"/>
          <p:cNvSpPr txBox="1"/>
          <p:nvPr>
            <p:ph type="title"/>
          </p:nvPr>
        </p:nvSpPr>
        <p:spPr>
          <a:xfrm>
            <a:off x="311700" y="135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300"/>
              <a:t>Πείραμα 1</a:t>
            </a:r>
            <a:endParaRPr b="1" i="1" sz="3300"/>
          </a:p>
        </p:txBody>
      </p:sp>
      <p:sp>
        <p:nvSpPr>
          <p:cNvPr id="431" name="Google Shape;431;p58"/>
          <p:cNvSpPr txBox="1"/>
          <p:nvPr>
            <p:ph idx="1" type="body"/>
          </p:nvPr>
        </p:nvSpPr>
        <p:spPr>
          <a:xfrm>
            <a:off x="311700" y="855175"/>
            <a:ext cx="8520600" cy="3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0000"/>
                </a:solidFill>
              </a:rPr>
              <a:t>Αίτημα REST:</a:t>
            </a:r>
            <a:r>
              <a:rPr lang="en" sz="2100">
                <a:solidFill>
                  <a:srgbClr val="000000"/>
                </a:solidFill>
              </a:rPr>
              <a:t> GET </a:t>
            </a:r>
            <a:r>
              <a:rPr lang="en" sz="2100" u="sng">
                <a:solidFill>
                  <a:schemeClr val="hlink"/>
                </a:solidFill>
                <a:hlinkClick r:id="rId3"/>
              </a:rPr>
              <a:t>http://147.27.60.65:1880/room145mintemp</a:t>
            </a:r>
            <a:endParaRPr sz="2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Ιστορική εφαρμογή =&gt; αιτήματα στην υπηρεσία Comet.</a:t>
            </a:r>
            <a:endParaRPr sz="2100">
              <a:solidFill>
                <a:srgbClr val="000000"/>
              </a:solidFill>
            </a:endParaRPr>
          </a:p>
        </p:txBody>
      </p:sp>
      <p:pic>
        <p:nvPicPr>
          <p:cNvPr id="432" name="Google Shape;432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200" y="1896825"/>
            <a:ext cx="2619375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88700" y="1958738"/>
            <a:ext cx="5943600" cy="2733675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9"/>
          <p:cNvSpPr txBox="1"/>
          <p:nvPr>
            <p:ph type="title"/>
          </p:nvPr>
        </p:nvSpPr>
        <p:spPr>
          <a:xfrm>
            <a:off x="311700" y="148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300"/>
              <a:t>Πείραμα 1</a:t>
            </a:r>
            <a:endParaRPr b="1" i="1" sz="3300"/>
          </a:p>
        </p:txBody>
      </p:sp>
      <p:sp>
        <p:nvSpPr>
          <p:cNvPr id="440" name="Google Shape;440;p59"/>
          <p:cNvSpPr txBox="1"/>
          <p:nvPr>
            <p:ph idx="1" type="body"/>
          </p:nvPr>
        </p:nvSpPr>
        <p:spPr>
          <a:xfrm>
            <a:off x="311700" y="721000"/>
            <a:ext cx="8520600" cy="38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41" name="Google Shape;441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21000"/>
            <a:ext cx="4481101" cy="23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7974" y="720999"/>
            <a:ext cx="3841675" cy="170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0"/>
          <p:cNvSpPr txBox="1"/>
          <p:nvPr>
            <p:ph type="title"/>
          </p:nvPr>
        </p:nvSpPr>
        <p:spPr>
          <a:xfrm>
            <a:off x="311700" y="185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300"/>
              <a:t>Πείραμα 2</a:t>
            </a:r>
            <a:endParaRPr b="1" i="1" sz="3300"/>
          </a:p>
        </p:txBody>
      </p:sp>
      <p:sp>
        <p:nvSpPr>
          <p:cNvPr id="449" name="Google Shape;449;p60"/>
          <p:cNvSpPr txBox="1"/>
          <p:nvPr>
            <p:ph idx="1" type="body"/>
          </p:nvPr>
        </p:nvSpPr>
        <p:spPr>
          <a:xfrm>
            <a:off x="311700" y="758075"/>
            <a:ext cx="8520600" cy="38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Αίτημα REST:</a:t>
            </a:r>
            <a:r>
              <a:rPr lang="en" sz="2100">
                <a:solidFill>
                  <a:schemeClr val="dk1"/>
                </a:solidFill>
              </a:rPr>
              <a:t> GET http://147.27.60.65:1880/app134all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Σημασιολογική εφαρμογή σπιτιού =&gt; αιτήματα στην υπηρεσία οντολογίας.</a:t>
            </a:r>
            <a:endParaRPr b="1" sz="2100">
              <a:solidFill>
                <a:schemeClr val="dk1"/>
              </a:solidFill>
            </a:endParaRPr>
          </a:p>
        </p:txBody>
      </p:sp>
      <p:pic>
        <p:nvPicPr>
          <p:cNvPr id="450" name="Google Shape;450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59750"/>
            <a:ext cx="2638425" cy="300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0125" y="1725313"/>
            <a:ext cx="5943600" cy="1876425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61"/>
          <p:cNvSpPr txBox="1"/>
          <p:nvPr>
            <p:ph type="title"/>
          </p:nvPr>
        </p:nvSpPr>
        <p:spPr>
          <a:xfrm>
            <a:off x="311700" y="135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300"/>
              <a:t>Πείραμα </a:t>
            </a:r>
            <a:r>
              <a:rPr b="1" i="1" lang="en"/>
              <a:t>2</a:t>
            </a:r>
            <a:endParaRPr b="1" i="1"/>
          </a:p>
        </p:txBody>
      </p:sp>
      <p:sp>
        <p:nvSpPr>
          <p:cNvPr id="458" name="Google Shape;458;p61"/>
          <p:cNvSpPr txBox="1"/>
          <p:nvPr>
            <p:ph idx="1" type="body"/>
          </p:nvPr>
        </p:nvSpPr>
        <p:spPr>
          <a:xfrm>
            <a:off x="311700" y="708625"/>
            <a:ext cx="8520600" cy="38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59" name="Google Shape;459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08625"/>
            <a:ext cx="4753125" cy="249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6499" y="708621"/>
            <a:ext cx="3745800" cy="1658253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300">
                <a:latin typeface="Calibri"/>
                <a:ea typeface="Calibri"/>
                <a:cs typeface="Calibri"/>
                <a:sym typeface="Calibri"/>
              </a:rPr>
              <a:t>Semantic Web of Things: </a:t>
            </a:r>
            <a:endParaRPr b="1" i="1" sz="3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❖"/>
            </a:pPr>
            <a:r>
              <a:rPr lang="en" sz="2000">
                <a:solidFill>
                  <a:schemeClr val="dk1"/>
                </a:solidFill>
              </a:rPr>
              <a:t>Κοινή περιγραφή για τα Things.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❖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Παρέχει αυτές τις επιπλέον πληροφορίες για τις οντότητες </a:t>
            </a:r>
            <a:r>
              <a:rPr lang="en" sz="2000">
                <a:solidFill>
                  <a:schemeClr val="dk1"/>
                </a:solidFill>
              </a:rPr>
              <a:t>για την ανεύρεσή τους από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τους χρήστες.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❖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Παγκόσμια δια-λειτουργικότητα μεταξύ διαφορετικών συστημάτων και οντοτήτων.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</a:pPr>
            <a:r>
              <a:rPr lang="en" sz="2000">
                <a:solidFill>
                  <a:schemeClr val="dk1"/>
                </a:solidFill>
              </a:rPr>
              <a:t>Κατανόηση συσκευών από μηχανές.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9725" y="2413950"/>
            <a:ext cx="3622724" cy="264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62"/>
          <p:cNvSpPr txBox="1"/>
          <p:nvPr>
            <p:ph type="title"/>
          </p:nvPr>
        </p:nvSpPr>
        <p:spPr>
          <a:xfrm>
            <a:off x="311700" y="185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300"/>
              <a:t>Πείραμα 3</a:t>
            </a:r>
            <a:endParaRPr b="1" i="1" sz="3300"/>
          </a:p>
        </p:txBody>
      </p:sp>
      <p:sp>
        <p:nvSpPr>
          <p:cNvPr id="467" name="Google Shape;467;p62"/>
          <p:cNvSpPr txBox="1"/>
          <p:nvPr>
            <p:ph idx="1" type="body"/>
          </p:nvPr>
        </p:nvSpPr>
        <p:spPr>
          <a:xfrm>
            <a:off x="311700" y="758075"/>
            <a:ext cx="8520600" cy="38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>
                <a:solidFill>
                  <a:schemeClr val="dk1"/>
                </a:solidFill>
              </a:rPr>
              <a:t>Αίτημα REST:</a:t>
            </a:r>
            <a:r>
              <a:rPr lang="en" sz="2100">
                <a:solidFill>
                  <a:schemeClr val="dk1"/>
                </a:solidFill>
              </a:rPr>
              <a:t> GET </a:t>
            </a:r>
            <a:r>
              <a:rPr lang="en" sz="2100" u="sng">
                <a:solidFill>
                  <a:schemeClr val="hlink"/>
                </a:solidFill>
              </a:rPr>
              <a:t>http://147.27.60.65:1880/chaniaevery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Βαριά Σημασιολογική εφαρμογή πόλης =&gt; αιτήματα στην υπηρεσία οντολογίας.</a:t>
            </a:r>
            <a:endParaRPr/>
          </a:p>
        </p:txBody>
      </p:sp>
      <p:pic>
        <p:nvPicPr>
          <p:cNvPr id="468" name="Google Shape;468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04275"/>
            <a:ext cx="1693150" cy="331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8700" y="1759100"/>
            <a:ext cx="5943600" cy="2809875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3"/>
          <p:cNvSpPr txBox="1"/>
          <p:nvPr>
            <p:ph type="title"/>
          </p:nvPr>
        </p:nvSpPr>
        <p:spPr>
          <a:xfrm>
            <a:off x="311700" y="185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300"/>
              <a:t>Πείραμα 3</a:t>
            </a:r>
            <a:endParaRPr b="1" i="1" sz="3300"/>
          </a:p>
        </p:txBody>
      </p:sp>
      <p:sp>
        <p:nvSpPr>
          <p:cNvPr id="476" name="Google Shape;476;p63"/>
          <p:cNvSpPr txBox="1"/>
          <p:nvPr>
            <p:ph idx="1" type="body"/>
          </p:nvPr>
        </p:nvSpPr>
        <p:spPr>
          <a:xfrm>
            <a:off x="311700" y="758075"/>
            <a:ext cx="8520600" cy="38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Πρώτη στήλη: </a:t>
            </a:r>
            <a:r>
              <a:rPr lang="en">
                <a:solidFill>
                  <a:schemeClr val="dk1"/>
                </a:solidFill>
              </a:rPr>
              <a:t>αποτέλεσμα 6 SWRL κανόνων.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Δεύτερη στήλη</a:t>
            </a:r>
            <a:r>
              <a:rPr lang="en">
                <a:solidFill>
                  <a:schemeClr val="dk1"/>
                </a:solidFill>
              </a:rPr>
              <a:t>: (6x3) 18 ερωτήματα στην οντολογία (SPARQL queries).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Τρίτη </a:t>
            </a:r>
            <a:r>
              <a:rPr b="1" lang="en">
                <a:solidFill>
                  <a:schemeClr val="dk1"/>
                </a:solidFill>
              </a:rPr>
              <a:t>στήλη</a:t>
            </a:r>
            <a:r>
              <a:rPr lang="en">
                <a:solidFill>
                  <a:schemeClr val="dk1"/>
                </a:solidFill>
              </a:rPr>
              <a:t>: αποτέλεσμα 2 SWRL κανόνων.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477" name="Google Shape;477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240975"/>
            <a:ext cx="4619247" cy="2902525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9" name="Google Shape;479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0950" y="2240975"/>
            <a:ext cx="4090200" cy="1830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4"/>
          <p:cNvSpPr txBox="1"/>
          <p:nvPr>
            <p:ph type="title"/>
          </p:nvPr>
        </p:nvSpPr>
        <p:spPr>
          <a:xfrm>
            <a:off x="311700" y="160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300"/>
              <a:t>Συμπεράσματα</a:t>
            </a:r>
            <a:endParaRPr b="1" i="1" sz="3300"/>
          </a:p>
        </p:txBody>
      </p:sp>
      <p:sp>
        <p:nvSpPr>
          <p:cNvPr id="485" name="Google Shape;485;p64"/>
          <p:cNvSpPr txBox="1"/>
          <p:nvPr>
            <p:ph idx="1" type="body"/>
          </p:nvPr>
        </p:nvSpPr>
        <p:spPr>
          <a:xfrm>
            <a:off x="311700" y="733350"/>
            <a:ext cx="8520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➔"/>
            </a:pPr>
            <a:r>
              <a:rPr lang="en" sz="2100">
                <a:solidFill>
                  <a:srgbClr val="000000"/>
                </a:solidFill>
              </a:rPr>
              <a:t>Υπηρεσιοκεντρική Αρχιτεκτονική και RESTful Υπηρεσίες Ιστού:</a:t>
            </a:r>
            <a:endParaRPr sz="21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◆"/>
            </a:pPr>
            <a:r>
              <a:rPr lang="en" sz="1800">
                <a:solidFill>
                  <a:srgbClr val="000000"/>
                </a:solidFill>
              </a:rPr>
              <a:t>Επεκτάσιμη και εύκολα τροποποιήσιμη Αρχιτεκτονική.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◆"/>
            </a:pPr>
            <a:r>
              <a:rPr lang="en" sz="1800">
                <a:solidFill>
                  <a:srgbClr val="000000"/>
                </a:solidFill>
              </a:rPr>
              <a:t>Ανεξαρτησία υπηρεσιών - Ευελιξία στην επικοινωνία.</a:t>
            </a:r>
            <a:endParaRPr sz="1800">
              <a:solidFill>
                <a:srgbClr val="000000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➔"/>
            </a:pPr>
            <a:r>
              <a:rPr lang="en" sz="2100">
                <a:solidFill>
                  <a:srgbClr val="000000"/>
                </a:solidFill>
              </a:rPr>
              <a:t>Σημασιολογικός Ιστός του Διαδικτύου Πραγμάτων (Semantic Web of Things):</a:t>
            </a: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AutoNum type="arabicPeriod"/>
            </a:pPr>
            <a:r>
              <a:rPr lang="en" sz="2100">
                <a:solidFill>
                  <a:srgbClr val="000000"/>
                </a:solidFill>
              </a:rPr>
              <a:t>Ανεξαρτησία από το πρωτόκολλο επικοινωνίας.</a:t>
            </a: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AutoNum type="arabicPeriod"/>
            </a:pPr>
            <a:r>
              <a:rPr lang="en" sz="2100">
                <a:solidFill>
                  <a:schemeClr val="dk1"/>
                </a:solidFill>
              </a:rPr>
              <a:t>Αποδοτικός συνδυασμός κλασικών τεχνολογιών με τις νέες (Semantic Web).</a:t>
            </a: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AutoNum type="arabicPeriod"/>
            </a:pPr>
            <a:r>
              <a:rPr lang="en" sz="2100">
                <a:solidFill>
                  <a:srgbClr val="000000"/>
                </a:solidFill>
              </a:rPr>
              <a:t>Σημασιολογικός χαρακτήρας πλατφόρμας =&gt; επεκτείνει παραδοσιακές αρχιτεκτονικές IoT.</a:t>
            </a: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AutoNum type="arabicPeriod"/>
            </a:pPr>
            <a:r>
              <a:rPr lang="en" sz="2100">
                <a:solidFill>
                  <a:schemeClr val="dk1"/>
                </a:solidFill>
              </a:rPr>
              <a:t>Εύκολη δημιουργία ευέλικτων εφαρμογών.</a:t>
            </a: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AutoNum type="arabicPeriod"/>
            </a:pPr>
            <a:r>
              <a:rPr lang="en" sz="2100">
                <a:solidFill>
                  <a:srgbClr val="000000"/>
                </a:solidFill>
              </a:rPr>
              <a:t>Δυνατότητα </a:t>
            </a:r>
            <a:r>
              <a:rPr lang="en" sz="2100">
                <a:solidFill>
                  <a:srgbClr val="000000"/>
                </a:solidFill>
              </a:rPr>
              <a:t>ένταξης</a:t>
            </a:r>
            <a:r>
              <a:rPr lang="en" sz="2100">
                <a:solidFill>
                  <a:srgbClr val="000000"/>
                </a:solidFill>
              </a:rPr>
              <a:t> οποιασδήποτε οντολογίας για επιπλέον πεδία εφαρμογών.</a:t>
            </a:r>
            <a:endParaRPr sz="2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</a:endParaRPr>
          </a:p>
        </p:txBody>
      </p:sp>
      <p:sp>
        <p:nvSpPr>
          <p:cNvPr id="486" name="Google Shape;486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65"/>
          <p:cNvSpPr txBox="1"/>
          <p:nvPr>
            <p:ph type="title"/>
          </p:nvPr>
        </p:nvSpPr>
        <p:spPr>
          <a:xfrm>
            <a:off x="311700" y="160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300"/>
              <a:t>Μελλοντικές Εργασίες</a:t>
            </a:r>
            <a:endParaRPr b="1" i="1" sz="3300"/>
          </a:p>
        </p:txBody>
      </p:sp>
      <p:sp>
        <p:nvSpPr>
          <p:cNvPr id="492" name="Google Shape;492;p65"/>
          <p:cNvSpPr txBox="1"/>
          <p:nvPr>
            <p:ph idx="1" type="body"/>
          </p:nvPr>
        </p:nvSpPr>
        <p:spPr>
          <a:xfrm>
            <a:off x="311700" y="733350"/>
            <a:ext cx="8520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➔"/>
            </a:pPr>
            <a:r>
              <a:rPr lang="en" sz="2100">
                <a:solidFill>
                  <a:srgbClr val="000000"/>
                </a:solidFill>
              </a:rPr>
              <a:t>Χρήση πρωτοκόλλου HTTPS (κρυπτογραφημένα δεδομένα =&gt; πιο ασφαλές).</a:t>
            </a: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➔"/>
            </a:pPr>
            <a:r>
              <a:rPr lang="en" sz="2100">
                <a:solidFill>
                  <a:srgbClr val="000000"/>
                </a:solidFill>
              </a:rPr>
              <a:t>Καλύτερη κατανομή πληροφορίας στους γράφους, π.χ. διάκριση σε περιοχές και διαχωρισμός της πληροφορίας κάθε περιοχής  =&gt; καλύτερα αποτελέσματα.</a:t>
            </a: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➔"/>
            </a:pPr>
            <a:r>
              <a:rPr lang="en" sz="2100">
                <a:solidFill>
                  <a:srgbClr val="000000"/>
                </a:solidFill>
              </a:rPr>
              <a:t>Βελτίωση/σμίκρυνση οντολογίας.</a:t>
            </a: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➔"/>
            </a:pPr>
            <a:r>
              <a:rPr lang="en" sz="2100">
                <a:solidFill>
                  <a:srgbClr val="000000"/>
                </a:solidFill>
              </a:rPr>
              <a:t>Καλύτερο triple store.</a:t>
            </a:r>
            <a:endParaRPr sz="2100">
              <a:solidFill>
                <a:srgbClr val="000000"/>
              </a:solidFill>
            </a:endParaRPr>
          </a:p>
        </p:txBody>
      </p:sp>
      <p:pic>
        <p:nvPicPr>
          <p:cNvPr id="493" name="Google Shape;493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39778" y="4354514"/>
            <a:ext cx="1404210" cy="788986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Ευχαριστώ για την προσοχή σας !!</a:t>
            </a:r>
            <a:endParaRPr b="1" sz="24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Ερωτήσεις;;</a:t>
            </a:r>
            <a:endParaRPr b="1" sz="2400">
              <a:solidFill>
                <a:srgbClr val="000000"/>
              </a:solidFill>
            </a:endParaRPr>
          </a:p>
        </p:txBody>
      </p:sp>
      <p:sp>
        <p:nvSpPr>
          <p:cNvPr id="501" name="Google Shape;501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147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3300">
                <a:latin typeface="Calibri"/>
                <a:ea typeface="Calibri"/>
                <a:cs typeface="Calibri"/>
                <a:sym typeface="Calibri"/>
              </a:rPr>
              <a:t>Σκοπός της εργασίας</a:t>
            </a:r>
            <a:endParaRPr sz="3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720250"/>
            <a:ext cx="8520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➢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Επέκταση υπαρχόντων κλασσικών αρχιτεκτονικών IoT με: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○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Web of Things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○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Semantic Web of Things</a:t>
            </a:r>
            <a:endParaRPr b="1" sz="2000" u="sng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➢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Σύστημα που συνδυάζει γνωστές τεχνολογίες Νέφους με νέες τεχνολογίες Σημασιολογικού Ιστού.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Υποστηρίζει: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➔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Σημασιολογική αναπαράσταση συσκευών και υπηρεσιών.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➔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Διασύνδεση νέων συσκευών και </a:t>
            </a:r>
            <a:r>
              <a:rPr lang="en" sz="2000"/>
              <a:t>εύρεση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000"/>
              <a:t>τους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➔"/>
            </a:pPr>
            <a:r>
              <a:rPr lang="en" sz="2000">
                <a:solidFill>
                  <a:schemeClr val="dk1"/>
                </a:solidFill>
              </a:rPr>
              <a:t>Διευκόλυνση της αυτοματοποιημένης δημιουργίας εφαρμογών.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727650" y="228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300">
                <a:latin typeface="Calibri"/>
                <a:ea typeface="Calibri"/>
                <a:cs typeface="Calibri"/>
                <a:sym typeface="Calibri"/>
              </a:rPr>
              <a:t>Τεχνολογίες Σημασιολογικού Ιστού</a:t>
            </a:r>
            <a:endParaRPr b="1" i="1" sz="3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729450" y="763950"/>
            <a:ext cx="3567900" cy="3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➢"/>
            </a:pPr>
            <a:r>
              <a:rPr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Διασυνδεδεμένα</a:t>
            </a:r>
            <a:r>
              <a:rPr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Δεδομένα (Linked Data)</a:t>
            </a:r>
            <a:r>
              <a:rPr lang="en" sz="1600"/>
              <a:t> - </a:t>
            </a:r>
            <a:r>
              <a:rPr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JSON-LD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➢"/>
            </a:pPr>
            <a:r>
              <a:rPr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Οντολογίες</a:t>
            </a:r>
            <a:r>
              <a:rPr lang="en" sz="1600"/>
              <a:t> - </a:t>
            </a:r>
            <a:r>
              <a:rPr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RDF - OWL - SPARQL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➢"/>
            </a:pPr>
            <a:r>
              <a:rPr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Μηχανισμοί συλλογισμού (reasoning)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3250" y="3594428"/>
            <a:ext cx="3567900" cy="90807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5555" y="763950"/>
            <a:ext cx="2955594" cy="225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875" y="2041125"/>
            <a:ext cx="3177400" cy="301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727650" y="562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latin typeface="Calibri"/>
                <a:ea typeface="Calibri"/>
                <a:cs typeface="Calibri"/>
                <a:sym typeface="Calibri"/>
              </a:rPr>
              <a:t>Web Thing Model</a:t>
            </a:r>
            <a:endParaRPr b="1" i="1"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729450" y="1313750"/>
            <a:ext cx="8140200" cy="30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❖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Δημιουργήθηκε και 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δημοσιεύθηκε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από την  κοινοπραξία W3C.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➢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Παγκόσμια αναγνωρισμένο και αποδεκτό.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❖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Μοντέλο για την αλληλεπίδραση με τις συσκευές (καταχώρηση, ανεύρεση, ενημέρωση συσκευών, κλπ.).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❖"/>
            </a:pPr>
            <a:r>
              <a:rPr b="1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Πράγμα 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(Web Thing): Η εικονική αναπαράσταση ενός φυσικού αντικειμένου.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❖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Το Web Thing είναι ο βασικός πόρος του Web Thing Model. 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❖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Λειτουργίες που προτείνει: Retrieve a Web Thing, Update a Web Thing, Retrieve a list of properties (of the Thing) και άλλες.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4314" y="208861"/>
            <a:ext cx="1305335" cy="888933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7750" y="4065112"/>
            <a:ext cx="1306250" cy="924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/>
          <p:nvPr>
            <p:ph type="title"/>
          </p:nvPr>
        </p:nvSpPr>
        <p:spPr>
          <a:xfrm>
            <a:off x="727650" y="562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300">
                <a:latin typeface="Calibri"/>
                <a:ea typeface="Calibri"/>
                <a:cs typeface="Calibri"/>
                <a:sym typeface="Calibri"/>
              </a:rPr>
              <a:t>Αρχιτεκτονική και Υλοποίηση Συστήματος</a:t>
            </a:r>
            <a:endParaRPr b="1" i="1" sz="3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729450" y="1326150"/>
            <a:ext cx="7688700" cy="30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➢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Υπηρεσιοκεντρική Αρχιτεκτονική =&gt; ανεξάρτητες υπηρεσίες.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➢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Αρχιτεκτονικό πρότυπο </a:t>
            </a:r>
            <a:r>
              <a:rPr b="1" lang="en" sz="2000">
                <a:solidFill>
                  <a:srgbClr val="000000"/>
                </a:solidFill>
              </a:rPr>
              <a:t>REST 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=&gt; RESTful Υπηρεσίες Ιστού.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➢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Υπηρεσίες ασφάλειας</a:t>
            </a:r>
            <a:r>
              <a:rPr lang="en" sz="2000"/>
              <a:t> του συστήματος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➢"/>
            </a:pPr>
            <a:r>
              <a:rPr b="1" lang="en" sz="2000">
                <a:solidFill>
                  <a:srgbClr val="000000"/>
                </a:solidFill>
              </a:rPr>
              <a:t>JSON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Ελαφρύ μορφότυπο αναπαράστασης / ανταλλαγής δεδομένων.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➢"/>
            </a:pPr>
            <a:r>
              <a:rPr b="1" lang="en" sz="2000">
                <a:solidFill>
                  <a:srgbClr val="000000"/>
                </a:solidFill>
              </a:rPr>
              <a:t>JSON-LD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JSON εμπλουτισμένο με links, διασύνδεση ανάμεσα στις οντότητες του συστήματος και περιγραφή 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μέσω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της οντολογίας. 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1503" y="3995077"/>
            <a:ext cx="653672" cy="653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85434" y="3969668"/>
            <a:ext cx="659486" cy="7044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02623" y="3911375"/>
            <a:ext cx="1438100" cy="123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