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Inter"/>
      <p:regular r:id="rId35"/>
      <p:bold r:id="rId36"/>
    </p:embeddedFont>
    <p:embeddedFont>
      <p:font typeface="JetBrains Mono"/>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JetBrainsMono-boldItalic.fntdata"/><Relationship Id="rId20" Type="http://schemas.openxmlformats.org/officeDocument/2006/relationships/slide" Target="slides/slide15.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7.xml"/><Relationship Id="rId44" Type="http://schemas.openxmlformats.org/officeDocument/2006/relationships/font" Target="fonts/OpenSans-boldItalic.fntdata"/><Relationship Id="rId21" Type="http://schemas.openxmlformats.org/officeDocument/2006/relationships/slide" Target="slides/slide16.xml"/><Relationship Id="rId43"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Inter-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JetBrainsMono-regular.fntdata"/><Relationship Id="rId14" Type="http://schemas.openxmlformats.org/officeDocument/2006/relationships/slide" Target="slides/slide9.xml"/><Relationship Id="rId36" Type="http://schemas.openxmlformats.org/officeDocument/2006/relationships/font" Target="fonts/Inter-bold.fntdata"/><Relationship Id="rId17" Type="http://schemas.openxmlformats.org/officeDocument/2006/relationships/slide" Target="slides/slide12.xml"/><Relationship Id="rId39" Type="http://schemas.openxmlformats.org/officeDocument/2006/relationships/font" Target="fonts/JetBrainsMono-italic.fntdata"/><Relationship Id="rId16" Type="http://schemas.openxmlformats.org/officeDocument/2006/relationships/slide" Target="slides/slide11.xml"/><Relationship Id="rId38" Type="http://schemas.openxmlformats.org/officeDocument/2006/relationships/font" Target="fonts/JetBrainsMon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interfaces.html" TargetMode="External"/><Relationship Id="rId3" Type="http://schemas.openxmlformats.org/officeDocument/2006/relationships/hyperlink" Target="https://medium.com/@HugoMatilla/kotlin-basics-inheritance-modifiers-final-open-abstract-and-override-b1072d728088" TargetMode="External"/><Relationship Id="rId4" Type="http://schemas.openxmlformats.org/officeDocument/2006/relationships/hyperlink" Target="https://stackoverflow.com/questions/51680006/why-are-kotlin-classes-final-by-default-instead-of-open"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lass_invariant"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a0b0bb04b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a0b0bb04b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we noted earlier, the base class may contain shared code that can be reused by its inheritors. For example, every vehicle can move, so the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type may have the </a:t>
            </a:r>
            <a:r>
              <a:rPr lang="en">
                <a:solidFill>
                  <a:schemeClr val="dk1"/>
                </a:solidFill>
                <a:latin typeface="JetBrains Mono"/>
                <a:ea typeface="JetBrains Mono"/>
                <a:cs typeface="JetBrains Mono"/>
                <a:sym typeface="JetBrains Mono"/>
              </a:rPr>
              <a:t>move() </a:t>
            </a:r>
            <a:r>
              <a:rPr lang="en">
                <a:solidFill>
                  <a:schemeClr val="dk1"/>
                </a:solidFill>
                <a:latin typeface="Open Sans"/>
                <a:ea typeface="Open Sans"/>
                <a:cs typeface="Open Sans"/>
                <a:sym typeface="Open Sans"/>
              </a:rPr>
              <a:t>method. Every vehicle has a state (e.g. mileage). The technique of extracting the shared characteristics and methods is called generalization. In this type of design, however, classes participating in a generalization relationship become tightly coupled. Any changes applied to the base class may affect its inheritors.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On the contrary, any inheritor may have specific characteristics (for example, only trucks can have trailers). This is a specialization technique representing the so called "type-of relationship" (or "is-a" relationship, "truck </a:t>
            </a:r>
            <a:r>
              <a:rPr b="1" lang="en">
                <a:solidFill>
                  <a:schemeClr val="dk1"/>
                </a:solidFill>
                <a:latin typeface="Open Sans"/>
                <a:ea typeface="Open Sans"/>
                <a:cs typeface="Open Sans"/>
                <a:sym typeface="Open Sans"/>
              </a:rPr>
              <a:t>is a </a:t>
            </a:r>
            <a:r>
              <a:rPr lang="en">
                <a:solidFill>
                  <a:schemeClr val="dk1"/>
                </a:solidFill>
                <a:latin typeface="Open Sans"/>
                <a:ea typeface="Open Sans"/>
                <a:cs typeface="Open Sans"/>
                <a:sym typeface="Open Sans"/>
              </a:rPr>
              <a:t>vehicle").</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most scenarios, inheritance design can be replaced with composition. Composition can be captured with the phrase “one object is a part of another object”. Like inheritance, composition is a mechanism for reusing code and it also describes relationships between entities, but in this case there is no parent-child relationship.  </a:t>
            </a:r>
            <a:endParaRPr>
              <a:solidFill>
                <a:schemeClr val="dk1"/>
              </a:solidFill>
              <a:latin typeface="Open Sans"/>
              <a:ea typeface="Open Sans"/>
              <a:cs typeface="Open Sans"/>
              <a:sym typeface="Open Sans"/>
            </a:endParaRPr>
          </a:p>
          <a:p>
            <a:pPr indent="0" lvl="0" marL="0" rtl="0" algn="just">
              <a:lnSpc>
                <a:spcPct val="150000"/>
              </a:lnSpc>
              <a:spcBef>
                <a:spcPts val="89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our previous example, every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has an engine. Instead of keeping all the engine specifications in the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class, we can introduce additional</a:t>
            </a:r>
            <a:r>
              <a:rPr lang="en">
                <a:solidFill>
                  <a:schemeClr val="dk1"/>
                </a:solidFill>
                <a:latin typeface="JetBrains Mono"/>
                <a:ea typeface="JetBrains Mono"/>
                <a:cs typeface="JetBrains Mono"/>
                <a:sym typeface="JetBrains Mono"/>
              </a:rPr>
              <a:t> Engine</a:t>
            </a:r>
            <a:r>
              <a:rPr lang="en">
                <a:solidFill>
                  <a:schemeClr val="dk1"/>
                </a:solidFill>
                <a:latin typeface="Open Sans"/>
                <a:ea typeface="Open Sans"/>
                <a:cs typeface="Open Sans"/>
                <a:sym typeface="Open Sans"/>
              </a:rPr>
              <a:t> classes, establishing the relationship “All v</a:t>
            </a:r>
            <a:r>
              <a:rPr lang="en">
                <a:solidFill>
                  <a:schemeClr val="dk1"/>
                </a:solidFill>
                <a:latin typeface="Open Sans"/>
                <a:ea typeface="Open Sans"/>
                <a:cs typeface="Open Sans"/>
                <a:sym typeface="Open Sans"/>
              </a:rPr>
              <a:t>ehicle</a:t>
            </a:r>
            <a:r>
              <a:rPr lang="en">
                <a:solidFill>
                  <a:schemeClr val="dk1"/>
                </a:solidFill>
                <a:latin typeface="Open Sans"/>
                <a:ea typeface="Open Sans"/>
                <a:cs typeface="Open Sans"/>
                <a:sym typeface="Open Sans"/>
              </a:rPr>
              <a:t> has an engine”. </a:t>
            </a:r>
            <a:endParaRPr>
              <a:solidFill>
                <a:schemeClr val="dk1"/>
              </a:solidFill>
              <a:latin typeface="Open Sans"/>
              <a:ea typeface="Open Sans"/>
              <a:cs typeface="Open Sans"/>
              <a:sym typeface="Open Sans"/>
            </a:endParaRPr>
          </a:p>
          <a:p>
            <a:pPr indent="0" lvl="0" marL="0" rtl="0" algn="just">
              <a:lnSpc>
                <a:spcPct val="150000"/>
              </a:lnSpc>
              <a:spcBef>
                <a:spcPts val="88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3067685" rtl="0" algn="l">
              <a:lnSpc>
                <a:spcPct val="150000"/>
              </a:lnSpc>
              <a:spcBef>
                <a:spcPts val="1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OOP Series. Composition – </a:t>
            </a:r>
            <a:r>
              <a:rPr lang="en" u="sng">
                <a:solidFill>
                  <a:srgbClr val="FF318B"/>
                </a:solidFill>
                <a:latin typeface="Open Sans"/>
                <a:ea typeface="Open Sans"/>
                <a:cs typeface="Open Sans"/>
                <a:sym typeface="Open Sans"/>
              </a:rPr>
              <a:t>https://medium.com/geekculture/oop-series-composition-6c67a19cabd1</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marR="3067685"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Composition vs Inheritance – </a:t>
            </a:r>
            <a:r>
              <a:rPr lang="en" u="sng">
                <a:solidFill>
                  <a:srgbClr val="FF318B"/>
                </a:solidFill>
                <a:latin typeface="Open Sans"/>
                <a:ea typeface="Open Sans"/>
                <a:cs typeface="Open Sans"/>
                <a:sym typeface="Open Sans"/>
              </a:rPr>
              <a:t>https://www.adservio.fr/post/composition-vs-inheritance#:~:text=The%20difference%20between%20inheritance%20and,class%2C%20thus%20breaking%20your%20code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a0b0bb04b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a0b0bb04b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a0b0bb04b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a0b0bb04b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Open Sans"/>
                <a:ea typeface="Open Sans"/>
                <a:cs typeface="Open Sans"/>
                <a:sym typeface="Open Sans"/>
              </a:rPr>
              <a:t>A simple type hierarchy is presented on the slide. Every type can have more than one inheritor. If the</a:t>
            </a:r>
            <a:r>
              <a:rPr lang="en">
                <a:solidFill>
                  <a:schemeClr val="dk1"/>
                </a:solidFill>
                <a:latin typeface="JetBrains Mono"/>
                <a:ea typeface="JetBrains Mono"/>
                <a:cs typeface="JetBrains Mono"/>
                <a:sym typeface="JetBrains Mono"/>
              </a:rPr>
              <a:t> shape()</a:t>
            </a:r>
            <a:r>
              <a:rPr lang="en">
                <a:solidFill>
                  <a:schemeClr val="dk1"/>
                </a:solidFill>
                <a:latin typeface="Open Sans"/>
                <a:ea typeface="Open Sans"/>
                <a:cs typeface="Open Sans"/>
                <a:sym typeface="Open Sans"/>
              </a:rPr>
              <a:t> method is introduced in the</a:t>
            </a:r>
            <a:r>
              <a:rPr lang="en">
                <a:solidFill>
                  <a:schemeClr val="dk1"/>
                </a:solidFill>
                <a:latin typeface="JetBrains Mono"/>
                <a:ea typeface="JetBrains Mono"/>
                <a:cs typeface="JetBrains Mono"/>
                <a:sym typeface="JetBrains Mono"/>
              </a:rPr>
              <a:t> Polygon</a:t>
            </a:r>
            <a:r>
              <a:rPr lang="en">
                <a:solidFill>
                  <a:schemeClr val="dk1"/>
                </a:solidFill>
                <a:latin typeface="Open Sans"/>
                <a:ea typeface="Open Sans"/>
                <a:cs typeface="Open Sans"/>
                <a:sym typeface="Open Sans"/>
              </a:rPr>
              <a:t> type and is visible to its inheritors (meaning the corresponding access modifier is specified), then this method will be available in all descendants, both direct (</a:t>
            </a:r>
            <a:r>
              <a:rPr lang="en">
                <a:solidFill>
                  <a:schemeClr val="dk1"/>
                </a:solidFill>
                <a:latin typeface="JetBrains Mono"/>
                <a:ea typeface="JetBrains Mono"/>
                <a:cs typeface="JetBrains Mono"/>
                <a:sym typeface="JetBrains Mono"/>
              </a:rPr>
              <a:t>Quadrangle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Triangle</a:t>
            </a:r>
            <a:r>
              <a:rPr lang="en">
                <a:solidFill>
                  <a:schemeClr val="dk1"/>
                </a:solidFill>
                <a:latin typeface="Open Sans"/>
                <a:ea typeface="Open Sans"/>
                <a:cs typeface="Open Sans"/>
                <a:sym typeface="Open Sans"/>
              </a:rPr>
              <a:t>) and indirect (</a:t>
            </a:r>
            <a:r>
              <a:rPr lang="en">
                <a:solidFill>
                  <a:schemeClr val="dk1"/>
                </a:solidFill>
                <a:latin typeface="JetBrains Mono"/>
                <a:ea typeface="JetBrains Mono"/>
                <a:cs typeface="JetBrains Mono"/>
                <a:sym typeface="JetBrains Mono"/>
              </a:rPr>
              <a:t>Rectangle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Square</a:t>
            </a:r>
            <a:r>
              <a:rPr lang="en">
                <a:solidFill>
                  <a:schemeClr val="dk1"/>
                </a:solidFill>
                <a:latin typeface="Open Sans"/>
                <a:ea typeface="Open Sans"/>
                <a:cs typeface="Open Sans"/>
                <a:sym typeface="Open Sans"/>
              </a:rPr>
              <a:t> etc.) </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the same time, in this schematic example, no type has more than one base class, but that may in fact be possible in some programming languages. This kind of inheritance is called “multiple inheritance”, and it has been a controversial issue for years. Multiple inheritance may lead to something called the “Diamond Problem”. Consider</a:t>
            </a:r>
            <a:r>
              <a:rPr lang="en">
                <a:solidFill>
                  <a:schemeClr val="dk1"/>
                </a:solidFill>
                <a:latin typeface="Open Sans"/>
                <a:ea typeface="Open Sans"/>
                <a:cs typeface="Open Sans"/>
                <a:sym typeface="Open Sans"/>
              </a:rPr>
              <a:t> the following pseudo code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96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A: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foo()</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B extends A: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bar()</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C extends A: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bar()</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a:t>
            </a:r>
            <a:r>
              <a:rPr lang="en">
                <a:solidFill>
                  <a:schemeClr val="dk1"/>
                </a:solidFill>
                <a:latin typeface="JetBrains Mono"/>
                <a:ea typeface="JetBrains Mono"/>
                <a:cs typeface="JetBrains Mono"/>
                <a:sym typeface="JetBrains Mono"/>
              </a:rPr>
              <a:t> D extends B, C:</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baz() {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i="1" lang="en">
                <a:solidFill>
                  <a:schemeClr val="dk1"/>
                </a:solidFill>
                <a:latin typeface="JetBrains Mono"/>
                <a:ea typeface="JetBrains Mono"/>
                <a:cs typeface="JetBrains Mono"/>
                <a:sym typeface="JetBrains Mono"/>
              </a:rPr>
              <a:t>foo</a:t>
            </a: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 implementation comes from A </a:t>
            </a:r>
            <a:r>
              <a:rPr lang="en">
                <a:solidFill>
                  <a:schemeClr val="dk1"/>
                </a:solidFill>
                <a:latin typeface="JetBrains Mono"/>
                <a:ea typeface="JetBrains Mono"/>
                <a:cs typeface="JetBrains Mono"/>
                <a:sym typeface="JetBrains Mono"/>
              </a:rPr>
              <a:t>bar() </a:t>
            </a:r>
            <a:r>
              <a:rPr i="1" lang="en">
                <a:solidFill>
                  <a:srgbClr val="808080"/>
                </a:solidFill>
                <a:latin typeface="JetBrains Mono"/>
                <a:ea typeface="JetBrains Mono"/>
                <a:cs typeface="JetBrains Mono"/>
                <a:sym typeface="JetBrains Mono"/>
              </a:rPr>
              <a:t>// which bar exactly should we call, from type B or C?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i="1" lang="en">
                <a:solidFill>
                  <a:srgbClr val="80808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Multiple Inheritance – </a:t>
            </a:r>
            <a:r>
              <a:rPr lang="en" u="sng">
                <a:solidFill>
                  <a:srgbClr val="FF318B"/>
                </a:solidFill>
                <a:latin typeface="Open Sans"/>
                <a:ea typeface="Open Sans"/>
                <a:cs typeface="Open Sans"/>
                <a:sym typeface="Open Sans"/>
              </a:rPr>
              <a:t>https://en.wikipedia.org/wiki/Multiple_inheritance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1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0b0bb04b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a0b0bb04b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Polymorphism = poly (many) + morph</a:t>
            </a:r>
            <a:r>
              <a:rPr lang="en">
                <a:solidFill>
                  <a:schemeClr val="dk1"/>
                </a:solidFill>
                <a:latin typeface="Open Sans"/>
                <a:ea typeface="Open Sans"/>
                <a:cs typeface="Open Sans"/>
                <a:sym typeface="Open Sans"/>
              </a:rPr>
              <a:t>ē</a:t>
            </a:r>
            <a:r>
              <a:rPr lang="en">
                <a:solidFill>
                  <a:schemeClr val="dk1"/>
                </a:solidFill>
                <a:latin typeface="Open Sans"/>
                <a:ea typeface="Open Sans"/>
                <a:cs typeface="Open Sans"/>
                <a:sym typeface="Open Sans"/>
              </a:rPr>
              <a:t> (form).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In computer science, polymorphism is the provision of a single interface to entities of different types. It describes situations in which something occurs in several different forms but provides similar methods to interact with.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0"/>
              </a:spcBef>
              <a:spcAft>
                <a:spcPts val="110"/>
              </a:spcAft>
              <a:buClr>
                <a:schemeClr val="dk1"/>
              </a:buClr>
              <a:buSzPts val="1100"/>
              <a:buFont typeface="Open Sans"/>
              <a:buChar char="●"/>
            </a:pPr>
            <a:r>
              <a:rPr lang="en">
                <a:solidFill>
                  <a:schemeClr val="dk1"/>
                </a:solidFill>
                <a:latin typeface="Open Sans"/>
                <a:ea typeface="Open Sans"/>
                <a:cs typeface="Open Sans"/>
                <a:sym typeface="Open Sans"/>
              </a:rPr>
              <a:t>Wikipedia. Polymorphism (computer science) – </a:t>
            </a:r>
            <a:r>
              <a:rPr lang="en" u="sng">
                <a:solidFill>
                  <a:srgbClr val="FF318B"/>
                </a:solidFill>
                <a:latin typeface="Open Sans"/>
                <a:ea typeface="Open Sans"/>
                <a:cs typeface="Open Sans"/>
                <a:sym typeface="Open Sans"/>
              </a:rPr>
              <a:t>https://en.wikipedia.org/wiki/Polymorphism_(computer_science)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a0b0bb04b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a0b0bb04b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165"/>
              </a:spcAft>
              <a:buClr>
                <a:schemeClr val="dk1"/>
              </a:buClr>
              <a:buSzPts val="1100"/>
              <a:buFont typeface="Arial"/>
              <a:buNone/>
            </a:pPr>
            <a:r>
              <a:rPr lang="en">
                <a:solidFill>
                  <a:schemeClr val="dk1"/>
                </a:solidFill>
                <a:latin typeface="Open Sans"/>
                <a:ea typeface="Open Sans"/>
                <a:cs typeface="Open Sans"/>
                <a:sym typeface="Open Sans"/>
              </a:rPr>
              <a:t>We’ve discussed fundamental OOP principles in general without talking about programming languages. Now let’s see how Kotlin helps us follow those principles. </a:t>
            </a:r>
            <a:endParaRPr>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a0b0bb04b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a0b0bb04b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6611619" rtl="0" algn="just">
              <a:lnSpc>
                <a:spcPct val="150000"/>
              </a:lnSpc>
              <a:spcBef>
                <a:spcPts val="0"/>
              </a:spcBef>
              <a:spcAft>
                <a:spcPts val="0"/>
              </a:spcAft>
              <a:buNone/>
            </a:pPr>
            <a:r>
              <a:rPr lang="en">
                <a:solidFill>
                  <a:schemeClr val="dk1"/>
                </a:solidFill>
                <a:latin typeface="Open Sans"/>
                <a:ea typeface="Open Sans"/>
                <a:cs typeface="Open Sans"/>
                <a:sym typeface="Open Sans"/>
              </a:rPr>
              <a:t>To declare a class in Kotlin, we need the corresponding </a:t>
            </a:r>
            <a:r>
              <a:rPr lang="en">
                <a:solidFill>
                  <a:schemeClr val="dk1"/>
                </a:solidFill>
                <a:latin typeface="JetBrains Mono"/>
                <a:ea typeface="JetBrains Mono"/>
                <a:cs typeface="JetBrains Mono"/>
                <a:sym typeface="JetBrains Mono"/>
              </a:rPr>
              <a:t>class</a:t>
            </a:r>
            <a:r>
              <a:rPr lang="en">
                <a:solidFill>
                  <a:schemeClr val="dk1"/>
                </a:solidFill>
                <a:latin typeface="Open Sans"/>
                <a:ea typeface="Open Sans"/>
                <a:cs typeface="Open Sans"/>
                <a:sym typeface="Open Sans"/>
              </a:rPr>
              <a:t> keyword. In fact, at a bare minimum, you can declare a class with just a single line of code, e.g.: </a:t>
            </a:r>
            <a:endParaRPr>
              <a:solidFill>
                <a:schemeClr val="dk1"/>
              </a:solidFill>
              <a:latin typeface="Open Sans"/>
              <a:ea typeface="Open Sans"/>
              <a:cs typeface="Open Sans"/>
              <a:sym typeface="Open Sans"/>
            </a:endParaRPr>
          </a:p>
          <a:p>
            <a:pPr indent="0" lvl="0" marL="0" marR="6611619" rtl="0" algn="just">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Person(</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name</a:t>
            </a:r>
            <a:r>
              <a:rPr lang="en">
                <a:solidFill>
                  <a:schemeClr val="dk1"/>
                </a:solidFill>
                <a:latin typeface="JetBrains Mono"/>
                <a:ea typeface="JetBrains Mono"/>
                <a:cs typeface="JetBrains Mono"/>
                <a:sym typeface="JetBrains Mono"/>
              </a:rPr>
              <a:t>: String)</a:t>
            </a:r>
            <a:r>
              <a:rPr b="1" lang="en">
                <a:solidFill>
                  <a:srgbClr val="000080"/>
                </a:solidFill>
                <a:latin typeface="JetBrains Mono"/>
                <a:ea typeface="JetBrains Mono"/>
                <a:cs typeface="JetBrains Mono"/>
                <a:sym typeface="JetBrains Mono"/>
              </a:rPr>
              <a:t> </a:t>
            </a:r>
            <a:endParaRPr b="1">
              <a:solidFill>
                <a:srgbClr val="000080"/>
              </a:solidFill>
              <a:latin typeface="JetBrains Mono"/>
              <a:ea typeface="JetBrains Mono"/>
              <a:cs typeface="JetBrains Mono"/>
              <a:sym typeface="JetBrains Mono"/>
            </a:endParaRPr>
          </a:p>
          <a:p>
            <a:pPr indent="0" lvl="0" marL="0" marR="6611619" rtl="0" algn="just">
              <a:lnSpc>
                <a:spcPct val="150000"/>
              </a:lnSpc>
              <a:spcBef>
                <a:spcPts val="0"/>
              </a:spcBef>
              <a:spcAft>
                <a:spcPts val="0"/>
              </a:spcAft>
              <a:buClr>
                <a:schemeClr val="dk1"/>
              </a:buClr>
              <a:buSzPts val="1100"/>
              <a:buFont typeface="Arial"/>
              <a:buNone/>
            </a:pPr>
            <a:r>
              <a:t/>
            </a:r>
            <a:endParaRPr b="1">
              <a:solidFill>
                <a:srgbClr val="000080"/>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have a look at the anatomy of a class declaration. In the example presented on the slide: </a:t>
            </a:r>
            <a:endParaRPr>
              <a:solidFill>
                <a:schemeClr val="dk1"/>
              </a:solidFill>
              <a:latin typeface="Open Sans"/>
              <a:ea typeface="Open Sans"/>
              <a:cs typeface="Open Sans"/>
              <a:sym typeface="Open Sans"/>
            </a:endParaRPr>
          </a:p>
          <a:p>
            <a:pPr indent="-243205" lvl="0" marL="322580" rtl="0" algn="l">
              <a:lnSpc>
                <a:spcPct val="150000"/>
              </a:lnSpc>
              <a:spcBef>
                <a:spcPts val="1165"/>
              </a:spcBef>
              <a:spcAft>
                <a:spcPts val="0"/>
              </a:spcAft>
              <a:buClr>
                <a:schemeClr val="dk1"/>
              </a:buClr>
              <a:buSzPts val="1100"/>
              <a:buChar char="●"/>
            </a:pPr>
            <a:r>
              <a:rPr b="1" lang="en">
                <a:solidFill>
                  <a:srgbClr val="000080"/>
                </a:solidFill>
                <a:latin typeface="JetBrains Mono"/>
                <a:ea typeface="JetBrains Mono"/>
                <a:cs typeface="JetBrains Mono"/>
                <a:sym typeface="JetBrains Mono"/>
              </a:rPr>
              <a:t>class</a:t>
            </a:r>
            <a:r>
              <a:rPr lang="en">
                <a:solidFill>
                  <a:schemeClr val="dk1"/>
                </a:solidFill>
                <a:latin typeface="JetBrains Mono"/>
                <a:ea typeface="JetBrains Mono"/>
                <a:cs typeface="JetBrains Mono"/>
                <a:sym typeface="JetBrains Mono"/>
              </a:rPr>
              <a:t> </a:t>
            </a:r>
            <a:r>
              <a:rPr lang="en">
                <a:solidFill>
                  <a:schemeClr val="dk1"/>
                </a:solidFill>
                <a:latin typeface="Open Sans"/>
                <a:ea typeface="Open Sans"/>
                <a:cs typeface="Open Sans"/>
                <a:sym typeface="Open Sans"/>
              </a:rPr>
              <a:t>is the keyword for declaring a class.</a:t>
            </a:r>
            <a:r>
              <a:rPr b="1" lang="en">
                <a:solidFill>
                  <a:srgbClr val="000080"/>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35"/>
              </a:spcBef>
              <a:spcAft>
                <a:spcPts val="0"/>
              </a:spcAft>
              <a:buClr>
                <a:schemeClr val="dk1"/>
              </a:buClr>
              <a:buSzPts val="1100"/>
              <a:buChar char="●"/>
            </a:pPr>
            <a:r>
              <a:rPr lang="en">
                <a:solidFill>
                  <a:schemeClr val="dk1"/>
                </a:solidFill>
                <a:latin typeface="JetBrains Mono"/>
                <a:ea typeface="JetBrains Mono"/>
                <a:cs typeface="JetBrains Mono"/>
                <a:sym typeface="JetBrains Mono"/>
              </a:rPr>
              <a:t>Person</a:t>
            </a:r>
            <a:r>
              <a:rPr lang="en">
                <a:solidFill>
                  <a:schemeClr val="dk1"/>
                </a:solidFill>
                <a:latin typeface="Open Sans"/>
                <a:ea typeface="Open Sans"/>
                <a:cs typeface="Open Sans"/>
                <a:sym typeface="Open Sans"/>
              </a:rPr>
              <a:t> is the class name, which starts with capital letter – following Kotlin coding conventions.</a:t>
            </a:r>
            <a:endParaRPr>
              <a:solidFill>
                <a:schemeClr val="dk1"/>
              </a:solidFill>
              <a:latin typeface="Open Sans"/>
              <a:ea typeface="Open Sans"/>
              <a:cs typeface="Open Sans"/>
              <a:sym typeface="Open Sans"/>
            </a:endParaRPr>
          </a:p>
          <a:p>
            <a:pPr indent="-243205" lvl="0" marL="322580" rtl="0" algn="l">
              <a:lnSpc>
                <a:spcPct val="150000"/>
              </a:lnSpc>
              <a:spcBef>
                <a:spcPts val="235"/>
              </a:spcBef>
              <a:spcAft>
                <a:spcPts val="0"/>
              </a:spcAft>
              <a:buClr>
                <a:schemeClr val="dk1"/>
              </a:buClr>
              <a:buSzPts val="1100"/>
              <a:buChar char="●"/>
            </a:pPr>
            <a:r>
              <a:rPr lang="en">
                <a:solidFill>
                  <a:schemeClr val="dk1"/>
                </a:solidFill>
                <a:latin typeface="JetBrains Mono"/>
                <a:ea typeface="JetBrains Mono"/>
                <a:cs typeface="JetBrains Mono"/>
                <a:sym typeface="JetBrains Mono"/>
              </a:rPr>
              <a:t>(</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name</a:t>
            </a:r>
            <a:r>
              <a:rPr lang="en">
                <a:solidFill>
                  <a:schemeClr val="dk1"/>
                </a:solidFill>
                <a:latin typeface="JetBrains Mono"/>
                <a:ea typeface="JetBrains Mono"/>
                <a:cs typeface="JetBrains Mono"/>
                <a:sym typeface="JetBrains Mono"/>
              </a:rPr>
              <a:t>: String,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surname</a:t>
            </a:r>
            <a:r>
              <a:rPr lang="en">
                <a:solidFill>
                  <a:schemeClr val="dk1"/>
                </a:solidFill>
                <a:latin typeface="JetBrains Mono"/>
                <a:ea typeface="JetBrains Mono"/>
                <a:cs typeface="JetBrains Mono"/>
                <a:sym typeface="JetBrains Mono"/>
              </a:rPr>
              <a:t>: String, </a:t>
            </a:r>
            <a:r>
              <a:rPr b="1" lang="en">
                <a:solidFill>
                  <a:srgbClr val="000080"/>
                </a:solidFill>
                <a:latin typeface="JetBrains Mono"/>
                <a:ea typeface="JetBrains Mono"/>
                <a:cs typeface="JetBrains Mono"/>
                <a:sym typeface="JetBrains Mono"/>
              </a:rPr>
              <a:t>private var </a:t>
            </a:r>
            <a:r>
              <a:rPr b="1" lang="en">
                <a:solidFill>
                  <a:srgbClr val="660E7A"/>
                </a:solidFill>
                <a:latin typeface="JetBrains Mono"/>
                <a:ea typeface="JetBrains Mono"/>
                <a:cs typeface="JetBrains Mono"/>
                <a:sym typeface="JetBrains Mono"/>
              </a:rPr>
              <a:t>age</a:t>
            </a:r>
            <a:r>
              <a:rPr lang="en">
                <a:solidFill>
                  <a:schemeClr val="dk1"/>
                </a:solidFill>
                <a:latin typeface="JetBrains Mono"/>
                <a:ea typeface="JetBrains Mono"/>
                <a:cs typeface="JetBrains Mono"/>
                <a:sym typeface="JetBrains Mono"/>
              </a:rPr>
              <a:t>: Int)</a:t>
            </a:r>
            <a:r>
              <a:rPr lang="en">
                <a:solidFill>
                  <a:schemeClr val="dk1"/>
                </a:solidFill>
                <a:latin typeface="Open Sans"/>
                <a:ea typeface="Open Sans"/>
                <a:cs typeface="Open Sans"/>
                <a:sym typeface="Open Sans"/>
              </a:rPr>
              <a:t>  – This part contains both class properties (fields) and the constructor.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type of constructor is called </a:t>
            </a:r>
            <a:r>
              <a:rPr i="1" lang="en">
                <a:solidFill>
                  <a:schemeClr val="dk1"/>
                </a:solidFill>
                <a:latin typeface="Open Sans"/>
                <a:ea typeface="Open Sans"/>
                <a:cs typeface="Open Sans"/>
                <a:sym typeface="Open Sans"/>
              </a:rPr>
              <a:t>primary</a:t>
            </a:r>
            <a:r>
              <a:rPr lang="en">
                <a:solidFill>
                  <a:schemeClr val="dk1"/>
                </a:solidFill>
                <a:latin typeface="Open Sans"/>
                <a:ea typeface="Open Sans"/>
                <a:cs typeface="Open Sans"/>
                <a:sym typeface="Open Sans"/>
              </a:rPr>
              <a:t>. But what if we need one more constructor? We can introduce an extra one using the </a:t>
            </a:r>
            <a:r>
              <a:rPr lang="en">
                <a:solidFill>
                  <a:schemeClr val="dk1"/>
                </a:solidFill>
                <a:latin typeface="JetBrains Mono"/>
                <a:ea typeface="JetBrains Mono"/>
                <a:cs typeface="JetBrains Mono"/>
                <a:sym typeface="JetBrains Mono"/>
              </a:rPr>
              <a:t>constructor</a:t>
            </a:r>
            <a:r>
              <a:rPr lang="en">
                <a:solidFill>
                  <a:schemeClr val="dk1"/>
                </a:solidFill>
                <a:latin typeface="Open Sans"/>
                <a:ea typeface="Open Sans"/>
                <a:cs typeface="Open Sans"/>
                <a:sym typeface="Open Sans"/>
              </a:rPr>
              <a:t> keyword inside the class. In such cases, the secondary constructor must call the primary constructor using </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a:t>
            </a:r>
            <a:r>
              <a:rPr lang="en">
                <a:solidFill>
                  <a:schemeClr val="dk1"/>
                </a:solidFill>
                <a:latin typeface="Open Sans"/>
                <a:ea typeface="Open Sans"/>
                <a:cs typeface="Open Sans"/>
                <a:sym typeface="Open Sans"/>
              </a:rPr>
              <a:t>, exactly as demonstrated on the slide. </a:t>
            </a:r>
            <a:endParaRPr>
              <a:solidFill>
                <a:schemeClr val="dk1"/>
              </a:solidFill>
              <a:latin typeface="Open Sans"/>
              <a:ea typeface="Open Sans"/>
              <a:cs typeface="Open Sans"/>
              <a:sym typeface="Open Sans"/>
            </a:endParaRPr>
          </a:p>
          <a:p>
            <a:pPr indent="0" lvl="0" marL="0" marR="3521709" rtl="0" algn="just">
              <a:lnSpc>
                <a:spcPct val="150000"/>
              </a:lnSpc>
              <a:spcBef>
                <a:spcPts val="1165"/>
              </a:spcBef>
              <a:spcAft>
                <a:spcPts val="0"/>
              </a:spcAft>
              <a:buNone/>
            </a:pPr>
            <a:r>
              <a:rPr lang="en">
                <a:solidFill>
                  <a:schemeClr val="dk1"/>
                </a:solidFill>
                <a:latin typeface="Open Sans"/>
                <a:ea typeface="Open Sans"/>
                <a:cs typeface="Open Sans"/>
                <a:sym typeface="Open Sans"/>
              </a:rPr>
              <a:t>An </a:t>
            </a:r>
            <a:r>
              <a:rPr b="1" lang="en">
                <a:solidFill>
                  <a:srgbClr val="000080"/>
                </a:solidFill>
                <a:latin typeface="JetBrains Mono"/>
                <a:ea typeface="JetBrains Mono"/>
                <a:cs typeface="JetBrains Mono"/>
                <a:sym typeface="JetBrains Mono"/>
              </a:rPr>
              <a:t>init</a:t>
            </a:r>
            <a:r>
              <a:rPr lang="en">
                <a:solidFill>
                  <a:schemeClr val="dk1"/>
                </a:solidFill>
                <a:latin typeface="JetBrains Mono"/>
                <a:ea typeface="JetBrains Mono"/>
                <a:cs typeface="JetBrains Mono"/>
                <a:sym typeface="JetBrains Mono"/>
              </a:rPr>
              <a:t> </a:t>
            </a:r>
            <a:r>
              <a:rPr lang="en">
                <a:solidFill>
                  <a:schemeClr val="dk1"/>
                </a:solidFill>
                <a:latin typeface="Open Sans"/>
                <a:ea typeface="Open Sans"/>
                <a:cs typeface="Open Sans"/>
                <a:sym typeface="Open Sans"/>
              </a:rPr>
              <a:t>block can also be added. The presence of multiple constructors – primary, secondary, and initializer blocks – may seem confusing. Just remember the order of initialization: primary –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 secondary. This is relevant in cases where, for example, we create a person object like: </a:t>
            </a:r>
            <a:endParaRPr>
              <a:solidFill>
                <a:schemeClr val="dk1"/>
              </a:solidFill>
              <a:latin typeface="Open Sans"/>
              <a:ea typeface="Open Sans"/>
              <a:cs typeface="Open Sans"/>
              <a:sym typeface="Open Sans"/>
            </a:endParaRPr>
          </a:p>
          <a:p>
            <a:pPr indent="0" lvl="0" marL="0" marR="3521709" rtl="0" algn="just">
              <a:lnSpc>
                <a:spcPct val="150000"/>
              </a:lnSpc>
              <a:spcBef>
                <a:spcPts val="9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person = Person(</a:t>
            </a:r>
            <a:r>
              <a:rPr b="1" lang="en">
                <a:solidFill>
                  <a:srgbClr val="008000"/>
                </a:solidFill>
                <a:latin typeface="JetBrains Mono"/>
                <a:ea typeface="JetBrains Mono"/>
                <a:cs typeface="JetBrains Mono"/>
                <a:sym typeface="JetBrains Mono"/>
              </a:rPr>
              <a:t>"Alex Fitch"</a:t>
            </a:r>
            <a:r>
              <a:rPr lang="en">
                <a:solidFill>
                  <a:schemeClr val="dk1"/>
                </a:solidFill>
                <a:latin typeface="JetBrains Mono"/>
                <a:ea typeface="JetBrains Mono"/>
                <a:cs typeface="JetBrains Mono"/>
                <a:sym typeface="JetBrains Mono"/>
              </a:rPr>
              <a:t>, parent)</a:t>
            </a:r>
            <a:endParaRPr>
              <a:solidFill>
                <a:schemeClr val="dk1"/>
              </a:solidFill>
              <a:latin typeface="JetBrains Mono"/>
              <a:ea typeface="JetBrains Mono"/>
              <a:cs typeface="JetBrains Mono"/>
              <a:sym typeface="JetBrains Mono"/>
            </a:endParaRPr>
          </a:p>
          <a:p>
            <a:pPr indent="0" lvl="0" marL="0" rtl="0" algn="just">
              <a:lnSpc>
                <a:spcPct val="150000"/>
              </a:lnSpc>
              <a:spcBef>
                <a:spcPts val="90"/>
              </a:spcBef>
              <a:spcAft>
                <a:spcPts val="0"/>
              </a:spcAft>
              <a:buClr>
                <a:schemeClr val="dk1"/>
              </a:buClr>
              <a:buSzPts val="1100"/>
              <a:buFont typeface="Arial"/>
              <a:buNone/>
            </a:pPr>
            <a:r>
              <a:rPr lang="en">
                <a:solidFill>
                  <a:schemeClr val="dk1"/>
                </a:solidFill>
                <a:latin typeface="Open Sans"/>
                <a:ea typeface="Open Sans"/>
                <a:cs typeface="Open Sans"/>
                <a:sym typeface="Open Sans"/>
              </a:rPr>
              <a:t>A secondary constructor is used, but the primary one will be invoked first, then the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block, then the secondary constructor.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may also notice that the secondary constructor does not contain</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val</a:t>
            </a:r>
            <a:r>
              <a:rPr lang="en">
                <a:solidFill>
                  <a:schemeClr val="dk1"/>
                </a:solidFill>
                <a:latin typeface="JetBrains Mono"/>
                <a:ea typeface="JetBrains Mono"/>
                <a:cs typeface="JetBrains Mono"/>
                <a:sym typeface="JetBrains Mono"/>
              </a:rPr>
              <a:t> </a:t>
            </a:r>
            <a:r>
              <a:rPr lang="en">
                <a:solidFill>
                  <a:schemeClr val="dk1"/>
                </a:solidFill>
                <a:latin typeface="Open Sans"/>
                <a:ea typeface="Open Sans"/>
                <a:cs typeface="Open Sans"/>
                <a:sym typeface="Open Sans"/>
              </a:rPr>
              <a:t>or </a:t>
            </a:r>
            <a:r>
              <a:rPr b="1" lang="en">
                <a:solidFill>
                  <a:srgbClr val="000080"/>
                </a:solidFill>
                <a:latin typeface="JetBrains Mono"/>
                <a:ea typeface="JetBrains Mono"/>
                <a:cs typeface="JetBrains Mono"/>
                <a:sym typeface="JetBrains Mono"/>
              </a:rPr>
              <a:t>var</a:t>
            </a:r>
            <a:r>
              <a:rPr lang="en">
                <a:solidFill>
                  <a:schemeClr val="dk1"/>
                </a:solidFill>
                <a:latin typeface="Open Sans"/>
                <a:ea typeface="Open Sans"/>
                <a:cs typeface="Open Sans"/>
                <a:sym typeface="Open Sans"/>
              </a:rPr>
              <a:t>. This is because class properties should be defined in the primary constructor, not the secondary one. </a:t>
            </a:r>
            <a:endParaRPr>
              <a:solidFill>
                <a:schemeClr val="dk1"/>
              </a:solidFill>
              <a:latin typeface="Open Sans"/>
              <a:ea typeface="Open Sans"/>
              <a:cs typeface="Open Sans"/>
              <a:sym typeface="Open Sans"/>
            </a:endParaRPr>
          </a:p>
          <a:p>
            <a:pPr indent="0" lvl="0" marL="0" marR="2895600" rtl="0" algn="just">
              <a:lnSpc>
                <a:spcPct val="150000"/>
              </a:lnSpc>
              <a:spcBef>
                <a:spcPts val="116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(optional): If you’re feeling like constructors and </a:t>
            </a:r>
            <a:r>
              <a:rPr i="1" lang="en">
                <a:solidFill>
                  <a:schemeClr val="dk1"/>
                </a:solidFill>
                <a:latin typeface="JetBrains Mono"/>
                <a:ea typeface="JetBrains Mono"/>
                <a:cs typeface="JetBrains Mono"/>
                <a:sym typeface="JetBrains Mono"/>
              </a:rPr>
              <a:t>init</a:t>
            </a:r>
            <a:r>
              <a:rPr i="1" lang="en">
                <a:solidFill>
                  <a:schemeClr val="dk1"/>
                </a:solidFill>
                <a:latin typeface="Open Sans"/>
                <a:ea typeface="Open Sans"/>
                <a:cs typeface="Open Sans"/>
                <a:sym typeface="Open Sans"/>
              </a:rPr>
              <a:t> blocks seem complicated, you’re in luck. In most situations you won’t need all these features. To quote Andrey Breslav from the Q&amp;A for his talk entitled “Kotlin for Android: plain and simple”: </a:t>
            </a:r>
            <a:endParaRPr i="1">
              <a:solidFill>
                <a:schemeClr val="dk1"/>
              </a:solidFill>
              <a:latin typeface="Open Sans"/>
              <a:ea typeface="Open Sans"/>
              <a:cs typeface="Open Sans"/>
              <a:sym typeface="Open Sans"/>
            </a:endParaRPr>
          </a:p>
          <a:p>
            <a:pPr indent="-298450" lvl="0" marL="457200" marR="2895600" rtl="0" algn="just">
              <a:lnSpc>
                <a:spcPct val="150000"/>
              </a:lnSpc>
              <a:spcBef>
                <a:spcPts val="60"/>
              </a:spcBef>
              <a:spcAft>
                <a:spcPts val="0"/>
              </a:spcAft>
              <a:buClr>
                <a:schemeClr val="dk1"/>
              </a:buClr>
              <a:buSzPts val="1100"/>
              <a:buFont typeface="Open Sans"/>
              <a:buChar char="●"/>
            </a:pPr>
            <a:r>
              <a:rPr i="1" lang="en">
                <a:solidFill>
                  <a:schemeClr val="dk1"/>
                </a:solidFill>
                <a:latin typeface="Open Sans"/>
                <a:ea typeface="Open Sans"/>
                <a:cs typeface="Open Sans"/>
                <a:sym typeface="Open Sans"/>
              </a:rPr>
              <a:t>(Audience): What if I need more than one constructor?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i="1" lang="en">
                <a:solidFill>
                  <a:schemeClr val="dk1"/>
                </a:solidFill>
                <a:latin typeface="Open Sans"/>
                <a:ea typeface="Open Sans"/>
                <a:cs typeface="Open Sans"/>
                <a:sym typeface="Open Sans"/>
              </a:rPr>
              <a:t>(Andrey): You don’t :)  </a:t>
            </a:r>
            <a:endParaRPr>
              <a:solidFill>
                <a:schemeClr val="dk1"/>
              </a:solidFill>
              <a:latin typeface="Open Sans"/>
              <a:ea typeface="Open Sans"/>
              <a:cs typeface="Open Sans"/>
              <a:sym typeface="Open Sans"/>
            </a:endParaRPr>
          </a:p>
          <a:p>
            <a:pPr indent="0" lvl="0" marL="0" marR="5911850" rtl="0" algn="just">
              <a:lnSpc>
                <a:spcPct val="150000"/>
              </a:lnSpc>
              <a:spcBef>
                <a:spcPts val="1100"/>
              </a:spcBef>
              <a:spcAft>
                <a:spcPts val="0"/>
              </a:spcAft>
              <a:buNone/>
            </a:pPr>
            <a:r>
              <a:rPr i="1" lang="en">
                <a:solidFill>
                  <a:schemeClr val="dk1"/>
                </a:solidFill>
                <a:latin typeface="Open Sans"/>
                <a:ea typeface="Open Sans"/>
                <a:cs typeface="Open Sans"/>
                <a:sym typeface="Open Sans"/>
              </a:rPr>
              <a:t>Why is this? Well, in other languages you may need multiple overloaded constructors. In Kotlin, it’s more concise to use default values, which will solve your issues in most scenarios, e.g.: </a:t>
            </a:r>
            <a:endParaRPr i="1">
              <a:solidFill>
                <a:schemeClr val="dk1"/>
              </a:solidFill>
              <a:latin typeface="Open Sans"/>
              <a:ea typeface="Open Sans"/>
              <a:cs typeface="Open Sans"/>
              <a:sym typeface="Open Sans"/>
            </a:endParaRPr>
          </a:p>
          <a:p>
            <a:pPr indent="0" lvl="0" marL="0" marR="5911850" rtl="0" algn="just">
              <a:lnSpc>
                <a:spcPct val="150000"/>
              </a:lnSpc>
              <a:spcBef>
                <a:spcPts val="0"/>
              </a:spcBef>
              <a:spcAft>
                <a:spcPts val="0"/>
              </a:spcAft>
              <a:buNone/>
            </a:pPr>
            <a:r>
              <a:t/>
            </a:r>
            <a:endParaRPr b="1">
              <a:solidFill>
                <a:srgbClr val="000080"/>
              </a:solidFill>
              <a:latin typeface="JetBrains Mono"/>
              <a:ea typeface="JetBrains Mono"/>
              <a:cs typeface="JetBrains Mono"/>
              <a:sym typeface="JetBrains Mono"/>
            </a:endParaRPr>
          </a:p>
          <a:p>
            <a:pPr indent="0" lvl="0" marL="0" marR="5911850" rtl="0" algn="just">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Person(</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firstName</a:t>
            </a:r>
            <a:r>
              <a:rPr lang="en">
                <a:solidFill>
                  <a:schemeClr val="dk1"/>
                </a:solidFill>
                <a:latin typeface="JetBrains Mono"/>
                <a:ea typeface="JetBrains Mono"/>
                <a:cs typeface="JetBrains Mono"/>
                <a:sym typeface="JetBrains Mono"/>
              </a:rPr>
              <a:t>: String,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lastName</a:t>
            </a:r>
            <a:r>
              <a:rPr lang="en">
                <a:solidFill>
                  <a:schemeClr val="dk1"/>
                </a:solidFill>
                <a:latin typeface="JetBrains Mono"/>
                <a:ea typeface="JetBrains Mono"/>
                <a:cs typeface="JetBrains Mono"/>
                <a:sym typeface="JetBrains Mono"/>
              </a:rPr>
              <a:t>: String, </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isEmployed</a:t>
            </a:r>
            <a:r>
              <a:rPr lang="en">
                <a:solidFill>
                  <a:schemeClr val="dk1"/>
                </a:solidFill>
                <a:latin typeface="JetBrains Mono"/>
                <a:ea typeface="JetBrains Mono"/>
                <a:cs typeface="JetBrains Mono"/>
                <a:sym typeface="JetBrains Mono"/>
              </a:rPr>
              <a:t>: Boolean = </a:t>
            </a:r>
            <a:r>
              <a:rPr b="1" lang="en">
                <a:solidFill>
                  <a:srgbClr val="000080"/>
                </a:solidFill>
                <a:latin typeface="JetBrains Mono"/>
                <a:ea typeface="JetBrains Mono"/>
                <a:cs typeface="JetBrains Mono"/>
                <a:sym typeface="JetBrains Mono"/>
              </a:rPr>
              <a:t>true</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marR="5911850" rtl="0" algn="just">
              <a:lnSpc>
                <a:spcPct val="150000"/>
              </a:lnSpc>
              <a:spcBef>
                <a:spcPts val="0"/>
              </a:spcBef>
              <a:spcAft>
                <a:spcPts val="0"/>
              </a:spcAft>
              <a:buClr>
                <a:schemeClr val="dk1"/>
              </a:buClr>
              <a:buSzPts val="1100"/>
              <a:buFont typeface="Arial"/>
              <a:buNone/>
            </a:pPr>
            <a:r>
              <a:t/>
            </a:r>
            <a:endParaRPr i="1">
              <a:solidFill>
                <a:schemeClr val="dk1"/>
              </a:solidFill>
              <a:latin typeface="Open Sans"/>
              <a:ea typeface="Open Sans"/>
              <a:cs typeface="Open Sans"/>
              <a:sym typeface="Open Sans"/>
            </a:endParaRPr>
          </a:p>
          <a:p>
            <a:pPr indent="0" lvl="0" marL="0" marR="5911850" rtl="0" algn="just">
              <a:lnSpc>
                <a:spcPct val="150000"/>
              </a:lnSpc>
              <a:spcBef>
                <a:spcPts val="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In such cases, the argument </a:t>
            </a:r>
            <a:r>
              <a:rPr b="1" i="1" lang="en">
                <a:solidFill>
                  <a:srgbClr val="660E7A"/>
                </a:solidFill>
                <a:latin typeface="Open Sans"/>
                <a:ea typeface="Open Sans"/>
                <a:cs typeface="Open Sans"/>
                <a:sym typeface="Open Sans"/>
              </a:rPr>
              <a:t>isEmployed</a:t>
            </a:r>
            <a:r>
              <a:rPr i="1" lang="en">
                <a:solidFill>
                  <a:schemeClr val="dk1"/>
                </a:solidFill>
                <a:latin typeface="Open Sans"/>
                <a:ea typeface="Open Sans"/>
                <a:cs typeface="Open Sans"/>
                <a:sym typeface="Open Sans"/>
              </a:rPr>
              <a:t> may be omitted when invoking the </a:t>
            </a:r>
            <a:r>
              <a:rPr i="1" lang="en">
                <a:solidFill>
                  <a:schemeClr val="dk1"/>
                </a:solidFill>
                <a:latin typeface="Open Sans"/>
                <a:ea typeface="Open Sans"/>
                <a:cs typeface="Open Sans"/>
                <a:sym typeface="Open Sans"/>
              </a:rPr>
              <a:t>constructor</a:t>
            </a:r>
            <a:r>
              <a:rPr i="1"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t/>
            </a:r>
            <a:endParaRPr b="1">
              <a:solidFill>
                <a:srgbClr val="000080"/>
              </a:solidFill>
              <a:latin typeface="JetBrains Mono"/>
              <a:ea typeface="JetBrains Mono"/>
              <a:cs typeface="JetBrains Mono"/>
              <a:sym typeface="JetBrains Mono"/>
            </a:endParaRPr>
          </a:p>
          <a:p>
            <a:pPr indent="0" lvl="0" marL="0" rtl="0" algn="l">
              <a:lnSpc>
                <a:spcPct val="100000"/>
              </a:lnSpc>
              <a:spcBef>
                <a:spcPts val="116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p1 = Person(</a:t>
            </a:r>
            <a:r>
              <a:rPr b="1" lang="en">
                <a:solidFill>
                  <a:srgbClr val="008000"/>
                </a:solidFill>
                <a:latin typeface="JetBrains Mono"/>
                <a:ea typeface="JetBrains Mono"/>
                <a:cs typeface="JetBrains Mono"/>
                <a:sym typeface="JetBrains Mono"/>
              </a:rPr>
              <a:t>"Alex"</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"Fitch"</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00000"/>
              </a:lnSpc>
              <a:spcBef>
                <a:spcPts val="116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p2 = Person(</a:t>
            </a:r>
            <a:r>
              <a:rPr b="1" lang="en">
                <a:solidFill>
                  <a:srgbClr val="008000"/>
                </a:solidFill>
                <a:latin typeface="JetBrains Mono"/>
                <a:ea typeface="JetBrains Mono"/>
                <a:cs typeface="JetBrains Mono"/>
                <a:sym typeface="JetBrains Mono"/>
              </a:rPr>
              <a:t>"George"</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"Hoffman"</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false</a:t>
            </a:r>
            <a:r>
              <a:rPr lang="en">
                <a:solidFill>
                  <a:schemeClr val="dk1"/>
                </a:solidFill>
                <a:latin typeface="JetBrains Mono"/>
                <a:ea typeface="JetBrains Mono"/>
                <a:cs typeface="JetBrains Mono"/>
                <a:sym typeface="JetBrains Mono"/>
              </a:rPr>
              <a:t>)</a:t>
            </a:r>
            <a:r>
              <a:rPr b="1" lang="en">
                <a:solidFill>
                  <a:srgbClr val="000080"/>
                </a:solidFill>
                <a:latin typeface="JetBrains Mono"/>
                <a:ea typeface="JetBrains Mono"/>
                <a:cs typeface="JetBrains Mono"/>
                <a:sym typeface="JetBrains Mono"/>
              </a:rPr>
              <a:t> </a:t>
            </a:r>
            <a:endParaRPr>
              <a:solidFill>
                <a:schemeClr val="dk1"/>
              </a:solidFill>
              <a:latin typeface="Open Sans"/>
              <a:ea typeface="Open Sans"/>
              <a:cs typeface="Open Sans"/>
              <a:sym typeface="Open Sans"/>
            </a:endParaRPr>
          </a:p>
          <a:p>
            <a:pPr indent="0" lvl="0" marL="0" rtl="0" algn="just">
              <a:lnSpc>
                <a:spcPct val="150000"/>
              </a:lnSpc>
              <a:spcBef>
                <a:spcPts val="116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Both instances of object creation are correct in the snippet above.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Classes – </a:t>
            </a:r>
            <a:r>
              <a:rPr lang="en" u="sng">
                <a:solidFill>
                  <a:srgbClr val="FF318B"/>
                </a:solidFill>
                <a:latin typeface="Open Sans"/>
                <a:ea typeface="Open Sans"/>
                <a:cs typeface="Open Sans"/>
                <a:sym typeface="Open Sans"/>
              </a:rPr>
              <a:t>https://kotlinlang.org/docs/classes.html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Conding Conventions – </a:t>
            </a:r>
            <a:r>
              <a:rPr lang="en" u="sng">
                <a:solidFill>
                  <a:srgbClr val="FF318B"/>
                </a:solidFill>
                <a:latin typeface="Open Sans"/>
                <a:ea typeface="Open Sans"/>
                <a:cs typeface="Open Sans"/>
                <a:sym typeface="Open Sans"/>
              </a:rPr>
              <a:t>https://kotlinlang.org/docs/coding-conventions.html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Andrey Breslav, “Kotlin for Android: plain and simple” – </a:t>
            </a:r>
            <a:r>
              <a:rPr lang="en" u="sng">
                <a:solidFill>
                  <a:srgbClr val="FF318B"/>
                </a:solidFill>
                <a:latin typeface="Open Sans"/>
                <a:ea typeface="Open Sans"/>
                <a:cs typeface="Open Sans"/>
                <a:sym typeface="Open Sans"/>
              </a:rPr>
              <a:t>https://www.youtube.com/watch?v=VU_L2_XGQ9s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0b0bb04b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0b0bb04b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5833"/>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the derived class has a primary constructor, the base class can (and must) be initialized in that primary constructor according to its parameters.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example above, the </a:t>
            </a:r>
            <a:r>
              <a:rPr lang="en">
                <a:solidFill>
                  <a:schemeClr val="dk1"/>
                </a:solidFill>
                <a:latin typeface="JetBrains Mono"/>
                <a:ea typeface="JetBrains Mono"/>
                <a:cs typeface="JetBrains Mono"/>
                <a:sym typeface="JetBrains Mono"/>
              </a:rPr>
              <a:t>ColoredPoint</a:t>
            </a:r>
            <a:r>
              <a:rPr lang="en">
                <a:solidFill>
                  <a:schemeClr val="dk1"/>
                </a:solidFill>
                <a:latin typeface="Open Sans"/>
                <a:ea typeface="Open Sans"/>
                <a:cs typeface="Open Sans"/>
                <a:sym typeface="Open Sans"/>
              </a:rPr>
              <a:t> class is inherited from </a:t>
            </a:r>
            <a:r>
              <a:rPr lang="en">
                <a:solidFill>
                  <a:schemeClr val="dk1"/>
                </a:solidFill>
                <a:latin typeface="JetBrains Mono"/>
                <a:ea typeface="JetBrains Mono"/>
                <a:cs typeface="JetBrains Mono"/>
                <a:sym typeface="JetBrains Mono"/>
              </a:rPr>
              <a:t>Point</a:t>
            </a:r>
            <a:r>
              <a:rPr lang="en">
                <a:solidFill>
                  <a:schemeClr val="dk1"/>
                </a:solidFill>
                <a:latin typeface="Open Sans"/>
                <a:ea typeface="Open Sans"/>
                <a:cs typeface="Open Sans"/>
                <a:sym typeface="Open Sans"/>
              </a:rPr>
              <a:t>, so the </a:t>
            </a:r>
            <a:r>
              <a:rPr lang="en">
                <a:solidFill>
                  <a:schemeClr val="dk1"/>
                </a:solidFill>
                <a:latin typeface="JetBrains Mono"/>
                <a:ea typeface="JetBrains Mono"/>
                <a:cs typeface="JetBrains Mono"/>
                <a:sym typeface="JetBrains Mono"/>
              </a:rPr>
              <a:t>Point </a:t>
            </a:r>
            <a:r>
              <a:rPr lang="en">
                <a:solidFill>
                  <a:schemeClr val="dk1"/>
                </a:solidFill>
                <a:latin typeface="Open Sans"/>
                <a:ea typeface="Open Sans"/>
                <a:cs typeface="Open Sans"/>
                <a:sym typeface="Open Sans"/>
              </a:rPr>
              <a:t>constructor must be invoked (the syntax is similar to secondary constructor declaration).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probably noticed the </a:t>
            </a:r>
            <a:r>
              <a:rPr b="1" lang="en">
                <a:solidFill>
                  <a:srgbClr val="000080"/>
                </a:solidFill>
                <a:latin typeface="Open Sans"/>
                <a:ea typeface="Open Sans"/>
                <a:cs typeface="Open Sans"/>
                <a:sym typeface="Open Sans"/>
              </a:rPr>
              <a:t>open</a:t>
            </a:r>
            <a:r>
              <a:rPr lang="en">
                <a:solidFill>
                  <a:schemeClr val="dk1"/>
                </a:solidFill>
                <a:latin typeface="Open Sans"/>
                <a:ea typeface="Open Sans"/>
                <a:cs typeface="Open Sans"/>
                <a:sym typeface="Open Sans"/>
              </a:rPr>
              <a:t> keyword added to the </a:t>
            </a:r>
            <a:r>
              <a:rPr lang="en">
                <a:solidFill>
                  <a:schemeClr val="dk1"/>
                </a:solidFill>
                <a:latin typeface="JetBrains Mono"/>
                <a:ea typeface="JetBrains Mono"/>
                <a:cs typeface="JetBrains Mono"/>
                <a:sym typeface="JetBrains Mono"/>
              </a:rPr>
              <a:t>Point</a:t>
            </a:r>
            <a:r>
              <a:rPr lang="en">
                <a:solidFill>
                  <a:schemeClr val="dk1"/>
                </a:solidFill>
                <a:latin typeface="Open Sans"/>
                <a:ea typeface="Open Sans"/>
                <a:cs typeface="Open Sans"/>
                <a:sym typeface="Open Sans"/>
              </a:rPr>
              <a:t> class declaration. Why do we need this? We’ll talk about it in a few slides.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07916"/>
              </a:lnSpc>
              <a:spcBef>
                <a:spcPts val="95"/>
              </a:spcBef>
              <a:spcAft>
                <a:spcPts val="110"/>
              </a:spcAft>
              <a:buClr>
                <a:schemeClr val="dk1"/>
              </a:buClr>
              <a:buSzPts val="1100"/>
              <a:buFont typeface="Open Sans"/>
              <a:buChar char="●"/>
            </a:pPr>
            <a:r>
              <a:rPr lang="en">
                <a:solidFill>
                  <a:schemeClr val="dk1"/>
                </a:solidFill>
                <a:latin typeface="Open Sans"/>
                <a:ea typeface="Open Sans"/>
                <a:cs typeface="Open Sans"/>
                <a:sym typeface="Open Sans"/>
              </a:rPr>
              <a:t>Kotlin Inheritance – </a:t>
            </a:r>
            <a:r>
              <a:rPr lang="en" u="sng">
                <a:solidFill>
                  <a:srgbClr val="FF318B"/>
                </a:solidFill>
                <a:latin typeface="Open Sans"/>
                <a:ea typeface="Open Sans"/>
                <a:cs typeface="Open Sans"/>
                <a:sym typeface="Open Sans"/>
              </a:rPr>
              <a:t>https://kotlinlang.org/docs/inheritance.html</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a0b0bb04b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a0b0bb04b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may be more than one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block in a class. However, they are “joined” into a single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block, preserving the declaration order when executing.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Here’s a slightly less intuitive example: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Example(</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value</a:t>
            </a:r>
            <a:r>
              <a:rPr lang="en">
                <a:solidFill>
                  <a:schemeClr val="dk1"/>
                </a:solidFill>
                <a:latin typeface="JetBrains Mono"/>
                <a:ea typeface="JetBrains Mono"/>
                <a:cs typeface="JetBrains Mono"/>
                <a:sym typeface="JetBrains Mono"/>
              </a:rPr>
              <a:t>: Int, info: String)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anotherValue</a:t>
            </a:r>
            <a:r>
              <a:rPr lang="en">
                <a:solidFill>
                  <a:schemeClr val="dk1"/>
                </a:solidFill>
                <a:latin typeface="JetBrains Mono"/>
                <a:ea typeface="JetBrains Mono"/>
                <a:cs typeface="JetBrains Mono"/>
                <a:sym typeface="JetBrains Mono"/>
              </a:rPr>
              <a:t>: Int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info </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"Description: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info</a:t>
            </a:r>
            <a:r>
              <a:rPr b="1" lang="en">
                <a:solidFill>
                  <a:srgbClr val="008000"/>
                </a:solidFill>
                <a:latin typeface="JetBrains Mono"/>
                <a:ea typeface="JetBrains Mono"/>
                <a:cs typeface="JetBrains Mono"/>
                <a:sym typeface="JetBrains Mono"/>
              </a:rPr>
              <a:t>"</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8000"/>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init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a:t>
            </a:r>
            <a:r>
              <a:rPr b="1" lang="en">
                <a:solidFill>
                  <a:srgbClr val="660E7A"/>
                </a:solidFill>
                <a:latin typeface="JetBrains Mono"/>
                <a:ea typeface="JetBrains Mono"/>
                <a:cs typeface="JetBrains Mono"/>
                <a:sym typeface="JetBrains Mono"/>
              </a:rPr>
              <a:t>info </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 with value </a:t>
            </a:r>
            <a:r>
              <a:rPr b="1" lang="en">
                <a:solidFill>
                  <a:srgbClr val="000080"/>
                </a:solidFill>
                <a:latin typeface="JetBrains Mono"/>
                <a:ea typeface="JetBrains Mono"/>
                <a:cs typeface="JetBrains Mono"/>
                <a:sym typeface="JetBrains Mono"/>
              </a:rPr>
              <a:t>$</a:t>
            </a:r>
            <a:r>
              <a:rPr b="1" lang="en">
                <a:solidFill>
                  <a:srgbClr val="660E7A"/>
                </a:solidFill>
                <a:latin typeface="JetBrains Mono"/>
                <a:ea typeface="JetBrains Mono"/>
                <a:cs typeface="JetBrains Mono"/>
                <a:sym typeface="JetBrains Mono"/>
              </a:rPr>
              <a:t>value</a:t>
            </a:r>
            <a:r>
              <a:rPr b="1" lang="en">
                <a:solidFill>
                  <a:srgbClr val="008000"/>
                </a:solidFill>
                <a:latin typeface="JetBrains Mono"/>
                <a:ea typeface="JetBrains Mono"/>
                <a:cs typeface="JetBrains Mono"/>
                <a:sym typeface="JetBrains Mono"/>
              </a:rPr>
              <a:t>"</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800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constructor</a:t>
            </a:r>
            <a:r>
              <a:rPr lang="en">
                <a:solidFill>
                  <a:schemeClr val="dk1"/>
                </a:solidFill>
                <a:latin typeface="JetBrains Mono"/>
                <a:ea typeface="JetBrains Mono"/>
                <a:cs typeface="JetBrains Mono"/>
                <a:sym typeface="JetBrains Mono"/>
              </a:rPr>
              <a:t>(value: Int) : </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(value, </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thirdValue </a:t>
            </a:r>
            <a:r>
              <a:rPr lang="en">
                <a:solidFill>
                  <a:schemeClr val="dk1"/>
                </a:solidFill>
                <a:latin typeface="JetBrains Mono"/>
                <a:ea typeface="JetBrains Mono"/>
                <a:cs typeface="JetBrains Mono"/>
                <a:sym typeface="JetBrains Mono"/>
              </a:rPr>
              <a:t>= computeAnotherValue() * </a:t>
            </a:r>
            <a:r>
              <a:rPr lang="en">
                <a:solidFill>
                  <a:srgbClr val="0000FF"/>
                </a:solidFill>
                <a:latin typeface="JetBrains Mono"/>
                <a:ea typeface="JetBrains Mono"/>
                <a:cs typeface="JetBrains Mono"/>
                <a:sym typeface="JetBrains Mono"/>
              </a:rPr>
              <a:t>2</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rgbClr val="0000FF"/>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private fun </a:t>
            </a:r>
            <a:r>
              <a:rPr lang="en">
                <a:solidFill>
                  <a:schemeClr val="dk1"/>
                </a:solidFill>
                <a:latin typeface="JetBrains Mono"/>
                <a:ea typeface="JetBrains Mono"/>
                <a:cs typeface="JetBrains Mono"/>
                <a:sym typeface="JetBrains Mono"/>
              </a:rPr>
              <a:t>computeAnotherValue() = </a:t>
            </a:r>
            <a:r>
              <a:rPr b="1" lang="en">
                <a:solidFill>
                  <a:srgbClr val="660E7A"/>
                </a:solidFill>
                <a:latin typeface="JetBrains Mono"/>
                <a:ea typeface="JetBrains Mono"/>
                <a:cs typeface="JetBrains Mono"/>
                <a:sym typeface="JetBrains Mono"/>
              </a:rPr>
              <a:t>value </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10</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rgbClr val="0000FF"/>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init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660E7A"/>
                </a:solidFill>
                <a:latin typeface="JetBrains Mono"/>
                <a:ea typeface="JetBrains Mono"/>
                <a:cs typeface="JetBrains Mono"/>
                <a:sym typeface="JetBrains Mono"/>
              </a:rPr>
              <a:t>anotherValue </a:t>
            </a:r>
            <a:r>
              <a:rPr lang="en">
                <a:solidFill>
                  <a:schemeClr val="dk1"/>
                </a:solidFill>
                <a:latin typeface="JetBrains Mono"/>
                <a:ea typeface="JetBrains Mono"/>
                <a:cs typeface="JetBrains Mono"/>
                <a:sym typeface="JetBrains Mono"/>
              </a:rPr>
              <a:t>= computeAnotherValue()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t>
            </a:r>
            <a:endParaRPr sz="65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you may have noticed, an extra secondary constructor is added between two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blocks. This does not affect the init blocks’ execution in any way.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marR="4758690" rtl="0" algn="l">
              <a:lnSpc>
                <a:spcPct val="150000"/>
              </a:lnSpc>
              <a:spcBef>
                <a:spcPts val="90"/>
              </a:spcBef>
              <a:spcAft>
                <a:spcPts val="0"/>
              </a:spcAft>
              <a:buNone/>
            </a:pPr>
            <a:r>
              <a:rPr lang="en">
                <a:solidFill>
                  <a:schemeClr val="dk1"/>
                </a:solidFill>
                <a:latin typeface="Open Sans"/>
                <a:ea typeface="Open Sans"/>
                <a:cs typeface="Open Sans"/>
                <a:sym typeface="Open Sans"/>
              </a:rPr>
              <a:t>● Stackoverflow. Difference between init blocks and constructors in Kotlin – </a:t>
            </a:r>
            <a:r>
              <a:rPr lang="en" u="sng">
                <a:solidFill>
                  <a:srgbClr val="FF318B"/>
                </a:solidFill>
                <a:latin typeface="Open Sans"/>
                <a:ea typeface="Open Sans"/>
                <a:cs typeface="Open Sans"/>
                <a:sym typeface="Open Sans"/>
              </a:rPr>
              <a:t>https://stackoverflow.com/questions/55356837/what-is-the-difference-between-init-block-and-constructor-in-kotlin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155575" marR="4758690" rtl="0" algn="l">
              <a:lnSpc>
                <a:spcPct val="150000"/>
              </a:lnSpc>
              <a:spcBef>
                <a:spcPts val="110"/>
              </a:spcBef>
              <a:spcAft>
                <a:spcPts val="110"/>
              </a:spcAft>
              <a:buClr>
                <a:schemeClr val="dk1"/>
              </a:buClr>
              <a:buSzPts val="1100"/>
              <a:buFont typeface="Arial"/>
              <a:buNone/>
            </a:pPr>
            <a:r>
              <a:rPr lang="en">
                <a:solidFill>
                  <a:schemeClr val="dk1"/>
                </a:solidFill>
                <a:latin typeface="Open Sans"/>
                <a:ea typeface="Open Sans"/>
                <a:cs typeface="Open Sans"/>
                <a:sym typeface="Open Sans"/>
              </a:rPr>
              <a:t> ● Init blocks – </a:t>
            </a:r>
            <a:r>
              <a:rPr lang="en" u="sng">
                <a:solidFill>
                  <a:srgbClr val="FF318B"/>
                </a:solidFill>
                <a:latin typeface="Open Sans"/>
                <a:ea typeface="Open Sans"/>
                <a:cs typeface="Open Sans"/>
                <a:sym typeface="Open Sans"/>
              </a:rPr>
              <a:t>https://chetangupta.net/init-blocks/</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a0b0bb04b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a0b0bb04b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get back to the OOP abstraction principle.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One of the key abstraction tools is </a:t>
            </a:r>
            <a:r>
              <a:rPr b="1" lang="en">
                <a:solidFill>
                  <a:srgbClr val="000080"/>
                </a:solidFill>
                <a:latin typeface="JetBrains Mono"/>
                <a:ea typeface="JetBrains Mono"/>
                <a:cs typeface="JetBrains Mono"/>
                <a:sym typeface="JetBrains Mono"/>
              </a:rPr>
              <a:t>interface</a:t>
            </a:r>
            <a:r>
              <a:rPr lang="en">
                <a:solidFill>
                  <a:schemeClr val="dk1"/>
                </a:solidFill>
                <a:latin typeface="Open Sans"/>
                <a:ea typeface="Open Sans"/>
                <a:cs typeface="Open Sans"/>
                <a:sym typeface="Open Sans"/>
              </a:rPr>
              <a:t>. An interface may be treated like a contract between the class implementing it and the outside world. Methods defined in an interface must all be implemented by a class. In Kotlin that would be checked at compile time.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interfaces can have not only abstract methods but also method implementations and properties (but not states). For example: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interface </a:t>
            </a:r>
            <a:r>
              <a:rPr lang="en">
                <a:solidFill>
                  <a:schemeClr val="dk1"/>
                </a:solidFill>
                <a:latin typeface="JetBrains Mono"/>
                <a:ea typeface="JetBrains Mono"/>
                <a:cs typeface="JetBrains Mono"/>
                <a:sym typeface="JetBrains Mono"/>
              </a:rPr>
              <a:t>UiObject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title</a:t>
            </a:r>
            <a:r>
              <a:rPr lang="en">
                <a:solidFill>
                  <a:schemeClr val="dk1"/>
                </a:solidFill>
                <a:latin typeface="JetBrains Mono"/>
                <a:ea typeface="JetBrains Mono"/>
                <a:cs typeface="JetBrains Mono"/>
                <a:sym typeface="JetBrains Mono"/>
              </a:rPr>
              <a:t>: String</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invalidate()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printTitle()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"Title: </a:t>
            </a:r>
            <a:r>
              <a:rPr b="1" lang="en">
                <a:solidFill>
                  <a:srgbClr val="000080"/>
                </a:solidFill>
                <a:latin typeface="JetBrains Mono"/>
                <a:ea typeface="JetBrains Mono"/>
                <a:cs typeface="JetBrains Mono"/>
                <a:sym typeface="JetBrains Mono"/>
              </a:rPr>
              <a:t>$</a:t>
            </a:r>
            <a:r>
              <a:rPr b="1" lang="en">
                <a:solidFill>
                  <a:srgbClr val="660E7A"/>
                </a:solidFill>
                <a:latin typeface="JetBrains Mono"/>
                <a:ea typeface="JetBrains Mono"/>
                <a:cs typeface="JetBrains Mono"/>
                <a:sym typeface="JetBrains Mono"/>
              </a:rPr>
              <a:t>title</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UiButton(</a:t>
            </a:r>
            <a:r>
              <a:rPr b="1" lang="en">
                <a:solidFill>
                  <a:srgbClr val="000080"/>
                </a:solidFill>
                <a:latin typeface="JetBrains Mono"/>
                <a:ea typeface="JetBrains Mono"/>
                <a:cs typeface="JetBrains Mono"/>
                <a:sym typeface="JetBrains Mono"/>
              </a:rPr>
              <a:t>override val </a:t>
            </a:r>
            <a:r>
              <a:rPr b="1" lang="en">
                <a:solidFill>
                  <a:srgbClr val="660E7A"/>
                </a:solidFill>
                <a:latin typeface="JetBrains Mono"/>
                <a:ea typeface="JetBrains Mono"/>
                <a:cs typeface="JetBrains Mono"/>
                <a:sym typeface="JetBrains Mono"/>
              </a:rPr>
              <a:t>title</a:t>
            </a:r>
            <a:r>
              <a:rPr lang="en">
                <a:solidFill>
                  <a:schemeClr val="dk1"/>
                </a:solidFill>
                <a:latin typeface="JetBrains Mono"/>
                <a:ea typeface="JetBrains Mono"/>
                <a:cs typeface="JetBrains Mono"/>
                <a:sym typeface="JetBrains Mono"/>
              </a:rPr>
              <a:t>: String) : UiObject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override fun </a:t>
            </a:r>
            <a:r>
              <a:rPr lang="en">
                <a:solidFill>
                  <a:schemeClr val="dk1"/>
                </a:solidFill>
                <a:latin typeface="JetBrains Mono"/>
                <a:ea typeface="JetBrains Mono"/>
                <a:cs typeface="JetBrains Mono"/>
                <a:sym typeface="JetBrains Mono"/>
              </a:rPr>
              <a:t>invalidate()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Raleway"/>
              <a:ea typeface="Raleway"/>
              <a:cs typeface="Raleway"/>
              <a:sym typeface="Raleway"/>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this example, </a:t>
            </a:r>
            <a:r>
              <a:rPr b="1" lang="en">
                <a:solidFill>
                  <a:srgbClr val="660E7A"/>
                </a:solidFill>
                <a:latin typeface="JetBrains Mono"/>
                <a:ea typeface="JetBrains Mono"/>
                <a:cs typeface="JetBrains Mono"/>
                <a:sym typeface="JetBrains Mono"/>
              </a:rPr>
              <a:t>title</a:t>
            </a:r>
            <a:r>
              <a:rPr lang="en">
                <a:solidFill>
                  <a:schemeClr val="dk1"/>
                </a:solidFill>
                <a:latin typeface="Open Sans"/>
                <a:ea typeface="Open Sans"/>
                <a:cs typeface="Open Sans"/>
                <a:sym typeface="Open Sans"/>
              </a:rPr>
              <a:t> is not a state; it’s a requirement for any class implementing that interface to have the</a:t>
            </a:r>
            <a:r>
              <a:rPr lang="en">
                <a:solidFill>
                  <a:schemeClr val="dk1"/>
                </a:solidFill>
                <a:latin typeface="JetBrains Mono"/>
                <a:ea typeface="JetBrains Mono"/>
                <a:cs typeface="JetBrains Mono"/>
                <a:sym typeface="JetBrains Mono"/>
              </a:rPr>
              <a:t> </a:t>
            </a:r>
            <a:r>
              <a:rPr b="1" lang="en">
                <a:solidFill>
                  <a:srgbClr val="660E7A"/>
                </a:solidFill>
                <a:latin typeface="JetBrains Mono"/>
                <a:ea typeface="JetBrains Mono"/>
                <a:cs typeface="JetBrains Mono"/>
                <a:sym typeface="JetBrains Mono"/>
              </a:rPr>
              <a:t>title</a:t>
            </a:r>
            <a:r>
              <a:rPr lang="en">
                <a:solidFill>
                  <a:schemeClr val="dk1"/>
                </a:solidFill>
                <a:latin typeface="Open Sans"/>
                <a:ea typeface="Open Sans"/>
                <a:cs typeface="Open Sans"/>
                <a:sym typeface="Open Sans"/>
              </a:rPr>
              <a:t> property.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Abstract classes look like interfaces but may have a state and a constructor (or multiple constructors), though they still cannot be instantiated.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Any class can implement multiple interfaces, but they extend only one abstract class. This is also a significant difference between the two.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32105" rtl="0" algn="just">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Kotlin Interfaces – </a:t>
            </a:r>
            <a:r>
              <a:rPr lang="en" u="sng">
                <a:solidFill>
                  <a:srgbClr val="FF318B"/>
                </a:solidFill>
                <a:latin typeface="Open Sans"/>
                <a:ea typeface="Open Sans"/>
                <a:cs typeface="Open Sans"/>
                <a:sym typeface="Open Sans"/>
              </a:rPr>
              <a:t>https://kotlinlang.org/docs/interfaces.html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32105" rtl="0" algn="just">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Kotlin Abstract Classes </a:t>
            </a:r>
            <a:r>
              <a:rPr lang="en" u="sng">
                <a:solidFill>
                  <a:srgbClr val="FF318B"/>
                </a:solidFill>
                <a:latin typeface="Open Sans"/>
                <a:ea typeface="Open Sans"/>
                <a:cs typeface="Open Sans"/>
                <a:sym typeface="Open Sans"/>
              </a:rPr>
              <a:t>https://kotlinlang.org/docs/classes.html#abstract-classes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32105"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Kotlin Academy. Interface vs Abstract Class </a:t>
            </a:r>
            <a:r>
              <a:rPr lang="en" u="sng">
                <a:solidFill>
                  <a:srgbClr val="FF318B"/>
                </a:solidFill>
                <a:latin typeface="Open Sans"/>
                <a:ea typeface="Open Sans"/>
                <a:cs typeface="Open Sans"/>
                <a:sym typeface="Open Sans"/>
              </a:rPr>
              <a:t>https://blog.kotlin-academy.com/abstract-class-vs-interface-in-kotlin-5ab8697c3a14</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a0b0bb04b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a0b0bb04b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For encapsulation, we can heavily use access modifiers provided by Kotlin. Remember there are four modifiers: </a:t>
            </a:r>
            <a:endParaRPr>
              <a:solidFill>
                <a:schemeClr val="dk1"/>
              </a:solidFill>
              <a:latin typeface="Open Sans"/>
              <a:ea typeface="Open Sans"/>
              <a:cs typeface="Open Sans"/>
              <a:sym typeface="Open Sans"/>
            </a:endParaRPr>
          </a:p>
          <a:p>
            <a:pPr indent="-243205" lvl="0" marL="332105" rtl="0" algn="just">
              <a:lnSpc>
                <a:spcPct val="150000"/>
              </a:lnSpc>
              <a:spcBef>
                <a:spcPts val="100"/>
              </a:spcBef>
              <a:spcAft>
                <a:spcPts val="0"/>
              </a:spcAft>
              <a:buClr>
                <a:schemeClr val="dk1"/>
              </a:buClr>
              <a:buSzPts val="1100"/>
              <a:buChar char="●"/>
            </a:pPr>
            <a:r>
              <a:rPr lang="en">
                <a:solidFill>
                  <a:schemeClr val="dk1"/>
                </a:solidFill>
                <a:latin typeface="Open Sans"/>
                <a:ea typeface="Open Sans"/>
                <a:cs typeface="Open Sans"/>
                <a:sym typeface="Open Sans"/>
              </a:rPr>
              <a:t>Private </a:t>
            </a:r>
            <a:endParaRPr>
              <a:solidFill>
                <a:schemeClr val="dk1"/>
              </a:solidFill>
              <a:latin typeface="Open Sans"/>
              <a:ea typeface="Open Sans"/>
              <a:cs typeface="Open Sans"/>
              <a:sym typeface="Open Sans"/>
            </a:endParaRPr>
          </a:p>
          <a:p>
            <a:pPr indent="-243205" lvl="0" marL="332105" rtl="0" algn="just">
              <a:lnSpc>
                <a:spcPct val="150000"/>
              </a:lnSpc>
              <a:spcBef>
                <a:spcPts val="140"/>
              </a:spcBef>
              <a:spcAft>
                <a:spcPts val="0"/>
              </a:spcAft>
              <a:buClr>
                <a:schemeClr val="dk1"/>
              </a:buClr>
              <a:buSzPts val="1100"/>
              <a:buChar char="●"/>
            </a:pPr>
            <a:r>
              <a:rPr lang="en">
                <a:solidFill>
                  <a:schemeClr val="dk1"/>
                </a:solidFill>
                <a:latin typeface="Open Sans"/>
                <a:ea typeface="Open Sans"/>
                <a:cs typeface="Open Sans"/>
                <a:sym typeface="Open Sans"/>
              </a:rPr>
              <a:t>Protected </a:t>
            </a:r>
            <a:endParaRPr>
              <a:solidFill>
                <a:schemeClr val="dk1"/>
              </a:solidFill>
              <a:latin typeface="Open Sans"/>
              <a:ea typeface="Open Sans"/>
              <a:cs typeface="Open Sans"/>
              <a:sym typeface="Open Sans"/>
            </a:endParaRPr>
          </a:p>
          <a:p>
            <a:pPr indent="-243205" lvl="0" marL="332105" rtl="0" algn="just">
              <a:lnSpc>
                <a:spcPct val="150000"/>
              </a:lnSpc>
              <a:spcBef>
                <a:spcPts val="145"/>
              </a:spcBef>
              <a:spcAft>
                <a:spcPts val="0"/>
              </a:spcAft>
              <a:buClr>
                <a:schemeClr val="dk1"/>
              </a:buClr>
              <a:buSzPts val="1100"/>
              <a:buChar char="●"/>
            </a:pPr>
            <a:r>
              <a:rPr lang="en">
                <a:solidFill>
                  <a:schemeClr val="dk1"/>
                </a:solidFill>
                <a:latin typeface="Open Sans"/>
                <a:ea typeface="Open Sans"/>
                <a:cs typeface="Open Sans"/>
                <a:sym typeface="Open Sans"/>
              </a:rPr>
              <a:t>Public </a:t>
            </a:r>
            <a:endParaRPr>
              <a:solidFill>
                <a:schemeClr val="dk1"/>
              </a:solidFill>
              <a:latin typeface="Open Sans"/>
              <a:ea typeface="Open Sans"/>
              <a:cs typeface="Open Sans"/>
              <a:sym typeface="Open Sans"/>
            </a:endParaRPr>
          </a:p>
          <a:p>
            <a:pPr indent="-243205" lvl="0" marL="332105" rtl="0" algn="just">
              <a:lnSpc>
                <a:spcPct val="150000"/>
              </a:lnSpc>
              <a:spcBef>
                <a:spcPts val="135"/>
              </a:spcBef>
              <a:spcAft>
                <a:spcPts val="1165"/>
              </a:spcAft>
              <a:buClr>
                <a:schemeClr val="dk1"/>
              </a:buClr>
              <a:buSzPts val="1100"/>
              <a:buChar char="●"/>
            </a:pPr>
            <a:r>
              <a:rPr lang="en">
                <a:solidFill>
                  <a:schemeClr val="dk1"/>
                </a:solidFill>
                <a:latin typeface="Open Sans"/>
                <a:ea typeface="Open Sans"/>
                <a:cs typeface="Open Sans"/>
                <a:sym typeface="Open Sans"/>
              </a:rPr>
              <a:t>Internal</a:t>
            </a:r>
            <a:endParaRPr>
              <a:solidFill>
                <a:schemeClr val="dk1"/>
              </a:solidFill>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1a0b0bb04b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1a0b0bb04b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is object-oriented programming (OOP)? OOP is a programming paradigm based on the representation of a program as a set of objects.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Objects are data abstractions with internal representations (often called fields or properties) and methods for interacting with them.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Most languages have a class-based OOP approach. What does that mean? Every object has a type. In a class-based approach, an object is an instance of a class.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OOP itself is not a language specification or a specific language feature. OOP may be used with many languages. Some languages are even multi-paradigm. For example, you may use both OOP and functional programming (FP) with the same language.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rtl="0" algn="l">
              <a:lnSpc>
                <a:spcPct val="150000"/>
              </a:lnSpc>
              <a:spcBef>
                <a:spcPts val="90"/>
              </a:spcBef>
              <a:spcAft>
                <a:spcPts val="110"/>
              </a:spcAft>
              <a:buClr>
                <a:schemeClr val="dk1"/>
              </a:buClr>
              <a:buSzPts val="1100"/>
              <a:buFont typeface="Arial"/>
              <a:buNone/>
            </a:pPr>
            <a:r>
              <a:rPr lang="en">
                <a:solidFill>
                  <a:schemeClr val="dk1"/>
                </a:solidFill>
                <a:latin typeface="Open Sans"/>
                <a:ea typeface="Open Sans"/>
                <a:cs typeface="Open Sans"/>
                <a:sym typeface="Open Sans"/>
              </a:rPr>
              <a:t>● Wikipedia, Object Oriented Programming – </a:t>
            </a:r>
            <a:r>
              <a:rPr lang="en" u="sng">
                <a:solidFill>
                  <a:srgbClr val="FF318B"/>
                </a:solidFill>
                <a:latin typeface="Open Sans"/>
                <a:ea typeface="Open Sans"/>
                <a:cs typeface="Open Sans"/>
                <a:sym typeface="Open Sans"/>
              </a:rPr>
              <a:t>https://en.wikipedia.org/wiki/Object-oriented_programming</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a0b0bb04b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a0b0bb04b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example above, </a:t>
            </a:r>
            <a:r>
              <a:rPr lang="en">
                <a:solidFill>
                  <a:schemeClr val="dk1"/>
                </a:solidFill>
                <a:latin typeface="JetBrains Mono"/>
                <a:ea typeface="JetBrains Mono"/>
                <a:cs typeface="JetBrains Mono"/>
                <a:sym typeface="JetBrains Mono"/>
              </a:rPr>
              <a:t>MyCat</a:t>
            </a:r>
            <a:r>
              <a:rPr lang="en">
                <a:solidFill>
                  <a:schemeClr val="dk1"/>
                </a:solidFill>
                <a:latin typeface="Open Sans"/>
                <a:ea typeface="Open Sans"/>
                <a:cs typeface="Open Sans"/>
                <a:sym typeface="Open Sans"/>
              </a:rPr>
              <a:t> is the inheritor of the </a:t>
            </a:r>
            <a:r>
              <a:rPr lang="en">
                <a:solidFill>
                  <a:schemeClr val="dk1"/>
                </a:solidFill>
                <a:latin typeface="JetBrains Mono"/>
                <a:ea typeface="JetBrains Mono"/>
                <a:cs typeface="JetBrains Mono"/>
                <a:sym typeface="JetBrains Mono"/>
              </a:rPr>
              <a:t>RegularCat</a:t>
            </a:r>
            <a:r>
              <a:rPr lang="en">
                <a:solidFill>
                  <a:schemeClr val="dk1"/>
                </a:solidFill>
                <a:latin typeface="Open Sans"/>
                <a:ea typeface="Open Sans"/>
                <a:cs typeface="Open Sans"/>
                <a:sym typeface="Open Sans"/>
              </a:rPr>
              <a:t> type. Pay attention to the </a:t>
            </a:r>
            <a:r>
              <a:rPr lang="en">
                <a:solidFill>
                  <a:schemeClr val="dk1"/>
                </a:solidFill>
                <a:latin typeface="JetBrains Mono"/>
                <a:ea typeface="JetBrains Mono"/>
                <a:cs typeface="JetBrains Mono"/>
                <a:sym typeface="JetBrains Mono"/>
              </a:rPr>
              <a:t>poop()</a:t>
            </a:r>
            <a:r>
              <a:rPr lang="en">
                <a:solidFill>
                  <a:schemeClr val="dk1"/>
                </a:solidFill>
                <a:latin typeface="Open Sans"/>
                <a:ea typeface="Open Sans"/>
                <a:cs typeface="Open Sans"/>
                <a:sym typeface="Open Sans"/>
              </a:rPr>
              <a:t> method visibility modifier; it’s </a:t>
            </a:r>
            <a:r>
              <a:rPr b="1" lang="en">
                <a:solidFill>
                  <a:srgbClr val="000080"/>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which means ”visible only inside the class”. If we try to use </a:t>
            </a:r>
            <a:r>
              <a:rPr lang="en">
                <a:solidFill>
                  <a:schemeClr val="dk1"/>
                </a:solidFill>
                <a:latin typeface="JetBrains Mono"/>
                <a:ea typeface="JetBrains Mono"/>
                <a:cs typeface="JetBrains Mono"/>
                <a:sym typeface="JetBrains Mono"/>
              </a:rPr>
              <a:t>poop()</a:t>
            </a:r>
            <a:r>
              <a:rPr lang="en">
                <a:solidFill>
                  <a:schemeClr val="dk1"/>
                </a:solidFill>
                <a:latin typeface="Open Sans"/>
                <a:ea typeface="Open Sans"/>
                <a:cs typeface="Open Sans"/>
                <a:sym typeface="Open Sans"/>
              </a:rPr>
              <a:t> in the inheritor, we will get a compile-time error.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To fix this snippet, we can update the </a:t>
            </a:r>
            <a:r>
              <a:rPr lang="en">
                <a:solidFill>
                  <a:schemeClr val="dk1"/>
                </a:solidFill>
                <a:latin typeface="JetBrains Mono"/>
                <a:ea typeface="JetBrains Mono"/>
                <a:cs typeface="JetBrains Mono"/>
                <a:sym typeface="JetBrains Mono"/>
              </a:rPr>
              <a:t>poop()</a:t>
            </a:r>
            <a:r>
              <a:rPr lang="en">
                <a:solidFill>
                  <a:schemeClr val="dk1"/>
                </a:solidFill>
                <a:latin typeface="Open Sans"/>
                <a:ea typeface="Open Sans"/>
                <a:cs typeface="Open Sans"/>
                <a:sym typeface="Open Sans"/>
              </a:rPr>
              <a:t> signature and replace the </a:t>
            </a:r>
            <a:r>
              <a:rPr b="1" lang="en">
                <a:solidFill>
                  <a:srgbClr val="000080"/>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modifier with </a:t>
            </a:r>
            <a:r>
              <a:rPr b="1" lang="en">
                <a:solidFill>
                  <a:srgbClr val="000080"/>
                </a:solidFill>
                <a:latin typeface="JetBrains Mono"/>
                <a:ea typeface="JetBrains Mono"/>
                <a:cs typeface="JetBrains Mono"/>
                <a:sym typeface="JetBrains Mono"/>
              </a:rPr>
              <a:t>protected</a:t>
            </a:r>
            <a:r>
              <a:rPr lang="en">
                <a:solidFill>
                  <a:schemeClr val="dk1"/>
                </a:solidFill>
                <a:latin typeface="Open Sans"/>
                <a:ea typeface="Open Sans"/>
                <a:cs typeface="Open Sans"/>
                <a:sym typeface="Open Sans"/>
              </a:rPr>
              <a:t>, which makes it visible inside the class and accessible by any inheritor.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1165"/>
              </a:spcAft>
              <a:buClr>
                <a:schemeClr val="dk1"/>
              </a:buClr>
              <a:buSzPts val="1100"/>
              <a:buFont typeface="Arial"/>
              <a:buNone/>
            </a:pPr>
            <a:r>
              <a:rPr lang="en">
                <a:solidFill>
                  <a:schemeClr val="dk1"/>
                </a:solidFill>
                <a:latin typeface="Open Sans"/>
                <a:ea typeface="Open Sans"/>
                <a:cs typeface="Open Sans"/>
                <a:sym typeface="Open Sans"/>
              </a:rPr>
              <a:t>In both cases, </a:t>
            </a:r>
            <a:r>
              <a:rPr lang="en">
                <a:solidFill>
                  <a:schemeClr val="dk1"/>
                </a:solidFill>
                <a:latin typeface="JetBrains Mono"/>
                <a:ea typeface="JetBrains Mono"/>
                <a:cs typeface="JetBrains Mono"/>
                <a:sym typeface="JetBrains Mono"/>
              </a:rPr>
              <a:t>poop()</a:t>
            </a:r>
            <a:r>
              <a:rPr lang="en">
                <a:solidFill>
                  <a:schemeClr val="dk1"/>
                </a:solidFill>
                <a:latin typeface="Open Sans"/>
                <a:ea typeface="Open Sans"/>
                <a:cs typeface="Open Sans"/>
                <a:sym typeface="Open Sans"/>
              </a:rPr>
              <a:t> will be hidden from the outside world. </a:t>
            </a:r>
            <a:endParaRPr>
              <a:solidFill>
                <a:schemeClr val="dk1"/>
              </a:solidFill>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a0b0bb04b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a0b0bb04b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To extend a non-abstract class, that base class should have the </a:t>
            </a:r>
            <a:r>
              <a:rPr b="1" lang="en">
                <a:solidFill>
                  <a:srgbClr val="000080"/>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keyword in its declaration. Why? Kotlin follows the </a:t>
            </a:r>
            <a:r>
              <a:rPr i="1" lang="en" u="sng">
                <a:solidFill>
                  <a:schemeClr val="dk1"/>
                </a:solidFill>
                <a:latin typeface="Open Sans"/>
                <a:ea typeface="Open Sans"/>
                <a:cs typeface="Open Sans"/>
                <a:sym typeface="Open Sans"/>
              </a:rPr>
              <a:t>final by default</a:t>
            </a:r>
            <a:r>
              <a:rPr i="1"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principle. If not explicitly implemented as </a:t>
            </a:r>
            <a:r>
              <a:rPr b="1" lang="en">
                <a:solidFill>
                  <a:srgbClr val="000080"/>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(non-final), classes </a:t>
            </a:r>
            <a:r>
              <a:rPr lang="en">
                <a:solidFill>
                  <a:schemeClr val="dk1"/>
                </a:solidFill>
                <a:latin typeface="Open Sans"/>
                <a:ea typeface="Open Sans"/>
                <a:cs typeface="Open Sans"/>
                <a:sym typeface="Open Sans"/>
              </a:rPr>
              <a:t>and </a:t>
            </a:r>
            <a:r>
              <a:rPr lang="en">
                <a:solidFill>
                  <a:schemeClr val="dk1"/>
                </a:solidFill>
                <a:latin typeface="Open Sans"/>
                <a:ea typeface="Open Sans"/>
                <a:cs typeface="Open Sans"/>
                <a:sym typeface="Open Sans"/>
              </a:rPr>
              <a:t>methods are final. Why do you think this is the case? Well, one possible answer is that, if a developer wants a class to be used by other developers, they should design the class properly and mark it with the </a:t>
            </a:r>
            <a:r>
              <a:rPr lang="en">
                <a:solidFill>
                  <a:schemeClr val="dk1"/>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keyword explicitly.</a:t>
            </a:r>
            <a:r>
              <a:rPr lang="en">
                <a:solidFill>
                  <a:schemeClr val="dk1"/>
                </a:solidFill>
                <a:latin typeface="Open Sans"/>
                <a:ea typeface="Open Sans"/>
                <a:cs typeface="Open Sans"/>
                <a:sym typeface="Open Sans"/>
              </a:rPr>
              <a:t> When this is done, the </a:t>
            </a:r>
            <a:r>
              <a:rPr lang="en">
                <a:solidFill>
                  <a:schemeClr val="dk1"/>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keyword is used as an indicator that </a:t>
            </a:r>
            <a:r>
              <a:rPr i="1" lang="en">
                <a:solidFill>
                  <a:schemeClr val="dk1"/>
                </a:solidFill>
                <a:latin typeface="Open Sans"/>
                <a:ea typeface="Open Sans"/>
                <a:cs typeface="Open Sans"/>
                <a:sym typeface="Open Sans"/>
              </a:rPr>
              <a:t>the class is inheritable</a:t>
            </a:r>
            <a:r>
              <a:rPr lang="en">
                <a:solidFill>
                  <a:schemeClr val="dk1"/>
                </a:solidFill>
                <a:latin typeface="Open Sans"/>
                <a:ea typeface="Open Sans"/>
                <a:cs typeface="Open Sans"/>
                <a:sym typeface="Open Sans"/>
              </a:rPr>
              <a:t>. </a:t>
            </a:r>
            <a:endParaRPr i="1">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Joshua Bloch introduced this helpful principle: </a:t>
            </a:r>
            <a:endParaRPr>
              <a:solidFill>
                <a:schemeClr val="dk1"/>
              </a:solidFill>
              <a:latin typeface="Open Sans"/>
              <a:ea typeface="Open Sans"/>
              <a:cs typeface="Open Sans"/>
              <a:sym typeface="Open Sans"/>
            </a:endParaRPr>
          </a:p>
          <a:p>
            <a:pPr indent="0" lvl="0" marL="0" marR="3420745" rtl="0" algn="l">
              <a:lnSpc>
                <a:spcPct val="150000"/>
              </a:lnSpc>
              <a:spcBef>
                <a:spcPts val="110"/>
              </a:spcBef>
              <a:spcAft>
                <a:spcPts val="0"/>
              </a:spcAft>
              <a:buClr>
                <a:schemeClr val="dk1"/>
              </a:buClr>
              <a:buSzPts val="1100"/>
              <a:buFont typeface="Arial"/>
              <a:buNone/>
            </a:pPr>
            <a:r>
              <a:rPr lang="en">
                <a:solidFill>
                  <a:schemeClr val="dk1"/>
                </a:solidFill>
                <a:latin typeface="Open Sans"/>
                <a:ea typeface="Open Sans"/>
                <a:cs typeface="Open Sans"/>
                <a:sym typeface="Open Sans"/>
              </a:rPr>
              <a:t>&gt; “</a:t>
            </a:r>
            <a:r>
              <a:rPr i="1" lang="en">
                <a:solidFill>
                  <a:schemeClr val="dk1"/>
                </a:solidFill>
                <a:latin typeface="Open Sans"/>
                <a:ea typeface="Open Sans"/>
                <a:cs typeface="Open Sans"/>
                <a:sym typeface="Open Sans"/>
              </a:rPr>
              <a:t>Design and document for inheritance, or else prohibit it.”  (Joshua Bloch, Effective Java, Item 19) </a:t>
            </a:r>
            <a:endParaRPr>
              <a:solidFill>
                <a:schemeClr val="dk1"/>
              </a:solidFill>
              <a:latin typeface="Open Sans"/>
              <a:ea typeface="Open Sans"/>
              <a:cs typeface="Open Sans"/>
              <a:sym typeface="Open Sans"/>
            </a:endParaRPr>
          </a:p>
          <a:p>
            <a:pPr indent="0" lvl="0" marL="0" rtl="0" algn="just">
              <a:lnSpc>
                <a:spcPct val="150000"/>
              </a:lnSpc>
              <a:spcBef>
                <a:spcPts val="110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mentioned earlier, one class may implement multiple interfaces, but it can extend only a single abstract class. PHave a look at the example on the slide and the class declaration. Of </a:t>
            </a:r>
            <a:r>
              <a:rPr lang="en">
                <a:solidFill>
                  <a:schemeClr val="dk1"/>
                </a:solidFill>
                <a:latin typeface="JetBrains Mono"/>
                <a:ea typeface="JetBrains Mono"/>
                <a:cs typeface="JetBrains Mono"/>
                <a:sym typeface="JetBrains Mono"/>
              </a:rPr>
              <a:t>RegularCat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CatAtHospital</a:t>
            </a:r>
            <a:r>
              <a:rPr lang="en">
                <a:solidFill>
                  <a:schemeClr val="dk1"/>
                </a:solidFill>
                <a:latin typeface="Open Sans"/>
                <a:ea typeface="Open Sans"/>
                <a:cs typeface="Open Sans"/>
                <a:sym typeface="Open Sans"/>
              </a:rPr>
              <a:t>, which one is an interface and which one is an abstract class? As we discussed earlier, abstract classes have a constructor. In this example we see the invocation of the base class constructor: </a:t>
            </a:r>
            <a:r>
              <a:rPr lang="en">
                <a:solidFill>
                  <a:schemeClr val="dk1"/>
                </a:solidFill>
                <a:latin typeface="JetBrains Mono"/>
                <a:ea typeface="JetBrains Mono"/>
                <a:cs typeface="JetBrains Mono"/>
                <a:sym typeface="JetBrains Mono"/>
              </a:rPr>
              <a:t>RegularCat()</a:t>
            </a:r>
            <a:r>
              <a:rPr lang="en">
                <a:solidFill>
                  <a:schemeClr val="dk1"/>
                </a:solidFill>
                <a:latin typeface="Open Sans"/>
                <a:ea typeface="Open Sans"/>
                <a:cs typeface="Open Sans"/>
                <a:sym typeface="Open Sans"/>
              </a:rPr>
              <a:t>. So it must be an abstract class. </a:t>
            </a:r>
            <a:endParaRPr>
              <a:solidFill>
                <a:schemeClr val="dk1"/>
              </a:solidFill>
              <a:latin typeface="Open Sans"/>
              <a:ea typeface="Open Sans"/>
              <a:cs typeface="Open Sans"/>
              <a:sym typeface="Open Sans"/>
            </a:endParaRPr>
          </a:p>
          <a:p>
            <a:pPr indent="0" lvl="0" marL="0" marR="5353050" rtl="0" algn="l">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Unlike in some other languages, </a:t>
            </a:r>
            <a:r>
              <a:rPr lang="en">
                <a:solidFill>
                  <a:schemeClr val="dk1"/>
                </a:solidFill>
                <a:latin typeface="Open Sans"/>
                <a:ea typeface="Open Sans"/>
                <a:cs typeface="Open Sans"/>
                <a:sym typeface="Open Sans"/>
              </a:rPr>
              <a:t>in Kotlin</a:t>
            </a:r>
            <a:r>
              <a:rPr lang="en">
                <a:solidFill>
                  <a:schemeClr val="dk1"/>
                </a:solidFill>
                <a:latin typeface="Open Sans"/>
                <a:ea typeface="Open Sans"/>
                <a:cs typeface="Open Sans"/>
                <a:sym typeface="Open Sans"/>
              </a:rPr>
              <a:t> interfaces and abstract class can be specified in any order. Imagine we have two interfaces and one abstract class, so both of these variants are correct: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SickDomesticCat : RegularCat(), CatAtHospital, DomesticPet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and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SickDomesticCat : DomesticPet, CatAtHospital, RegularCat()</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Furthermore, this is also correct </a:t>
            </a:r>
            <a:r>
              <a:rPr lang="en">
                <a:solidFill>
                  <a:schemeClr val="dk1"/>
                </a:solidFill>
                <a:latin typeface="Open Sans"/>
                <a:ea typeface="Open Sans"/>
                <a:cs typeface="Open Sans"/>
                <a:sym typeface="Open Sans"/>
              </a:rPr>
              <a:t>(interface – abstract class – interface)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SickDomesticCat : DomesticPet, RegularCat(), CatAtHospital</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To implement an abstract method declared in an interface or abstract class, we must use the </a:t>
            </a:r>
            <a:r>
              <a:rPr b="1" lang="en">
                <a:solidFill>
                  <a:srgbClr val="000080"/>
                </a:solidFill>
                <a:latin typeface="JetBrains Mono"/>
                <a:ea typeface="JetBrains Mono"/>
                <a:cs typeface="JetBrains Mono"/>
                <a:sym typeface="JetBrains Mono"/>
              </a:rPr>
              <a:t>override</a:t>
            </a:r>
            <a:r>
              <a:rPr lang="en">
                <a:solidFill>
                  <a:schemeClr val="dk1"/>
                </a:solidFill>
                <a:latin typeface="Open Sans"/>
                <a:ea typeface="Open Sans"/>
                <a:cs typeface="Open Sans"/>
                <a:sym typeface="Open Sans"/>
              </a:rPr>
              <a:t> keyword, as in the example above. </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Interfaces – </a:t>
            </a:r>
            <a:r>
              <a:rPr lang="en" u="sng">
                <a:solidFill>
                  <a:schemeClr val="hlink"/>
                </a:solidFill>
                <a:latin typeface="Open Sans"/>
                <a:ea typeface="Open Sans"/>
                <a:cs typeface="Open Sans"/>
                <a:sym typeface="Open Sans"/>
                <a:hlinkClick r:id="rId2"/>
              </a:rPr>
              <a:t>https://kotlinlang.org/docs/interfaces.html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basics. Inheritance modifiers – </a:t>
            </a:r>
            <a:r>
              <a:rPr lang="en" u="sng">
                <a:solidFill>
                  <a:schemeClr val="hlink"/>
                </a:solidFill>
                <a:latin typeface="Open Sans"/>
                <a:ea typeface="Open Sans"/>
                <a:cs typeface="Open Sans"/>
                <a:sym typeface="Open Sans"/>
                <a:hlinkClick r:id="rId3"/>
              </a:rPr>
              <a:t>https://medium.com/@HugoMatilla/kotlin-basics-inheritance-modifiers-final-open-abstract-and-override-b1072d728088</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Stackoverflow. Why are Kotlin classes final by default instead of open? – </a:t>
            </a:r>
            <a:r>
              <a:rPr lang="en" u="sng">
                <a:solidFill>
                  <a:schemeClr val="hlink"/>
                </a:solidFill>
                <a:latin typeface="Open Sans"/>
                <a:ea typeface="Open Sans"/>
                <a:cs typeface="Open Sans"/>
                <a:sym typeface="Open Sans"/>
                <a:hlinkClick r:id="rId4"/>
              </a:rPr>
              <a:t>https://stackoverflow.com/questions/51680006/why-are-kotlin-classes-final-by-default-instead-of-open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a0b0bb04b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a0b0bb04b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a0b0bb04b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a0b0bb04b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return to the polymorphism principle and implement a simple example in Kotlin.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code above, there are two domestic pets – </a:t>
            </a:r>
            <a:r>
              <a:rPr lang="en">
                <a:solidFill>
                  <a:schemeClr val="dk1"/>
                </a:solidFill>
                <a:latin typeface="JetBrains Mono"/>
                <a:ea typeface="JetBrains Mono"/>
                <a:cs typeface="JetBrains Mono"/>
                <a:sym typeface="JetBrains Mono"/>
              </a:rPr>
              <a:t>Cat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Dog</a:t>
            </a:r>
            <a:r>
              <a:rPr lang="en">
                <a:solidFill>
                  <a:schemeClr val="dk1"/>
                </a:solidFill>
                <a:latin typeface="Open Sans"/>
                <a:ea typeface="Open Sans"/>
                <a:cs typeface="Open Sans"/>
                <a:sym typeface="Open Sans"/>
              </a:rPr>
              <a:t> – in our type hierarchy. Each provides a </a:t>
            </a:r>
            <a:r>
              <a:rPr lang="en">
                <a:solidFill>
                  <a:schemeClr val="dk1"/>
                </a:solidFill>
                <a:latin typeface="JetBrains Mono"/>
                <a:ea typeface="JetBrains Mono"/>
                <a:cs typeface="JetBrains Mono"/>
                <a:sym typeface="JetBrains Mono"/>
              </a:rPr>
              <a:t>pet()</a:t>
            </a:r>
            <a:r>
              <a:rPr lang="en">
                <a:solidFill>
                  <a:schemeClr val="dk1"/>
                </a:solidFill>
                <a:latin typeface="Open Sans"/>
                <a:ea typeface="Open Sans"/>
                <a:cs typeface="Open Sans"/>
                <a:sym typeface="Open Sans"/>
              </a:rPr>
              <a:t> declared in the interface, but its implementation may be completely different. However, </a:t>
            </a:r>
            <a:r>
              <a:rPr lang="en">
                <a:solidFill>
                  <a:schemeClr val="dk1"/>
                </a:solidFill>
                <a:latin typeface="JetBrains Mono"/>
                <a:ea typeface="JetBrains Mono"/>
                <a:cs typeface="JetBrains Mono"/>
                <a:sym typeface="JetBrains Mono"/>
              </a:rPr>
              <a:t>Cat</a:t>
            </a:r>
            <a:r>
              <a:rPr lang="en">
                <a:solidFill>
                  <a:schemeClr val="dk1"/>
                </a:solidFill>
                <a:latin typeface="Open Sans"/>
                <a:ea typeface="Open Sans"/>
                <a:cs typeface="Open Sans"/>
                <a:sym typeface="Open Sans"/>
              </a:rPr>
              <a:t> may appear and be used in the same way as </a:t>
            </a:r>
            <a:r>
              <a:rPr lang="en">
                <a:solidFill>
                  <a:schemeClr val="dk1"/>
                </a:solidFill>
                <a:latin typeface="JetBrains Mono"/>
                <a:ea typeface="JetBrains Mono"/>
                <a:cs typeface="JetBrains Mono"/>
                <a:sym typeface="JetBrains Mono"/>
              </a:rPr>
              <a:t>Dog</a:t>
            </a:r>
            <a:r>
              <a:rPr lang="en">
                <a:solidFill>
                  <a:schemeClr val="dk1"/>
                </a:solidFill>
                <a:latin typeface="Open Sans"/>
                <a:ea typeface="Open Sans"/>
                <a:cs typeface="Open Sans"/>
                <a:sym typeface="Open Sans"/>
              </a:rPr>
              <a:t>, and vice-versa. We may add objects of both </a:t>
            </a:r>
            <a:r>
              <a:rPr lang="en">
                <a:solidFill>
                  <a:schemeClr val="dk1"/>
                </a:solidFill>
                <a:latin typeface="JetBrains Mono"/>
                <a:ea typeface="JetBrains Mono"/>
                <a:cs typeface="JetBrains Mono"/>
                <a:sym typeface="JetBrains Mono"/>
              </a:rPr>
              <a:t>Cat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Dog</a:t>
            </a:r>
            <a:r>
              <a:rPr lang="en">
                <a:solidFill>
                  <a:schemeClr val="dk1"/>
                </a:solidFill>
                <a:latin typeface="Open Sans"/>
                <a:ea typeface="Open Sans"/>
                <a:cs typeface="Open Sans"/>
                <a:sym typeface="Open Sans"/>
              </a:rPr>
              <a:t> types into the same collection and invoke </a:t>
            </a:r>
            <a:r>
              <a:rPr lang="en">
                <a:solidFill>
                  <a:schemeClr val="dk1"/>
                </a:solidFill>
                <a:latin typeface="JetBrains Mono"/>
                <a:ea typeface="JetBrains Mono"/>
                <a:cs typeface="JetBrains Mono"/>
                <a:sym typeface="JetBrains Mono"/>
              </a:rPr>
              <a:t>pet()</a:t>
            </a:r>
            <a:r>
              <a:rPr lang="en">
                <a:solidFill>
                  <a:schemeClr val="dk1"/>
                </a:solidFill>
                <a:latin typeface="Open Sans"/>
                <a:ea typeface="Open Sans"/>
                <a:cs typeface="Open Sans"/>
                <a:sym typeface="Open Sans"/>
              </a:rPr>
              <a:t> for each.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8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Polymorphism (computer science) – </a:t>
            </a:r>
            <a:r>
              <a:rPr lang="en" u="sng">
                <a:solidFill>
                  <a:srgbClr val="FF318B"/>
                </a:solidFill>
                <a:latin typeface="Open Sans"/>
                <a:ea typeface="Open Sans"/>
                <a:cs typeface="Open Sans"/>
                <a:sym typeface="Open Sans"/>
              </a:rPr>
              <a:t>https://en.wikipedia.org/wiki/Polymorphism_(computer_science)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a0b0bb04b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a0b0bb04b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Previously we saw that class properties can be defined via primary constructor: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Person(</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age</a:t>
            </a:r>
            <a:r>
              <a:rPr lang="en">
                <a:solidFill>
                  <a:schemeClr val="dk1"/>
                </a:solidFill>
                <a:latin typeface="JetBrains Mono"/>
                <a:ea typeface="JetBrains Mono"/>
                <a:cs typeface="JetBrains Mono"/>
                <a:sym typeface="JetBrains Mono"/>
              </a:rPr>
              <a:t>: Int)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b="1">
              <a:solidFill>
                <a:srgbClr val="000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person = Person(</a:t>
            </a:r>
            <a:r>
              <a:rPr lang="en">
                <a:solidFill>
                  <a:srgbClr val="0000FF"/>
                </a:solidFill>
                <a:latin typeface="JetBrains Mono"/>
                <a:ea typeface="JetBrains Mono"/>
                <a:cs typeface="JetBrains Mono"/>
                <a:sym typeface="JetBrains Mono"/>
              </a:rPr>
              <a:t>21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person.</a:t>
            </a:r>
            <a:r>
              <a:rPr b="1" lang="en">
                <a:solidFill>
                  <a:srgbClr val="660E7A"/>
                </a:solidFill>
                <a:latin typeface="JetBrains Mono"/>
                <a:ea typeface="JetBrains Mono"/>
                <a:cs typeface="JetBrains Mono"/>
                <a:sym typeface="JetBrains Mono"/>
              </a:rPr>
              <a:t>age</a:t>
            </a:r>
            <a:endParaRPr b="1">
              <a:solidFill>
                <a:srgbClr val="000080"/>
              </a:solidFill>
            </a:endParaRPr>
          </a:p>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But properties may be also introduced in a class body: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Person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fullname</a:t>
            </a:r>
            <a:r>
              <a:rPr lang="en">
                <a:solidFill>
                  <a:schemeClr val="dk1"/>
                </a:solidFill>
                <a:latin typeface="JetBrains Mono"/>
                <a:ea typeface="JetBrains Mono"/>
                <a:cs typeface="JetBrains Mono"/>
                <a:sym typeface="JetBrains Mono"/>
              </a:rPr>
              <a:t>: String = </a:t>
            </a:r>
            <a:r>
              <a:rPr b="1" lang="en">
                <a:solidFill>
                  <a:srgbClr val="008000"/>
                </a:solidFill>
                <a:latin typeface="JetBrains Mono"/>
                <a:ea typeface="JetBrains Mono"/>
                <a:cs typeface="JetBrains Mono"/>
                <a:sym typeface="JetBrains Mono"/>
              </a:rPr>
              <a:t>""</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person = Person()</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person.</a:t>
            </a:r>
            <a:r>
              <a:rPr b="1" lang="en">
                <a:solidFill>
                  <a:srgbClr val="660E7A"/>
                </a:solidFill>
                <a:latin typeface="JetBrains Mono"/>
                <a:ea typeface="JetBrains Mono"/>
                <a:cs typeface="JetBrains Mono"/>
                <a:sym typeface="JetBrains Mono"/>
              </a:rPr>
              <a:t>fullname </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"Alex Fitch"</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b="1">
              <a:solidFill>
                <a:srgbClr val="008000"/>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Properties may have getters</a:t>
            </a:r>
            <a:r>
              <a:rPr lang="en">
                <a:solidFill>
                  <a:schemeClr val="dk1"/>
                </a:solidFill>
                <a:latin typeface="Open Sans"/>
                <a:ea typeface="Open Sans"/>
                <a:cs typeface="Open Sans"/>
                <a:sym typeface="Open Sans"/>
              </a:rPr>
              <a:t> or </a:t>
            </a:r>
            <a:r>
              <a:rPr lang="en">
                <a:solidFill>
                  <a:schemeClr val="dk1"/>
                </a:solidFill>
                <a:latin typeface="Open Sans"/>
                <a:ea typeface="Open Sans"/>
                <a:cs typeface="Open Sans"/>
                <a:sym typeface="Open Sans"/>
              </a:rPr>
              <a:t>setters explicitly defined, as in the example above. To obtain or update a field value, a backing field should be used.</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field</a:t>
            </a:r>
            <a:r>
              <a:rPr lang="en">
                <a:solidFill>
                  <a:schemeClr val="dk1"/>
                </a:solidFill>
                <a:latin typeface="Open Sans"/>
                <a:ea typeface="Open Sans"/>
                <a:cs typeface="Open Sans"/>
                <a:sym typeface="Open Sans"/>
              </a:rPr>
              <a:t> is a special keyword and is only accessible within defined getters and setters.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Visibility modifiers may also be applied to getters/setters. For example, </a:t>
            </a:r>
            <a:r>
              <a:rPr lang="en">
                <a:solidFill>
                  <a:schemeClr val="dk1"/>
                </a:solidFill>
                <a:latin typeface="JetBrains Mono"/>
                <a:ea typeface="JetBrains Mono"/>
                <a:cs typeface="JetBrains Mono"/>
                <a:sym typeface="JetBrains Mono"/>
              </a:rPr>
              <a:t>private set</a:t>
            </a:r>
            <a:r>
              <a:rPr lang="en">
                <a:solidFill>
                  <a:schemeClr val="dk1"/>
                </a:solidFill>
                <a:latin typeface="Open Sans"/>
                <a:ea typeface="Open Sans"/>
                <a:cs typeface="Open Sans"/>
                <a:sym typeface="Open Sans"/>
              </a:rPr>
              <a:t> means that that a property may be updated only inside the class.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Kotlin Properties – </a:t>
            </a:r>
            <a:r>
              <a:rPr lang="en" u="sng">
                <a:solidFill>
                  <a:srgbClr val="FF318B"/>
                </a:solidFill>
                <a:latin typeface="Open Sans"/>
                <a:ea typeface="Open Sans"/>
                <a:cs typeface="Open Sans"/>
                <a:sym typeface="Open Sans"/>
              </a:rPr>
              <a:t>https://kotlinlang.org/docs/properties.html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110"/>
              </a:spcAft>
              <a:buClr>
                <a:schemeClr val="dk1"/>
              </a:buClr>
              <a:buSzPts val="1100"/>
              <a:buChar char="●"/>
            </a:pPr>
            <a:r>
              <a:rPr lang="en">
                <a:solidFill>
                  <a:srgbClr val="333333"/>
                </a:solidFill>
                <a:latin typeface="Open Sans"/>
                <a:ea typeface="Open Sans"/>
                <a:cs typeface="Open Sans"/>
                <a:sym typeface="Open Sans"/>
              </a:rPr>
              <a:t>Getters and Setters in Kotlin – </a:t>
            </a:r>
            <a:r>
              <a:rPr lang="en" u="sng">
                <a:solidFill>
                  <a:srgbClr val="FF318B"/>
                </a:solidFill>
                <a:latin typeface="Open Sans"/>
                <a:ea typeface="Open Sans"/>
                <a:cs typeface="Open Sans"/>
                <a:sym typeface="Open Sans"/>
              </a:rPr>
              <a:t>https://www.baeldung.com/kotlin/getters-setters</a:t>
            </a:r>
            <a:r>
              <a:rPr lang="en">
                <a:solidFill>
                  <a:schemeClr val="dk1"/>
                </a:solidFill>
                <a:latin typeface="Open Sans"/>
                <a:ea typeface="Open Sans"/>
                <a:cs typeface="Open Sans"/>
                <a:sym typeface="Open Sans"/>
              </a:rPr>
              <a:t> </a:t>
            </a:r>
            <a:r>
              <a:rPr lang="en">
                <a:solidFill>
                  <a:srgbClr val="333333"/>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a0b0bb04bb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a0b0bb04b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5833"/>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addition to visibility modifiers, we can also control the final/non-final state. Keep in mind the “final by default</a:t>
            </a:r>
            <a:r>
              <a:rPr i="1"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 principle (except for interfaces). In the example above, the </a:t>
            </a:r>
            <a:r>
              <a:rPr lang="en">
                <a:solidFill>
                  <a:schemeClr val="dk1"/>
                </a:solidFill>
                <a:latin typeface="JetBrains Mono"/>
                <a:ea typeface="JetBrains Mono"/>
                <a:cs typeface="JetBrains Mono"/>
                <a:sym typeface="JetBrains Mono"/>
              </a:rPr>
              <a:t>OpenBase</a:t>
            </a:r>
            <a:r>
              <a:rPr lang="en">
                <a:solidFill>
                  <a:schemeClr val="dk1"/>
                </a:solidFill>
                <a:latin typeface="Open Sans"/>
                <a:ea typeface="Open Sans"/>
                <a:cs typeface="Open Sans"/>
                <a:sym typeface="Open Sans"/>
              </a:rPr>
              <a:t> class has a </a:t>
            </a:r>
            <a:r>
              <a:rPr b="1" lang="en">
                <a:solidFill>
                  <a:srgbClr val="660E7A"/>
                </a:solidFill>
                <a:latin typeface="JetBrains Mono"/>
                <a:ea typeface="JetBrains Mono"/>
                <a:cs typeface="JetBrains Mono"/>
                <a:sym typeface="JetBrains Mono"/>
              </a:rPr>
              <a:t>value</a:t>
            </a:r>
            <a:r>
              <a:rPr lang="en">
                <a:solidFill>
                  <a:schemeClr val="dk1"/>
                </a:solidFill>
                <a:latin typeface="Open Sans"/>
                <a:ea typeface="Open Sans"/>
                <a:cs typeface="Open Sans"/>
                <a:sym typeface="Open Sans"/>
              </a:rPr>
              <a:t> property with an </a:t>
            </a:r>
            <a:r>
              <a:rPr b="1" lang="en">
                <a:solidFill>
                  <a:srgbClr val="000080"/>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keyword, which means that that property may be overridden in an inheritor and that custom getters and setters may be introduced.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At the same time, we can add the </a:t>
            </a:r>
            <a:r>
              <a:rPr b="1" lang="en">
                <a:solidFill>
                  <a:srgbClr val="000080"/>
                </a:solidFill>
                <a:latin typeface="JetBrains Mono"/>
                <a:ea typeface="JetBrains Mono"/>
                <a:cs typeface="JetBrains Mono"/>
                <a:sym typeface="JetBrains Mono"/>
              </a:rPr>
              <a:t>final</a:t>
            </a:r>
            <a:r>
              <a:rPr lang="en">
                <a:solidFill>
                  <a:schemeClr val="dk1"/>
                </a:solidFill>
                <a:latin typeface="Open Sans"/>
                <a:ea typeface="Open Sans"/>
                <a:cs typeface="Open Sans"/>
                <a:sym typeface="Open Sans"/>
              </a:rPr>
              <a:t> keyword in an inheritor. Take a look at the</a:t>
            </a:r>
            <a:r>
              <a:rPr lang="en">
                <a:solidFill>
                  <a:schemeClr val="dk1"/>
                </a:solidFill>
                <a:latin typeface="JetBrains Mono"/>
                <a:ea typeface="JetBrains Mono"/>
                <a:cs typeface="JetBrains Mono"/>
                <a:sym typeface="JetBrains Mono"/>
              </a:rPr>
              <a:t> AnotherChild</a:t>
            </a:r>
            <a:r>
              <a:rPr lang="en">
                <a:solidFill>
                  <a:schemeClr val="dk1"/>
                </a:solidFill>
                <a:latin typeface="Open Sans"/>
                <a:ea typeface="Open Sans"/>
                <a:cs typeface="Open Sans"/>
                <a:sym typeface="Open Sans"/>
              </a:rPr>
              <a:t> class, which has an overridden property </a:t>
            </a:r>
            <a:r>
              <a:rPr lang="en">
                <a:solidFill>
                  <a:schemeClr val="dk1"/>
                </a:solidFill>
                <a:latin typeface="JetBrains Mono"/>
                <a:ea typeface="JetBrains Mono"/>
                <a:cs typeface="JetBrains Mono"/>
                <a:sym typeface="JetBrains Mono"/>
              </a:rPr>
              <a:t>value</a:t>
            </a:r>
            <a:r>
              <a:rPr lang="en">
                <a:solidFill>
                  <a:schemeClr val="dk1"/>
                </a:solidFill>
                <a:latin typeface="Open Sans"/>
                <a:ea typeface="Open Sans"/>
                <a:cs typeface="Open Sans"/>
                <a:sym typeface="Open Sans"/>
              </a:rPr>
              <a:t> marked with the </a:t>
            </a:r>
            <a:r>
              <a:rPr lang="en">
                <a:solidFill>
                  <a:schemeClr val="dk1"/>
                </a:solidFill>
                <a:latin typeface="JetBrains Mono"/>
                <a:ea typeface="JetBrains Mono"/>
                <a:cs typeface="JetBrains Mono"/>
                <a:sym typeface="JetBrains Mono"/>
              </a:rPr>
              <a:t>final</a:t>
            </a:r>
            <a:r>
              <a:rPr lang="en">
                <a:solidFill>
                  <a:schemeClr val="dk1"/>
                </a:solidFill>
                <a:latin typeface="Open Sans"/>
                <a:ea typeface="Open Sans"/>
                <a:cs typeface="Open Sans"/>
                <a:sym typeface="Open Sans"/>
              </a:rPr>
              <a:t> keyword. If there is an inheritor like </a:t>
            </a:r>
            <a:r>
              <a:rPr lang="en">
                <a:solidFill>
                  <a:schemeClr val="dk1"/>
                </a:solidFill>
                <a:latin typeface="JetBrains Mono"/>
                <a:ea typeface="JetBrains Mono"/>
                <a:cs typeface="JetBrains Mono"/>
                <a:sym typeface="JetBrains Mono"/>
              </a:rPr>
              <a:t>OneMoreChild(...) : AnotherChild(...)</a:t>
            </a:r>
            <a:r>
              <a:rPr lang="en">
                <a:solidFill>
                  <a:schemeClr val="dk1"/>
                </a:solidFill>
                <a:latin typeface="JetBrains Mono"/>
                <a:ea typeface="JetBrains Mono"/>
                <a:cs typeface="JetBrains Mono"/>
                <a:sym typeface="JetBrains Mono"/>
              </a:rPr>
              <a:t>,</a:t>
            </a:r>
            <a:r>
              <a:rPr lang="en">
                <a:solidFill>
                  <a:schemeClr val="dk1"/>
                </a:solidFill>
                <a:latin typeface="Open Sans"/>
                <a:ea typeface="Open Sans"/>
                <a:cs typeface="Open Sans"/>
                <a:sym typeface="Open Sans"/>
              </a:rPr>
              <a:t> </a:t>
            </a:r>
            <a:r>
              <a:rPr b="1" lang="en">
                <a:solidFill>
                  <a:srgbClr val="660E7A"/>
                </a:solidFill>
                <a:latin typeface="JetBrains Mono"/>
                <a:ea typeface="JetBrains Mono"/>
                <a:cs typeface="JetBrains Mono"/>
                <a:sym typeface="JetBrains Mono"/>
              </a:rPr>
              <a:t>value</a:t>
            </a:r>
            <a:r>
              <a:rPr lang="en">
                <a:solidFill>
                  <a:schemeClr val="dk1"/>
                </a:solidFill>
                <a:latin typeface="Open Sans"/>
                <a:ea typeface="Open Sans"/>
                <a:cs typeface="Open Sans"/>
                <a:sym typeface="Open Sans"/>
              </a:rPr>
              <a:t> cannot be overridden inside it.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07916"/>
              </a:lnSpc>
              <a:spcBef>
                <a:spcPts val="90"/>
              </a:spcBef>
              <a:spcAft>
                <a:spcPts val="110"/>
              </a:spcAft>
              <a:buClr>
                <a:schemeClr val="dk1"/>
              </a:buClr>
              <a:buSzPts val="1100"/>
              <a:buFont typeface="Open Sans"/>
              <a:buChar char="●"/>
            </a:pPr>
            <a:r>
              <a:rPr lang="en">
                <a:solidFill>
                  <a:schemeClr val="dk1"/>
                </a:solidFill>
                <a:latin typeface="Open Sans"/>
                <a:ea typeface="Open Sans"/>
                <a:cs typeface="Open Sans"/>
                <a:sym typeface="Open Sans"/>
              </a:rPr>
              <a:t>Stackoverflow. What is the `open` keyword for fields in Kotlin? – </a:t>
            </a:r>
            <a:r>
              <a:rPr lang="en" u="sng">
                <a:solidFill>
                  <a:srgbClr val="FF318B"/>
                </a:solidFill>
                <a:latin typeface="Open Sans"/>
                <a:ea typeface="Open Sans"/>
                <a:cs typeface="Open Sans"/>
                <a:sym typeface="Open Sans"/>
              </a:rPr>
              <a:t>https://stackoverflow.com/questions/49076121/what-is-open-keyword-for-fields-in-kotlin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1a0b0bb04b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1a0b0bb04b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Classes are an abstraction of what may exist, what attributes something should have, and how it can behave (</a:t>
            </a:r>
            <a:r>
              <a:rPr lang="en">
                <a:solidFill>
                  <a:schemeClr val="dk1"/>
                </a:solidFill>
                <a:latin typeface="Open Sans"/>
                <a:ea typeface="Open Sans"/>
                <a:cs typeface="Open Sans"/>
                <a:sym typeface="Open Sans"/>
              </a:rPr>
              <a:t>that is,</a:t>
            </a:r>
            <a:r>
              <a:rPr lang="en">
                <a:solidFill>
                  <a:schemeClr val="dk1"/>
                </a:solidFill>
                <a:latin typeface="Open Sans"/>
                <a:ea typeface="Open Sans"/>
                <a:cs typeface="Open Sans"/>
                <a:sym typeface="Open Sans"/>
              </a:rPr>
              <a:t> how you can interact with it). Objects, in contrast, represent something that actually does exist. </a:t>
            </a:r>
            <a:endParaRPr>
              <a:solidFill>
                <a:schemeClr val="dk1"/>
              </a:solidFill>
              <a:latin typeface="Open Sans"/>
              <a:ea typeface="Open Sans"/>
              <a:cs typeface="Open Sans"/>
              <a:sym typeface="Open Sans"/>
            </a:endParaRPr>
          </a:p>
          <a:p>
            <a:pPr indent="0" lvl="0" marL="0" rtl="0" algn="just">
              <a:lnSpc>
                <a:spcPct val="150000"/>
              </a:lnSpc>
              <a:spcBef>
                <a:spcPts val="15"/>
              </a:spcBef>
              <a:spcAft>
                <a:spcPts val="0"/>
              </a:spcAft>
              <a:buNone/>
            </a:pPr>
            <a:r>
              <a:t/>
            </a:r>
            <a:endParaRPr>
              <a:solidFill>
                <a:schemeClr val="dk1"/>
              </a:solidFill>
              <a:latin typeface="Open Sans"/>
              <a:ea typeface="Open Sans"/>
              <a:cs typeface="Open Sans"/>
              <a:sym typeface="Open Sans"/>
            </a:endParaRPr>
          </a:p>
          <a:p>
            <a:pPr indent="0" lvl="0" marL="0" rtl="0" algn="just">
              <a:lnSpc>
                <a:spcPct val="150000"/>
              </a:lnSpc>
              <a:spcBef>
                <a:spcPts val="15"/>
              </a:spcBef>
              <a:spcAft>
                <a:spcPts val="0"/>
              </a:spcAft>
              <a:buNone/>
            </a:pPr>
            <a:r>
              <a:rPr lang="en">
                <a:solidFill>
                  <a:schemeClr val="dk1"/>
                </a:solidFill>
                <a:latin typeface="Open Sans"/>
                <a:ea typeface="Open Sans"/>
                <a:cs typeface="Open Sans"/>
                <a:sym typeface="Open Sans"/>
              </a:rPr>
              <a:t>A class is like a blueprint, and by following it you can build a representative of that class, i.e. a specific object. </a:t>
            </a:r>
            <a:endParaRPr>
              <a:solidFill>
                <a:schemeClr val="dk1"/>
              </a:solidFill>
              <a:latin typeface="Open Sans"/>
              <a:ea typeface="Open Sans"/>
              <a:cs typeface="Open Sans"/>
              <a:sym typeface="Open Sans"/>
            </a:endParaRPr>
          </a:p>
          <a:p>
            <a:pPr indent="0" lvl="0" marL="0" rtl="0" algn="just">
              <a:lnSpc>
                <a:spcPct val="150000"/>
              </a:lnSpc>
              <a:spcBef>
                <a:spcPts val="15"/>
              </a:spcBef>
              <a:spcAft>
                <a:spcPts val="0"/>
              </a:spcAft>
              <a:buNone/>
            </a:pPr>
            <a:r>
              <a:t/>
            </a:r>
            <a:endParaRPr>
              <a:solidFill>
                <a:schemeClr val="dk1"/>
              </a:solidFill>
              <a:latin typeface="Open Sans"/>
              <a:ea typeface="Open Sans"/>
              <a:cs typeface="Open Sans"/>
              <a:sym typeface="Open Sans"/>
            </a:endParaRPr>
          </a:p>
          <a:p>
            <a:pPr indent="0" lvl="0" marL="0" rtl="0" algn="just">
              <a:lnSpc>
                <a:spcPct val="150000"/>
              </a:lnSpc>
              <a:spcBef>
                <a:spcPts val="15"/>
              </a:spcBef>
              <a:spcAft>
                <a:spcPts val="15"/>
              </a:spcAft>
              <a:buClr>
                <a:schemeClr val="dk1"/>
              </a:buClr>
              <a:buSzPts val="1100"/>
              <a:buFont typeface="Arial"/>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a0b0bb04b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a0b0bb04b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Class invariants enable a form of reasoning called rely-guarantee. The idea is that you can rely on some things being true when they’re invoked. In other words, invariants are used to put some constraints on </a:t>
            </a:r>
            <a:r>
              <a:rPr lang="en">
                <a:solidFill>
                  <a:schemeClr val="dk1"/>
                </a:solidFill>
                <a:latin typeface="Open Sans"/>
                <a:ea typeface="Open Sans"/>
                <a:cs typeface="Open Sans"/>
                <a:sym typeface="Open Sans"/>
              </a:rPr>
              <a:t>fields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For instance, if we have a class called </a:t>
            </a:r>
            <a:r>
              <a:rPr lang="en">
                <a:solidFill>
                  <a:schemeClr val="dk1"/>
                </a:solidFill>
                <a:latin typeface="JetBrains Mono"/>
                <a:ea typeface="JetBrains Mono"/>
                <a:cs typeface="JetBrains Mono"/>
                <a:sym typeface="JetBrains Mono"/>
              </a:rPr>
              <a:t>Date</a:t>
            </a:r>
            <a:r>
              <a:rPr lang="en">
                <a:solidFill>
                  <a:schemeClr val="dk1"/>
                </a:solidFill>
                <a:latin typeface="Open Sans"/>
                <a:ea typeface="Open Sans"/>
                <a:cs typeface="Open Sans"/>
                <a:sym typeface="Open Sans"/>
              </a:rPr>
              <a:t> containing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month</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year</a:t>
            </a:r>
            <a:r>
              <a:rPr lang="en">
                <a:solidFill>
                  <a:schemeClr val="dk1"/>
                </a:solidFill>
                <a:latin typeface="Open Sans"/>
                <a:ea typeface="Open Sans"/>
                <a:cs typeface="Open Sans"/>
                <a:sym typeface="Open Sans"/>
              </a:rPr>
              <a:t> fields, we’d like to be sure that the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property should have values </a:t>
            </a:r>
            <a:r>
              <a:rPr lang="en">
                <a:solidFill>
                  <a:schemeClr val="dk1"/>
                </a:solidFill>
                <a:latin typeface="Open Sans"/>
                <a:ea typeface="Open Sans"/>
                <a:cs typeface="Open Sans"/>
                <a:sym typeface="Open Sans"/>
              </a:rPr>
              <a:t>between 1 and 31</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Some programming languages have a built-in (native) syntax invariants, while others may require implementing it, for example by using assertions.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However, every class implementation should guarantee that invariants are maintained. In other words, invariants should not be considered a language feature but rather an implementation-specific one.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Invariants can play a role both when creating an object (in the example above, our demo-class </a:t>
            </a:r>
            <a:r>
              <a:rPr lang="en">
                <a:solidFill>
                  <a:schemeClr val="dk1"/>
                </a:solidFill>
                <a:latin typeface="JetBrains Mono"/>
                <a:ea typeface="JetBrains Mono"/>
                <a:cs typeface="JetBrains Mono"/>
                <a:sym typeface="JetBrains Mono"/>
              </a:rPr>
              <a:t>Date</a:t>
            </a:r>
            <a:r>
              <a:rPr lang="en">
                <a:solidFill>
                  <a:schemeClr val="dk1"/>
                </a:solidFill>
                <a:latin typeface="Open Sans"/>
                <a:ea typeface="Open Sans"/>
                <a:cs typeface="Open Sans"/>
                <a:sym typeface="Open Sans"/>
              </a:rPr>
              <a:t> should make sure the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is </a:t>
            </a:r>
            <a:r>
              <a:rPr lang="en">
                <a:solidFill>
                  <a:schemeClr val="dk1"/>
                </a:solidFill>
                <a:latin typeface="Open Sans"/>
                <a:ea typeface="Open Sans"/>
                <a:cs typeface="Open Sans"/>
                <a:sym typeface="Open Sans"/>
              </a:rPr>
              <a:t>between 1 and 31</a:t>
            </a:r>
            <a:r>
              <a:rPr lang="en">
                <a:solidFill>
                  <a:schemeClr val="dk1"/>
                </a:solidFill>
                <a:latin typeface="Open Sans"/>
                <a:ea typeface="Open Sans"/>
                <a:cs typeface="Open Sans"/>
                <a:sym typeface="Open Sans"/>
              </a:rPr>
              <a:t> when creating a new object) and when updating its state (for example, the demo-class </a:t>
            </a:r>
            <a:r>
              <a:rPr lang="en">
                <a:solidFill>
                  <a:schemeClr val="dk1"/>
                </a:solidFill>
                <a:latin typeface="JetBrains Mono"/>
                <a:ea typeface="JetBrains Mono"/>
                <a:cs typeface="JetBrains Mono"/>
                <a:sym typeface="JetBrains Mono"/>
              </a:rPr>
              <a:t>Date</a:t>
            </a:r>
            <a:r>
              <a:rPr lang="en">
                <a:solidFill>
                  <a:schemeClr val="dk1"/>
                </a:solidFill>
                <a:latin typeface="Open Sans"/>
                <a:ea typeface="Open Sans"/>
                <a:cs typeface="Open Sans"/>
                <a:sym typeface="Open Sans"/>
              </a:rPr>
              <a:t> may provide the method </a:t>
            </a:r>
            <a:r>
              <a:rPr lang="en">
                <a:solidFill>
                  <a:schemeClr val="dk1"/>
                </a:solidFill>
                <a:latin typeface="JetBrains Mono"/>
                <a:ea typeface="JetBrains Mono"/>
                <a:cs typeface="JetBrains Mono"/>
                <a:sym typeface="JetBrains Mono"/>
              </a:rPr>
              <a:t>setDay(day)</a:t>
            </a:r>
            <a:r>
              <a:rPr lang="en">
                <a:solidFill>
                  <a:schemeClr val="dk1"/>
                </a:solidFill>
                <a:latin typeface="Open Sans"/>
                <a:ea typeface="Open Sans"/>
                <a:cs typeface="Open Sans"/>
                <a:sym typeface="Open Sans"/>
              </a:rPr>
              <a:t>, and when it is invoked, we should also verify that the passed argument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is correct).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By contrast, if the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field is public (that is, if it can be accessed directly), we cannot </a:t>
            </a:r>
            <a:r>
              <a:rPr lang="en">
                <a:solidFill>
                  <a:schemeClr val="dk1"/>
                </a:solidFill>
                <a:latin typeface="Open Sans"/>
                <a:ea typeface="Open Sans"/>
                <a:cs typeface="Open Sans"/>
                <a:sym typeface="Open Sans"/>
              </a:rPr>
              <a:t>verify</a:t>
            </a:r>
            <a:r>
              <a:rPr lang="en">
                <a:solidFill>
                  <a:schemeClr val="dk1"/>
                </a:solidFill>
                <a:latin typeface="Open Sans"/>
                <a:ea typeface="Open Sans"/>
                <a:cs typeface="Open Sans"/>
                <a:sym typeface="Open Sans"/>
              </a:rPr>
              <a:t> its value when updated. This means</a:t>
            </a:r>
            <a:r>
              <a:rPr lang="en">
                <a:solidFill>
                  <a:schemeClr val="dk1"/>
                </a:solidFill>
                <a:latin typeface="Open Sans"/>
                <a:ea typeface="Open Sans"/>
                <a:cs typeface="Open Sans"/>
                <a:sym typeface="Open Sans"/>
              </a:rPr>
              <a:t> exposing public</a:t>
            </a:r>
            <a:r>
              <a:rPr lang="en">
                <a:solidFill>
                  <a:schemeClr val="dk1"/>
                </a:solidFill>
                <a:latin typeface="Open Sans"/>
                <a:ea typeface="Open Sans"/>
                <a:cs typeface="Open Sans"/>
                <a:sym typeface="Open Sans"/>
              </a:rPr>
              <a:t> fields can be nasty. But at the same time, some programming languages may not provide us with access modifiers.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rtl="0" algn="just">
              <a:lnSpc>
                <a:spcPct val="150000"/>
              </a:lnSpc>
              <a:spcBef>
                <a:spcPts val="1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Class invariant – </a:t>
            </a:r>
            <a:r>
              <a:rPr lang="en" u="sng">
                <a:solidFill>
                  <a:srgbClr val="1155CC"/>
                </a:solidFill>
                <a:latin typeface="Open Sans"/>
                <a:ea typeface="Open Sans"/>
                <a:cs typeface="Open Sans"/>
                <a:sym typeface="Open Sans"/>
                <a:hlinkClick r:id="rId2">
                  <a:extLst>
                    <a:ext uri="{A12FA001-AC4F-418D-AE19-62706E023703}">
                      <ahyp:hlinkClr val="tx"/>
                    </a:ext>
                  </a:extLst>
                </a:hlinkClick>
              </a:rPr>
              <a:t>https://en.wikipedia.org/wiki/Class_invariant</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0b0bb04b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0b0bb04b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Imagine we have a type </a:t>
            </a:r>
            <a:r>
              <a:rPr lang="en">
                <a:solidFill>
                  <a:schemeClr val="dk1"/>
                </a:solidFill>
                <a:latin typeface="JetBrains Mono"/>
                <a:ea typeface="JetBrains Mono"/>
                <a:cs typeface="JetBrains Mono"/>
                <a:sym typeface="JetBrains Mono"/>
              </a:rPr>
              <a:t>Car</a:t>
            </a:r>
            <a:r>
              <a:rPr lang="en">
                <a:solidFill>
                  <a:schemeClr val="dk1"/>
                </a:solidFill>
                <a:latin typeface="Open Sans"/>
                <a:ea typeface="Open Sans"/>
                <a:cs typeface="Open Sans"/>
                <a:sym typeface="Open Sans"/>
              </a:rPr>
              <a:t>, which contains multiple properties (states) and control methods, like </a:t>
            </a:r>
            <a:r>
              <a:rPr lang="en">
                <a:solidFill>
                  <a:schemeClr val="dk1"/>
                </a:solidFill>
                <a:latin typeface="JetBrains Mono"/>
                <a:ea typeface="JetBrains Mono"/>
                <a:cs typeface="JetBrains Mono"/>
                <a:sym typeface="JetBrains Mono"/>
              </a:rPr>
              <a:t>startEngine()</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stopEngine()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15"/>
              </a:spcBef>
              <a:spcAft>
                <a:spcPts val="0"/>
              </a:spcAft>
              <a:buNone/>
            </a:pPr>
            <a:r>
              <a:rPr lang="en">
                <a:solidFill>
                  <a:schemeClr val="dk1"/>
                </a:solidFill>
                <a:latin typeface="Open Sans"/>
                <a:ea typeface="Open Sans"/>
                <a:cs typeface="Open Sans"/>
                <a:sym typeface="Open Sans"/>
              </a:rPr>
              <a:t>The implementation of these methods may be hidden, with the methods themselves being exposed by some kind of “contract” (interface).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rtl="0" algn="l">
              <a:lnSpc>
                <a:spcPct val="150000"/>
              </a:lnSpc>
              <a:spcBef>
                <a:spcPts val="90"/>
              </a:spcBef>
              <a:spcAft>
                <a:spcPts val="0"/>
              </a:spcAft>
              <a:buClr>
                <a:schemeClr val="dk1"/>
              </a:buClr>
              <a:buSzPts val="1100"/>
              <a:buFont typeface="Arial"/>
              <a:buNone/>
            </a:pPr>
            <a:r>
              <a:rPr lang="en">
                <a:solidFill>
                  <a:schemeClr val="dk1"/>
                </a:solidFill>
                <a:latin typeface="Open Sans"/>
                <a:ea typeface="Open Sans"/>
                <a:cs typeface="Open Sans"/>
                <a:sym typeface="Open Sans"/>
              </a:rPr>
              <a:t>● Wikipedia. Abstraction (computer science) – </a:t>
            </a:r>
            <a:r>
              <a:rPr lang="en" u="sng">
                <a:solidFill>
                  <a:srgbClr val="FF318B"/>
                </a:solidFill>
                <a:latin typeface="Open Sans"/>
                <a:ea typeface="Open Sans"/>
                <a:cs typeface="Open Sans"/>
                <a:sym typeface="Open Sans"/>
              </a:rPr>
              <a:t>https://en.wikipedia.org/wiki/Abstraction_(computer_science)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0b0bb04b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0b0bb04b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Encapsulation is another fundamental principle of OOP programming that involves hiding implementation details.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go back to the </a:t>
            </a:r>
            <a:r>
              <a:rPr lang="en">
                <a:solidFill>
                  <a:schemeClr val="dk1"/>
                </a:solidFill>
                <a:latin typeface="JetBrains Mono"/>
                <a:ea typeface="JetBrains Mono"/>
                <a:cs typeface="JetBrains Mono"/>
                <a:sym typeface="JetBrains Mono"/>
              </a:rPr>
              <a:t>Car</a:t>
            </a:r>
            <a:r>
              <a:rPr lang="en">
                <a:solidFill>
                  <a:schemeClr val="dk1"/>
                </a:solidFill>
                <a:latin typeface="Open Sans"/>
                <a:ea typeface="Open Sans"/>
                <a:cs typeface="Open Sans"/>
                <a:sym typeface="Open Sans"/>
              </a:rPr>
              <a:t> type example. The car’s engine can be started, and for this to happen some routines should be followed (e.g. check the fuel level, battery voltage, etc.). But the </a:t>
            </a:r>
            <a:r>
              <a:rPr lang="en">
                <a:solidFill>
                  <a:schemeClr val="dk1"/>
                </a:solidFill>
                <a:latin typeface="JetBrains Mono"/>
                <a:ea typeface="JetBrains Mono"/>
                <a:cs typeface="JetBrains Mono"/>
                <a:sym typeface="JetBrains Mono"/>
              </a:rPr>
              <a:t>Car</a:t>
            </a:r>
            <a:r>
              <a:rPr lang="en">
                <a:solidFill>
                  <a:schemeClr val="dk1"/>
                </a:solidFill>
                <a:latin typeface="Open Sans"/>
                <a:ea typeface="Open Sans"/>
                <a:cs typeface="Open Sans"/>
                <a:sym typeface="Open Sans"/>
              </a:rPr>
              <a:t> type can provide only the </a:t>
            </a:r>
            <a:r>
              <a:rPr lang="en">
                <a:solidFill>
                  <a:schemeClr val="dk1"/>
                </a:solidFill>
                <a:latin typeface="JetBrains Mono"/>
                <a:ea typeface="JetBrains Mono"/>
                <a:cs typeface="JetBrains Mono"/>
                <a:sym typeface="JetBrains Mono"/>
              </a:rPr>
              <a:t>startEngine() </a:t>
            </a:r>
            <a:r>
              <a:rPr lang="en">
                <a:solidFill>
                  <a:schemeClr val="dk1"/>
                </a:solidFill>
                <a:latin typeface="Open Sans"/>
                <a:ea typeface="Open Sans"/>
                <a:cs typeface="Open Sans"/>
                <a:sym typeface="Open Sans"/>
              </a:rPr>
              <a:t>method and hide the execution of all these routines from the outside world.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152019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What is encapsulation – </a:t>
            </a:r>
            <a:r>
              <a:rPr lang="en" u="sng">
                <a:solidFill>
                  <a:srgbClr val="FF318B"/>
                </a:solidFill>
                <a:latin typeface="Open Sans"/>
                <a:ea typeface="Open Sans"/>
                <a:cs typeface="Open Sans"/>
                <a:sym typeface="Open Sans"/>
              </a:rPr>
              <a:t>https://www.dotnetfunda.com/articles/show/511/what-is-encapsulation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a0b0bb04b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a0b0bb04b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is the difference between abstraction and encapsulation? It seems they are similar and highly related.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Abstraction means providing a generalization (and it may be functional abstraction or data abstraction). In short, you could say that abstraction dictates that some information is more important than other information, but (correctly) does not specify a specific mechanism for handling the unimportant information.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Encapsulation means hiding the implementation details. We can hide both the state and some internal methods inside, prevent direct access, and expose only a limited number of methods.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15"/>
              </a:spcBef>
              <a:spcAft>
                <a:spcPts val="0"/>
              </a:spcAft>
              <a:buClr>
                <a:schemeClr val="dk1"/>
              </a:buClr>
              <a:buSzPts val="1100"/>
              <a:buChar char="●"/>
            </a:pPr>
            <a:r>
              <a:rPr lang="en">
                <a:solidFill>
                  <a:schemeClr val="dk1"/>
                </a:solidFill>
                <a:latin typeface="Open Sans"/>
                <a:ea typeface="Open Sans"/>
                <a:cs typeface="Open Sans"/>
                <a:sym typeface="Open Sans"/>
              </a:rPr>
              <a:t>Abstraction, Encapsulation, and Information Hiding – </a:t>
            </a:r>
            <a:r>
              <a:rPr lang="en" u="sng">
                <a:solidFill>
                  <a:srgbClr val="FF318B"/>
                </a:solidFill>
                <a:latin typeface="Open Sans"/>
                <a:ea typeface="Open Sans"/>
                <a:cs typeface="Open Sans"/>
                <a:sym typeface="Open Sans"/>
              </a:rPr>
              <a:t>http://www.tonymarston.co.uk/php-mysql/abstraction.txt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Abstraction vs Encapsulation – </a:t>
            </a:r>
            <a:r>
              <a:rPr lang="en" u="sng">
                <a:solidFill>
                  <a:srgbClr val="FF318B"/>
                </a:solidFill>
                <a:latin typeface="Open Sans"/>
                <a:ea typeface="Open Sans"/>
                <a:cs typeface="Open Sans"/>
                <a:sym typeface="Open Sans"/>
              </a:rPr>
              <a:t>https://www.javatpoint.com/abstraction-vs-encapsulation-in-java</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Stackoverflow. Abstraction vs Encapsulation – </a:t>
            </a:r>
            <a:r>
              <a:rPr lang="en" u="sng">
                <a:solidFill>
                  <a:srgbClr val="FF318B"/>
                </a:solidFill>
                <a:latin typeface="Open Sans"/>
                <a:ea typeface="Open Sans"/>
                <a:cs typeface="Open Sans"/>
                <a:sym typeface="Open Sans"/>
              </a:rPr>
              <a:t>https://stackoverflow.com/questions/742341/difference-between-abstraction-and-encapsulation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a0b0bb04b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a0b0bb04b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Support for encapsulation requires certain mechanisms for hiding the state (properties) and methods from the outside world. Most languages provide access modifiers – e.g. </a:t>
            </a:r>
            <a:r>
              <a:rPr lang="en">
                <a:solidFill>
                  <a:schemeClr val="dk1"/>
                </a:solidFill>
                <a:latin typeface="JetBrains Mono"/>
                <a:ea typeface="JetBrains Mono"/>
                <a:cs typeface="JetBrains Mono"/>
                <a:sym typeface="JetBrains Mono"/>
              </a:rPr>
              <a:t>public </a:t>
            </a:r>
            <a:r>
              <a:rPr lang="en">
                <a:solidFill>
                  <a:schemeClr val="dk1"/>
                </a:solidFill>
                <a:latin typeface="Open Sans"/>
                <a:ea typeface="Open Sans"/>
                <a:cs typeface="Open Sans"/>
                <a:sym typeface="Open Sans"/>
              </a:rPr>
              <a:t>and </a:t>
            </a:r>
            <a:r>
              <a:rPr lang="en">
                <a:solidFill>
                  <a:schemeClr val="dk1"/>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where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public</a:t>
            </a:r>
            <a:r>
              <a:rPr lang="en">
                <a:solidFill>
                  <a:schemeClr val="dk1"/>
                </a:solidFill>
                <a:latin typeface="Open Sans"/>
                <a:ea typeface="Open Sans"/>
                <a:cs typeface="Open Sans"/>
                <a:sym typeface="Open Sans"/>
              </a:rPr>
              <a:t> means accessible by everyone and </a:t>
            </a:r>
            <a:r>
              <a:rPr lang="en">
                <a:solidFill>
                  <a:schemeClr val="dk1"/>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means accessible only inside the class.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four access modifiers in Kotlin. In addition to </a:t>
            </a:r>
            <a:r>
              <a:rPr lang="en">
                <a:solidFill>
                  <a:schemeClr val="dk1"/>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public</a:t>
            </a:r>
            <a:r>
              <a:rPr lang="en">
                <a:solidFill>
                  <a:schemeClr val="dk1"/>
                </a:solidFill>
                <a:latin typeface="Open Sans"/>
                <a:ea typeface="Open Sans"/>
                <a:cs typeface="Open Sans"/>
                <a:sym typeface="Open Sans"/>
              </a:rPr>
              <a:t> there are also: </a:t>
            </a:r>
            <a:endParaRPr>
              <a:solidFill>
                <a:schemeClr val="dk1"/>
              </a:solidFill>
              <a:latin typeface="Open Sans"/>
              <a:ea typeface="Open Sans"/>
              <a:cs typeface="Open Sans"/>
              <a:sym typeface="Open Sans"/>
            </a:endParaRPr>
          </a:p>
          <a:p>
            <a:pPr indent="-298450" lvl="0" marL="457200" marR="3128010" rtl="0" algn="l">
              <a:lnSpc>
                <a:spcPct val="150000"/>
              </a:lnSpc>
              <a:spcBef>
                <a:spcPts val="105"/>
              </a:spcBef>
              <a:spcAft>
                <a:spcPts val="0"/>
              </a:spcAft>
              <a:buClr>
                <a:schemeClr val="dk1"/>
              </a:buClr>
              <a:buSzPts val="1100"/>
              <a:buFont typeface="Open Sans"/>
              <a:buChar char="●"/>
            </a:pPr>
            <a:r>
              <a:rPr lang="en">
                <a:solidFill>
                  <a:schemeClr val="dk1"/>
                </a:solidFill>
                <a:latin typeface="JetBrains Mono"/>
                <a:ea typeface="JetBrains Mono"/>
                <a:cs typeface="JetBrains Mono"/>
                <a:sym typeface="JetBrains Mono"/>
              </a:rPr>
              <a:t>protected</a:t>
            </a:r>
            <a:r>
              <a:rPr lang="en">
                <a:solidFill>
                  <a:schemeClr val="dk1"/>
                </a:solidFill>
                <a:latin typeface="Open Sans"/>
                <a:ea typeface="Open Sans"/>
                <a:cs typeface="Open Sans"/>
                <a:sym typeface="Open Sans"/>
              </a:rPr>
              <a:t> – Similar to </a:t>
            </a:r>
            <a:r>
              <a:rPr lang="en">
                <a:solidFill>
                  <a:schemeClr val="dk1"/>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but it allows access to a property/method inside both the class and its inheritors (we will talk about inheritance shortly).</a:t>
            </a:r>
            <a:endParaRPr>
              <a:solidFill>
                <a:schemeClr val="dk1"/>
              </a:solidFill>
              <a:latin typeface="Open Sans"/>
              <a:ea typeface="Open Sans"/>
              <a:cs typeface="Open Sans"/>
              <a:sym typeface="Open Sans"/>
            </a:endParaRPr>
          </a:p>
          <a:p>
            <a:pPr indent="-298450" lvl="0" marL="457200" marR="3128010" rtl="0" algn="l">
              <a:lnSpc>
                <a:spcPct val="150000"/>
              </a:lnSpc>
              <a:spcBef>
                <a:spcPts val="0"/>
              </a:spcBef>
              <a:spcAft>
                <a:spcPts val="0"/>
              </a:spcAft>
              <a:buClr>
                <a:schemeClr val="dk1"/>
              </a:buClr>
              <a:buSzPts val="1100"/>
              <a:buFont typeface="Open Sans"/>
              <a:buChar char="●"/>
            </a:pPr>
            <a:r>
              <a:rPr lang="en">
                <a:solidFill>
                  <a:schemeClr val="dk1"/>
                </a:solidFill>
                <a:latin typeface="JetBrains Mono"/>
                <a:ea typeface="JetBrains Mono"/>
                <a:cs typeface="JetBrains Mono"/>
                <a:sym typeface="JetBrains Mono"/>
              </a:rPr>
              <a:t>internal</a:t>
            </a:r>
            <a:r>
              <a:rPr lang="en">
                <a:solidFill>
                  <a:schemeClr val="dk1"/>
                </a:solidFill>
                <a:latin typeface="Open Sans"/>
                <a:ea typeface="Open Sans"/>
                <a:cs typeface="Open Sans"/>
                <a:sym typeface="Open Sans"/>
              </a:rPr>
              <a:t> – Visible inside the module. The visibility modifier is related to a project structure. A module is a set of source files compiled together, e.g. a Maven project.</a:t>
            </a:r>
            <a:r>
              <a:rPr b="1"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4585335" rtl="0" algn="just">
              <a:lnSpc>
                <a:spcPct val="150000"/>
              </a:lnSpc>
              <a:spcBef>
                <a:spcPts val="116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(optional) Access modifiers help us limit the visibility of properties/methods. Visibility may be validated at compile time. However, in many languages accessibility may be modified at runtime, e.g. using reflection. And let’s remember that some languages don’t have access modifiers at all. </a:t>
            </a:r>
            <a:endParaRPr>
              <a:solidFill>
                <a:schemeClr val="dk1"/>
              </a:solidFill>
              <a:latin typeface="Open Sans"/>
              <a:ea typeface="Open Sans"/>
              <a:cs typeface="Open Sans"/>
              <a:sym typeface="Open Sans"/>
            </a:endParaRPr>
          </a:p>
          <a:p>
            <a:pPr indent="0" lvl="0" marL="0" rtl="0" algn="just">
              <a:lnSpc>
                <a:spcPct val="150000"/>
              </a:lnSpc>
              <a:spcBef>
                <a:spcPts val="110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312801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visibility modifiers – </a:t>
            </a:r>
            <a:r>
              <a:rPr lang="en" u="sng">
                <a:solidFill>
                  <a:srgbClr val="FF318B"/>
                </a:solidFill>
                <a:latin typeface="Open Sans"/>
                <a:ea typeface="Open Sans"/>
                <a:cs typeface="Open Sans"/>
                <a:sym typeface="Open Sans"/>
              </a:rPr>
              <a:t>https://kotlinlang.org/docs/visibility-modifiers.html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a0b0bb04b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a0b0bb04b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Inheritance is another fundamental principle of OOP. Using inheritance, we can introduce a type hierarchy where every inheritor will obtain features from the base class.</a:t>
            </a:r>
            <a:r>
              <a:rPr lang="en">
                <a:solidFill>
                  <a:schemeClr val="dk1"/>
                </a:solidFill>
                <a:latin typeface="Open Sans"/>
                <a:ea typeface="Open Sans"/>
                <a:cs typeface="Open Sans"/>
                <a:sym typeface="Open Sans"/>
              </a:rPr>
              <a:t> Inheritors can</a:t>
            </a:r>
            <a:r>
              <a:rPr lang="en">
                <a:solidFill>
                  <a:schemeClr val="dk1"/>
                </a:solidFill>
                <a:latin typeface="Open Sans"/>
                <a:ea typeface="Open Sans"/>
                <a:cs typeface="Open Sans"/>
                <a:sym typeface="Open Sans"/>
              </a:rPr>
              <a:t> also </a:t>
            </a:r>
            <a:r>
              <a:rPr lang="en">
                <a:solidFill>
                  <a:schemeClr val="dk1"/>
                </a:solidFill>
                <a:latin typeface="Open Sans"/>
                <a:ea typeface="Open Sans"/>
                <a:cs typeface="Open Sans"/>
                <a:sym typeface="Open Sans"/>
              </a:rPr>
              <a:t>introduce new features and/or override (change) the inherited ones. </a:t>
            </a:r>
            <a:endParaRPr>
              <a:solidFill>
                <a:schemeClr val="dk1"/>
              </a:solidFill>
              <a:latin typeface="Open Sans"/>
              <a:ea typeface="Open Sans"/>
              <a:cs typeface="Open Sans"/>
              <a:sym typeface="Open Sans"/>
            </a:endParaRPr>
          </a:p>
          <a:p>
            <a:pPr indent="0" lvl="0" marL="0" rtl="0" algn="just">
              <a:lnSpc>
                <a:spcPct val="150000"/>
              </a:lnSpc>
              <a:spcBef>
                <a:spcPts val="885"/>
              </a:spcBef>
              <a:spcAft>
                <a:spcPts val="0"/>
              </a:spcAft>
              <a:buClr>
                <a:schemeClr val="dk1"/>
              </a:buClr>
              <a:buSzPts val="1100"/>
              <a:buFont typeface="Arial"/>
              <a:buNone/>
            </a:pPr>
            <a:r>
              <a:rPr lang="en">
                <a:solidFill>
                  <a:schemeClr val="dk1"/>
                </a:solidFill>
                <a:latin typeface="Open Sans"/>
                <a:ea typeface="Open Sans"/>
                <a:cs typeface="Open Sans"/>
                <a:sym typeface="Open Sans"/>
              </a:rPr>
              <a:t>Consider our car example again. There are actually different types of vehicles – light vehicles, trucks, buses, etc. But every truck has an engine, wheels, and a state (mileage, fuel level, etc.). So we can introduce a base type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first and implement the shared logic and state, then add specific vehicle types and set them up so that they inherit features from the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base type. </a:t>
            </a:r>
            <a:endParaRPr>
              <a:solidFill>
                <a:schemeClr val="dk1"/>
              </a:solidFill>
              <a:latin typeface="Open Sans"/>
              <a:ea typeface="Open Sans"/>
              <a:cs typeface="Open Sans"/>
              <a:sym typeface="Open Sans"/>
            </a:endParaRPr>
          </a:p>
          <a:p>
            <a:pPr indent="0" lvl="0" marL="0" rtl="0" algn="just">
              <a:lnSpc>
                <a:spcPct val="150000"/>
              </a:lnSpc>
              <a:spcBef>
                <a:spcPts val="88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3067685" rtl="0" algn="l">
              <a:lnSpc>
                <a:spcPct val="150000"/>
              </a:lnSpc>
              <a:spcBef>
                <a:spcPts val="1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Inheritance (OOP)  – </a:t>
            </a:r>
            <a:r>
              <a:rPr lang="en" u="sng">
                <a:solidFill>
                  <a:srgbClr val="FF318B"/>
                </a:solidFill>
                <a:latin typeface="Open Sans"/>
                <a:ea typeface="Open Sans"/>
                <a:cs typeface="Open Sans"/>
                <a:sym typeface="Open Sans"/>
              </a:rPr>
              <a:t>https://en.wikipedia.org/wiki/Inheritance_(object-oriented_programming)</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0" spcFirstLastPara="1" rIns="0"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2"/>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15" name="Google Shape;15;p3"/>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gn="l">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6" name="Shape 16"/>
        <p:cNvGrpSpPr/>
        <p:nvPr/>
      </p:nvGrpSpPr>
      <p:grpSpPr>
        <a:xfrm>
          <a:off x="0" y="0"/>
          <a:ext cx="0" cy="0"/>
          <a:chOff x="0" y="0"/>
          <a:chExt cx="0" cy="0"/>
        </a:xfrm>
      </p:grpSpPr>
      <p:sp>
        <p:nvSpPr>
          <p:cNvPr id="17" name="Google Shape;17;p4"/>
          <p:cNvSpPr txBox="1"/>
          <p:nvPr>
            <p:ph idx="1" type="body"/>
          </p:nvPr>
        </p:nvSpPr>
        <p:spPr>
          <a:xfrm>
            <a:off x="292608" y="1335024"/>
            <a:ext cx="8326800" cy="2853000"/>
          </a:xfrm>
          <a:prstGeom prst="rect">
            <a:avLst/>
          </a:prstGeom>
          <a:noFill/>
          <a:ln>
            <a:noFill/>
          </a:ln>
        </p:spPr>
        <p:txBody>
          <a:bodyPr anchorCtr="0" anchor="t" bIns="0" lIns="0" spcFirstLastPara="1" rIns="0" wrap="square" tIns="146300">
            <a:noAutofit/>
          </a:bodyPr>
          <a:lstStyle>
            <a:lvl1pPr indent="-279400" lvl="0" marL="457200" algn="l">
              <a:lnSpc>
                <a:spcPct val="115000"/>
              </a:lnSpc>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algn="l">
              <a:lnSpc>
                <a:spcPct val="115000"/>
              </a:lnSpc>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8" name="Google Shape;18;p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19" name="Shape 19"/>
        <p:cNvGrpSpPr/>
        <p:nvPr/>
      </p:nvGrpSpPr>
      <p:grpSpPr>
        <a:xfrm>
          <a:off x="0" y="0"/>
          <a:ext cx="0" cy="0"/>
          <a:chOff x="0" y="0"/>
          <a:chExt cx="0" cy="0"/>
        </a:xfrm>
      </p:grpSpPr>
      <p:sp>
        <p:nvSpPr>
          <p:cNvPr id="20" name="Google Shape;20;p5"/>
          <p:cNvSpPr txBox="1"/>
          <p:nvPr>
            <p:ph idx="1" type="body"/>
          </p:nvPr>
        </p:nvSpPr>
        <p:spPr>
          <a:xfrm>
            <a:off x="292608" y="1335024"/>
            <a:ext cx="8328900" cy="23958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
        <p:nvSpPr>
          <p:cNvPr id="21" name="Google Shape;21;p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22" name="Shape 22"/>
        <p:cNvGrpSpPr/>
        <p:nvPr/>
      </p:nvGrpSpPr>
      <p:grpSpPr>
        <a:xfrm>
          <a:off x="0" y="0"/>
          <a:ext cx="0" cy="0"/>
          <a:chOff x="0" y="0"/>
          <a:chExt cx="0" cy="0"/>
        </a:xfrm>
      </p:grpSpPr>
      <p:sp>
        <p:nvSpPr>
          <p:cNvPr id="23" name="Google Shape;23;p6"/>
          <p:cNvSpPr txBox="1"/>
          <p:nvPr>
            <p:ph idx="1" type="body"/>
          </p:nvPr>
        </p:nvSpPr>
        <p:spPr>
          <a:xfrm>
            <a:off x="292608" y="1335024"/>
            <a:ext cx="8328900" cy="23775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algn="l">
              <a:lnSpc>
                <a:spcPct val="115000"/>
              </a:lnSpc>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24" name="Google Shape;24;p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25" name="Shape 25"/>
        <p:cNvGrpSpPr/>
        <p:nvPr/>
      </p:nvGrpSpPr>
      <p:grpSpPr>
        <a:xfrm>
          <a:off x="0" y="0"/>
          <a:ext cx="0" cy="0"/>
          <a:chOff x="0" y="0"/>
          <a:chExt cx="0" cy="0"/>
        </a:xfrm>
      </p:grpSpPr>
      <p:sp>
        <p:nvSpPr>
          <p:cNvPr id="26" name="Google Shape;26;p7"/>
          <p:cNvSpPr txBox="1"/>
          <p:nvPr>
            <p:ph type="title"/>
          </p:nvPr>
        </p:nvSpPr>
        <p:spPr>
          <a:xfrm>
            <a:off x="411475" y="1626682"/>
            <a:ext cx="8321100" cy="1664400"/>
          </a:xfrm>
          <a:prstGeom prst="rect">
            <a:avLst/>
          </a:prstGeom>
          <a:noFill/>
          <a:ln>
            <a:noFill/>
          </a:ln>
        </p:spPr>
        <p:txBody>
          <a:bodyPr anchorCtr="0" anchor="ctr" bIns="91425" lIns="0" spcFirstLastPara="1" rIns="0" wrap="square" tIns="91425">
            <a:noAutofit/>
          </a:bodyPr>
          <a:lstStyle>
            <a:lvl1pPr lvl="0" algn="ctr">
              <a:lnSpc>
                <a:spcPct val="85000"/>
              </a:lnSpc>
              <a:spcBef>
                <a:spcPts val="0"/>
              </a:spcBef>
              <a:spcAft>
                <a:spcPts val="0"/>
              </a:spcAft>
              <a:buSzPts val="3300"/>
              <a:buNone/>
              <a:defRPr/>
            </a:lvl1pPr>
            <a:lvl2pPr lvl="1" algn="ctr">
              <a:lnSpc>
                <a:spcPct val="85000"/>
              </a:lnSpc>
              <a:spcBef>
                <a:spcPts val="0"/>
              </a:spcBef>
              <a:spcAft>
                <a:spcPts val="0"/>
              </a:spcAft>
              <a:buSzPts val="3300"/>
              <a:buNone/>
              <a:defRPr/>
            </a:lvl2pPr>
            <a:lvl3pPr lvl="2" algn="ctr">
              <a:lnSpc>
                <a:spcPct val="85000"/>
              </a:lnSpc>
              <a:spcBef>
                <a:spcPts val="0"/>
              </a:spcBef>
              <a:spcAft>
                <a:spcPts val="0"/>
              </a:spcAft>
              <a:buSzPts val="3300"/>
              <a:buNone/>
              <a:defRPr/>
            </a:lvl3pPr>
            <a:lvl4pPr lvl="3" algn="ctr">
              <a:lnSpc>
                <a:spcPct val="85000"/>
              </a:lnSpc>
              <a:spcBef>
                <a:spcPts val="0"/>
              </a:spcBef>
              <a:spcAft>
                <a:spcPts val="0"/>
              </a:spcAft>
              <a:buSzPts val="3300"/>
              <a:buNone/>
              <a:defRPr/>
            </a:lvl4pPr>
            <a:lvl5pPr lvl="4" algn="ctr">
              <a:lnSpc>
                <a:spcPct val="85000"/>
              </a:lnSpc>
              <a:spcBef>
                <a:spcPts val="0"/>
              </a:spcBef>
              <a:spcAft>
                <a:spcPts val="0"/>
              </a:spcAft>
              <a:buSzPts val="3300"/>
              <a:buNone/>
              <a:defRPr/>
            </a:lvl5pPr>
            <a:lvl6pPr lvl="5" algn="ctr">
              <a:lnSpc>
                <a:spcPct val="85000"/>
              </a:lnSpc>
              <a:spcBef>
                <a:spcPts val="0"/>
              </a:spcBef>
              <a:spcAft>
                <a:spcPts val="0"/>
              </a:spcAft>
              <a:buSzPts val="3300"/>
              <a:buNone/>
              <a:defRPr/>
            </a:lvl6pPr>
            <a:lvl7pPr lvl="6" algn="ctr">
              <a:lnSpc>
                <a:spcPct val="85000"/>
              </a:lnSpc>
              <a:spcBef>
                <a:spcPts val="0"/>
              </a:spcBef>
              <a:spcAft>
                <a:spcPts val="0"/>
              </a:spcAft>
              <a:buSzPts val="3300"/>
              <a:buNone/>
              <a:defRPr/>
            </a:lvl7pPr>
            <a:lvl8pPr lvl="7" algn="ctr">
              <a:lnSpc>
                <a:spcPct val="85000"/>
              </a:lnSpc>
              <a:spcBef>
                <a:spcPts val="0"/>
              </a:spcBef>
              <a:spcAft>
                <a:spcPts val="0"/>
              </a:spcAft>
              <a:buSzPts val="3300"/>
              <a:buNone/>
              <a:defRPr/>
            </a:lvl8pPr>
            <a:lvl9pPr lvl="8" algn="ctr">
              <a:lnSpc>
                <a:spcPct val="85000"/>
              </a:lnSpc>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27" name="Shape 27"/>
        <p:cNvGrpSpPr/>
        <p:nvPr/>
      </p:nvGrpSpPr>
      <p:grpSpPr>
        <a:xfrm>
          <a:off x="0" y="0"/>
          <a:ext cx="0" cy="0"/>
          <a:chOff x="0" y="0"/>
          <a:chExt cx="0" cy="0"/>
        </a:xfrm>
      </p:grpSpPr>
      <p:sp>
        <p:nvSpPr>
          <p:cNvPr id="28" name="Google Shape;28;p8"/>
          <p:cNvSpPr txBox="1"/>
          <p:nvPr>
            <p:ph idx="1" type="body"/>
          </p:nvPr>
        </p:nvSpPr>
        <p:spPr>
          <a:xfrm>
            <a:off x="292600" y="292598"/>
            <a:ext cx="8328900" cy="44859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9" name="Shape 29"/>
        <p:cNvGrpSpPr/>
        <p:nvPr/>
      </p:nvGrpSpPr>
      <p:grpSpPr>
        <a:xfrm>
          <a:off x="0" y="0"/>
          <a:ext cx="0" cy="0"/>
          <a:chOff x="0" y="0"/>
          <a:chExt cx="0" cy="0"/>
        </a:xfrm>
      </p:grpSpPr>
      <p:sp>
        <p:nvSpPr>
          <p:cNvPr id="30" name="Google Shape;3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 name="Google Shape;3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1pPr>
            <a:lvl2pPr lvl="1"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2pPr>
            <a:lvl3pPr lvl="2"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3pPr>
            <a:lvl4pPr lvl="3"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4pPr>
            <a:lvl5pPr lvl="4"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5pPr>
            <a:lvl6pPr lvl="5"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6pPr>
            <a:lvl7pPr lvl="6"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7pPr>
            <a:lvl8pPr lvl="7"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8pPr>
            <a:lvl9pPr lvl="8"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600"/>
              </a:spcBef>
              <a:spcAft>
                <a:spcPts val="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0"/>
          <p:cNvSpPr txBox="1"/>
          <p:nvPr/>
        </p:nvSpPr>
        <p:spPr>
          <a:xfrm>
            <a:off x="882275" y="1003425"/>
            <a:ext cx="5266200" cy="301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Object-Oriented Programming</a:t>
            </a:r>
            <a:endParaRPr sz="4800">
              <a:solidFill>
                <a:srgbClr val="FFFFFF"/>
              </a:solidFill>
              <a:latin typeface="Inter"/>
              <a:ea typeface="Inter"/>
              <a:cs typeface="Inter"/>
              <a:sym typeface="Inter"/>
            </a:endParaRPr>
          </a:p>
          <a:p>
            <a:pPr indent="0" lvl="0" marL="0" marR="0" rtl="0" algn="l">
              <a:lnSpc>
                <a:spcPct val="100000"/>
              </a:lnSpc>
              <a:spcBef>
                <a:spcPts val="1600"/>
              </a:spcBef>
              <a:spcAft>
                <a:spcPts val="0"/>
              </a:spcAft>
              <a:buClr>
                <a:schemeClr val="dk1"/>
              </a:buClr>
              <a:buSzPts val="1100"/>
              <a:buFont typeface="Arial"/>
              <a:buNone/>
            </a:pPr>
            <a:r>
              <a:rPr lang="en" sz="2800">
                <a:solidFill>
                  <a:srgbClr val="FFFFFF"/>
                </a:solidFill>
                <a:latin typeface="Inter"/>
                <a:ea typeface="Inter"/>
                <a:cs typeface="Inter"/>
                <a:sym typeface="Inter"/>
              </a:rPr>
              <a:t>Introduction and </a:t>
            </a:r>
            <a:br>
              <a:rPr lang="en" sz="2800">
                <a:solidFill>
                  <a:srgbClr val="FFFFFF"/>
                </a:solidFill>
                <a:latin typeface="Inter"/>
                <a:ea typeface="Inter"/>
                <a:cs typeface="Inter"/>
                <a:sym typeface="Inter"/>
              </a:rPr>
            </a:br>
            <a:r>
              <a:rPr lang="en" sz="2800">
                <a:solidFill>
                  <a:srgbClr val="FFFFFF"/>
                </a:solidFill>
                <a:latin typeface="Inter"/>
                <a:ea typeface="Inter"/>
                <a:cs typeface="Inter"/>
                <a:sym typeface="Inter"/>
              </a:rPr>
              <a:t>Basic Principles</a:t>
            </a:r>
            <a:endParaRPr sz="2800">
              <a:solidFill>
                <a:srgbClr val="FFFFFF"/>
              </a:solidFill>
              <a:latin typeface="Inter"/>
              <a:ea typeface="Inter"/>
              <a:cs typeface="Inter"/>
              <a:sym typeface="Inter"/>
            </a:endParaRPr>
          </a:p>
        </p:txBody>
      </p:sp>
      <p:pic>
        <p:nvPicPr>
          <p:cNvPr id="38" name="Google Shape;38;p10"/>
          <p:cNvPicPr preferRelativeResize="0"/>
          <p:nvPr/>
        </p:nvPicPr>
        <p:blipFill>
          <a:blip r:embed="rId3">
            <a:alphaModFix/>
          </a:blip>
          <a:stretch>
            <a:fillRect/>
          </a:stretch>
        </p:blipFill>
        <p:spPr>
          <a:xfrm>
            <a:off x="315075" y="332279"/>
            <a:ext cx="596400" cy="298200"/>
          </a:xfrm>
          <a:prstGeom prst="rect">
            <a:avLst/>
          </a:prstGeom>
          <a:noFill/>
          <a:ln>
            <a:noFill/>
          </a:ln>
        </p:spPr>
      </p:pic>
      <p:sp>
        <p:nvSpPr>
          <p:cNvPr id="39" name="Google Shape;39;p10"/>
          <p:cNvSpPr txBox="1"/>
          <p:nvPr/>
        </p:nvSpPr>
        <p:spPr>
          <a:xfrm>
            <a:off x="923472"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0" name="Google Shape;40;p10">
            <a:hlinkClick r:id="rId4"/>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@kotlin</a:t>
            </a:r>
            <a:endParaRPr sz="1700">
              <a:solidFill>
                <a:srgbClr val="B7B7B7"/>
              </a:solidFill>
              <a:latin typeface="Inter"/>
              <a:ea typeface="Inter"/>
              <a:cs typeface="Inter"/>
              <a:sym typeface="Inter"/>
            </a:endParaRPr>
          </a:p>
        </p:txBody>
      </p:sp>
      <p:sp>
        <p:nvSpPr>
          <p:cNvPr id="41" name="Google Shape;41;p10"/>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  Developed by JetBrains </a:t>
            </a:r>
            <a:endParaRPr sz="1700">
              <a:solidFill>
                <a:srgbClr val="B7B7B7"/>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Inheritance</a:t>
            </a:r>
            <a:endParaRPr/>
          </a:p>
        </p:txBody>
      </p:sp>
      <p:sp>
        <p:nvSpPr>
          <p:cNvPr id="96" name="Google Shape;96;p1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spcBef>
                <a:spcPts val="0"/>
              </a:spcBef>
              <a:spcAft>
                <a:spcPts val="0"/>
              </a:spcAft>
              <a:buSzPts val="1400"/>
              <a:buChar char="●"/>
            </a:pPr>
            <a:r>
              <a:rPr lang="en"/>
              <a:t>"General concept – specific concept".</a:t>
            </a:r>
            <a:endParaRPr/>
          </a:p>
          <a:p>
            <a:pPr indent="-317500" lvl="1" marL="914400" rtl="0" algn="l">
              <a:spcBef>
                <a:spcPts val="1000"/>
              </a:spcBef>
              <a:spcAft>
                <a:spcPts val="0"/>
              </a:spcAft>
              <a:buSzPts val="1400"/>
              <a:buChar char="○"/>
            </a:pPr>
            <a:r>
              <a:rPr lang="en"/>
              <a:t>"Is-a" relationship</a:t>
            </a:r>
            <a:r>
              <a:rPr lang="en"/>
              <a:t>.</a:t>
            </a:r>
            <a:endParaRPr/>
          </a:p>
          <a:p>
            <a:pPr indent="-317500" lvl="0" marL="457200" rtl="0" algn="l">
              <a:spcBef>
                <a:spcPts val="1000"/>
              </a:spcBef>
              <a:spcAft>
                <a:spcPts val="0"/>
              </a:spcAft>
              <a:buSzPts val="1400"/>
              <a:buChar char="●"/>
            </a:pPr>
            <a:r>
              <a:rPr lang="en"/>
              <a:t>Motivation</a:t>
            </a:r>
            <a:endParaRPr/>
          </a:p>
          <a:p>
            <a:pPr indent="-317500" lvl="1" marL="914400" rtl="0" algn="l">
              <a:spcBef>
                <a:spcPts val="1000"/>
              </a:spcBef>
              <a:spcAft>
                <a:spcPts val="0"/>
              </a:spcAft>
              <a:buSzPts val="1400"/>
              <a:buChar char="○"/>
            </a:pPr>
            <a:r>
              <a:rPr lang="en"/>
              <a:t>Keep shared code separate – in the base class – and reuse it.</a:t>
            </a:r>
            <a:endParaRPr/>
          </a:p>
          <a:p>
            <a:pPr indent="-317500" lvl="1" marL="914400" rtl="0" algn="l">
              <a:spcBef>
                <a:spcPts val="1000"/>
              </a:spcBef>
              <a:spcAft>
                <a:spcPts val="0"/>
              </a:spcAft>
              <a:buSzPts val="1400"/>
              <a:buChar char="○"/>
            </a:pPr>
            <a:r>
              <a:rPr lang="en"/>
              <a:t>Type hierarchy, subtyping.</a:t>
            </a:r>
            <a:endParaRPr/>
          </a:p>
          <a:p>
            <a:pPr indent="-317500" lvl="1" marL="914400" rtl="0" algn="l">
              <a:spcBef>
                <a:spcPts val="1000"/>
              </a:spcBef>
              <a:spcAft>
                <a:spcPts val="0"/>
              </a:spcAft>
              <a:buSzPts val="1400"/>
              <a:buChar char="○"/>
            </a:pPr>
            <a:r>
              <a:rPr lang="en"/>
              <a:t>Incremental design.</a:t>
            </a:r>
            <a:endParaRPr/>
          </a:p>
          <a:p>
            <a:pPr indent="-317500" lvl="0" marL="457200" rtl="0" algn="l">
              <a:spcBef>
                <a:spcPts val="1000"/>
              </a:spcBef>
              <a:spcAft>
                <a:spcPts val="1000"/>
              </a:spcAft>
              <a:buSzPts val="1400"/>
              <a:buChar char="●"/>
            </a:pPr>
            <a:r>
              <a:rPr lang="en"/>
              <a:t>Inheritance is often redundant and can be replaced with composition.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Subtyping</a:t>
            </a:r>
            <a:endParaRPr/>
          </a:p>
        </p:txBody>
      </p:sp>
      <p:sp>
        <p:nvSpPr>
          <p:cNvPr id="102" name="Google Shape;102;p20"/>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An object can belong to several types (classes) at the same time </a:t>
            </a:r>
            <a:endParaRPr/>
          </a:p>
          <a:p>
            <a:pPr indent="-317500" lvl="0" marL="457200" rtl="0" algn="l">
              <a:spcBef>
                <a:spcPts val="1000"/>
              </a:spcBef>
              <a:spcAft>
                <a:spcPts val="0"/>
              </a:spcAft>
              <a:buSzPts val="1400"/>
              <a:buChar char="●"/>
            </a:pPr>
            <a:r>
              <a:rPr lang="en"/>
              <a:t>Eleanor – A student, a woman, a beer enthusiast, and the reigning UFC champion. </a:t>
            </a:r>
            <a:endParaRPr/>
          </a:p>
          <a:p>
            <a:pPr indent="-317500" lvl="0" marL="457200" rtl="0" algn="l">
              <a:spcBef>
                <a:spcPts val="1000"/>
              </a:spcBef>
              <a:spcAft>
                <a:spcPts val="0"/>
              </a:spcAft>
              <a:buSzPts val="1400"/>
              <a:buChar char="●"/>
            </a:pPr>
            <a:r>
              <a:rPr lang="en"/>
              <a:t>Nate – A developer, a man, an anime lover,</a:t>
            </a:r>
            <a:r>
              <a:rPr lang="en"/>
              <a:t> and a</a:t>
            </a:r>
            <a:r>
              <a:rPr lang="en"/>
              <a:t> recreational swimmer</a:t>
            </a:r>
            <a:r>
              <a:rPr lang="en"/>
              <a:t>.</a:t>
            </a:r>
            <a:endParaRPr/>
          </a:p>
          <a:p>
            <a:pPr indent="0" lvl="0" marL="0" rtl="0" algn="l">
              <a:spcBef>
                <a:spcPts val="1000"/>
              </a:spcBef>
              <a:spcAft>
                <a:spcPts val="0"/>
              </a:spcAft>
              <a:buClr>
                <a:schemeClr val="dk1"/>
              </a:buClr>
              <a:buSzPts val="1100"/>
              <a:buFont typeface="Arial"/>
              <a:buNone/>
            </a:pPr>
            <a:r>
              <a:rPr lang="en"/>
              <a:t>Each type (class) defines an interface and expected behavior.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in our example, while Eleanor is a student, she will exhibit a set of expected behaviors (such as turning in homework, studying for tests, etc.). </a:t>
            </a:r>
            <a:r>
              <a:rPr lang="en"/>
              <a:t>When </a:t>
            </a:r>
            <a:r>
              <a:rPr lang="en"/>
              <a:t>Eleanor gets her degree, she will stop being a student and she may cease to exhibit the associated behaviors, but her overall identity will not change and the behaviors associated with her other properties will be unaffected.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Subtyping</a:t>
            </a:r>
            <a:endParaRPr/>
          </a:p>
        </p:txBody>
      </p:sp>
      <p:sp>
        <p:nvSpPr>
          <p:cNvPr id="108" name="Google Shape;108;p21"/>
          <p:cNvSpPr/>
          <p:nvPr/>
        </p:nvSpPr>
        <p:spPr>
          <a:xfrm>
            <a:off x="3804150" y="1162050"/>
            <a:ext cx="908925" cy="994475"/>
          </a:xfrm>
          <a:custGeom>
            <a:rect b="b" l="l" r="r" t="t"/>
            <a:pathLst>
              <a:path extrusionOk="0" h="39779" w="36357">
                <a:moveTo>
                  <a:pt x="19248" y="0"/>
                </a:moveTo>
                <a:lnTo>
                  <a:pt x="0" y="19248"/>
                </a:lnTo>
                <a:lnTo>
                  <a:pt x="17965" y="39779"/>
                </a:lnTo>
                <a:lnTo>
                  <a:pt x="36357" y="30797"/>
                </a:lnTo>
                <a:lnTo>
                  <a:pt x="35074" y="5133"/>
                </a:lnTo>
                <a:close/>
              </a:path>
            </a:pathLst>
          </a:custGeom>
          <a:solidFill>
            <a:schemeClr val="accent4"/>
          </a:solidFill>
          <a:ln>
            <a:noFill/>
          </a:ln>
        </p:spPr>
      </p:sp>
      <p:sp>
        <p:nvSpPr>
          <p:cNvPr id="109" name="Google Shape;109;p21"/>
          <p:cNvSpPr/>
          <p:nvPr/>
        </p:nvSpPr>
        <p:spPr>
          <a:xfrm>
            <a:off x="2360550" y="2274150"/>
            <a:ext cx="866150" cy="513275"/>
          </a:xfrm>
          <a:custGeom>
            <a:rect b="b" l="l" r="r" t="t"/>
            <a:pathLst>
              <a:path extrusionOk="0" h="20531" w="34646">
                <a:moveTo>
                  <a:pt x="29941" y="0"/>
                </a:moveTo>
                <a:lnTo>
                  <a:pt x="11121" y="2994"/>
                </a:lnTo>
                <a:lnTo>
                  <a:pt x="0" y="20531"/>
                </a:lnTo>
                <a:lnTo>
                  <a:pt x="34646" y="17537"/>
                </a:lnTo>
                <a:close/>
              </a:path>
            </a:pathLst>
          </a:custGeom>
          <a:solidFill>
            <a:schemeClr val="accent2"/>
          </a:solidFill>
          <a:ln>
            <a:noFill/>
          </a:ln>
        </p:spPr>
      </p:sp>
      <p:sp>
        <p:nvSpPr>
          <p:cNvPr id="110" name="Google Shape;110;p21"/>
          <p:cNvSpPr/>
          <p:nvPr/>
        </p:nvSpPr>
        <p:spPr>
          <a:xfrm>
            <a:off x="6017675" y="2060275"/>
            <a:ext cx="662975" cy="737850"/>
          </a:xfrm>
          <a:custGeom>
            <a:rect b="b" l="l" r="r" t="t"/>
            <a:pathLst>
              <a:path extrusionOk="0" h="29514" w="26519">
                <a:moveTo>
                  <a:pt x="16254" y="0"/>
                </a:moveTo>
                <a:lnTo>
                  <a:pt x="0" y="29514"/>
                </a:lnTo>
                <a:lnTo>
                  <a:pt x="26519" y="23954"/>
                </a:lnTo>
                <a:close/>
              </a:path>
            </a:pathLst>
          </a:custGeom>
          <a:solidFill>
            <a:srgbClr val="C53929"/>
          </a:solidFill>
          <a:ln>
            <a:noFill/>
          </a:ln>
        </p:spPr>
      </p:sp>
      <p:sp>
        <p:nvSpPr>
          <p:cNvPr id="111" name="Google Shape;111;p21"/>
          <p:cNvSpPr/>
          <p:nvPr/>
        </p:nvSpPr>
        <p:spPr>
          <a:xfrm>
            <a:off x="7204625" y="3674975"/>
            <a:ext cx="566750" cy="577450"/>
          </a:xfrm>
          <a:custGeom>
            <a:rect b="b" l="l" r="r" t="t"/>
            <a:pathLst>
              <a:path extrusionOk="0" h="23098" w="22670">
                <a:moveTo>
                  <a:pt x="0" y="0"/>
                </a:moveTo>
                <a:lnTo>
                  <a:pt x="0" y="23098"/>
                </a:lnTo>
                <a:lnTo>
                  <a:pt x="22670" y="23098"/>
                </a:lnTo>
                <a:close/>
              </a:path>
            </a:pathLst>
          </a:custGeom>
          <a:solidFill>
            <a:srgbClr val="F1C232"/>
          </a:solidFill>
          <a:ln>
            <a:noFill/>
          </a:ln>
        </p:spPr>
      </p:sp>
      <p:sp>
        <p:nvSpPr>
          <p:cNvPr id="112" name="Google Shape;112;p21"/>
          <p:cNvSpPr/>
          <p:nvPr/>
        </p:nvSpPr>
        <p:spPr>
          <a:xfrm>
            <a:off x="5687625" y="3535975"/>
            <a:ext cx="682925" cy="608675"/>
          </a:xfrm>
          <a:custGeom>
            <a:rect b="b" l="l" r="r" t="t"/>
            <a:pathLst>
              <a:path extrusionOk="0" h="24347" w="27317">
                <a:moveTo>
                  <a:pt x="14057" y="0"/>
                </a:moveTo>
                <a:lnTo>
                  <a:pt x="0" y="24347"/>
                </a:lnTo>
                <a:lnTo>
                  <a:pt x="27317" y="24347"/>
                </a:lnTo>
                <a:close/>
              </a:path>
            </a:pathLst>
          </a:custGeom>
          <a:solidFill>
            <a:srgbClr val="595959"/>
          </a:solidFill>
          <a:ln>
            <a:noFill/>
          </a:ln>
        </p:spPr>
      </p:sp>
      <p:sp>
        <p:nvSpPr>
          <p:cNvPr id="113" name="Google Shape;113;p21"/>
          <p:cNvSpPr/>
          <p:nvPr/>
        </p:nvSpPr>
        <p:spPr>
          <a:xfrm>
            <a:off x="2635461" y="3643750"/>
            <a:ext cx="1003189" cy="608675"/>
          </a:xfrm>
          <a:prstGeom prst="flowChartDecision">
            <a:avLst/>
          </a:prstGeom>
          <a:solidFill>
            <a:srgbClr val="000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a:off x="756550" y="3717750"/>
            <a:ext cx="759300" cy="51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p:nvPr/>
        </p:nvSpPr>
        <p:spPr>
          <a:xfrm>
            <a:off x="1836575" y="3717750"/>
            <a:ext cx="513300" cy="513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p:nvPr/>
        </p:nvSpPr>
        <p:spPr>
          <a:xfrm>
            <a:off x="3911075" y="3653600"/>
            <a:ext cx="909000" cy="513300"/>
          </a:xfrm>
          <a:prstGeom prst="parallelogram">
            <a:avLst>
              <a:gd fmla="val 25000" name="adj"/>
            </a:avLst>
          </a:prstGeom>
          <a:solidFill>
            <a:srgbClr val="388E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21"/>
          <p:cNvCxnSpPr/>
          <p:nvPr/>
        </p:nvCxnSpPr>
        <p:spPr>
          <a:xfrm flipH="1" rot="10800000">
            <a:off x="3178600" y="1739400"/>
            <a:ext cx="641700" cy="609600"/>
          </a:xfrm>
          <a:prstGeom prst="straightConnector1">
            <a:avLst/>
          </a:prstGeom>
          <a:noFill/>
          <a:ln cap="flat" cmpd="sng" w="19050">
            <a:solidFill>
              <a:schemeClr val="dk2"/>
            </a:solidFill>
            <a:prstDash val="solid"/>
            <a:round/>
            <a:headEnd len="med" w="med" type="none"/>
            <a:tailEnd len="med" w="med" type="triangle"/>
          </a:ln>
        </p:spPr>
      </p:cxnSp>
      <p:cxnSp>
        <p:nvCxnSpPr>
          <p:cNvPr id="118" name="Google Shape;118;p21"/>
          <p:cNvCxnSpPr/>
          <p:nvPr/>
        </p:nvCxnSpPr>
        <p:spPr>
          <a:xfrm flipH="1" rot="10800000">
            <a:off x="1178973" y="2957337"/>
            <a:ext cx="973200" cy="705600"/>
          </a:xfrm>
          <a:prstGeom prst="straightConnector1">
            <a:avLst/>
          </a:prstGeom>
          <a:noFill/>
          <a:ln cap="flat" cmpd="sng" w="19050">
            <a:solidFill>
              <a:schemeClr val="dk2"/>
            </a:solidFill>
            <a:prstDash val="solid"/>
            <a:round/>
            <a:headEnd len="med" w="med" type="none"/>
            <a:tailEnd len="med" w="med" type="triangle"/>
          </a:ln>
        </p:spPr>
      </p:cxnSp>
      <p:sp>
        <p:nvSpPr>
          <p:cNvPr id="119" name="Google Shape;119;p21"/>
          <p:cNvSpPr txBox="1"/>
          <p:nvPr/>
        </p:nvSpPr>
        <p:spPr>
          <a:xfrm>
            <a:off x="3772013" y="2156525"/>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Polygon</a:t>
            </a:r>
            <a:endParaRPr sz="1100">
              <a:latin typeface="JetBrains Mono"/>
              <a:ea typeface="JetBrains Mono"/>
              <a:cs typeface="JetBrains Mono"/>
              <a:sym typeface="JetBrains Mono"/>
            </a:endParaRPr>
          </a:p>
        </p:txBody>
      </p:sp>
      <p:sp>
        <p:nvSpPr>
          <p:cNvPr id="120" name="Google Shape;120;p21"/>
          <p:cNvSpPr txBox="1"/>
          <p:nvPr/>
        </p:nvSpPr>
        <p:spPr>
          <a:xfrm>
            <a:off x="2186750" y="2780175"/>
            <a:ext cx="12138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Quadrangle</a:t>
            </a:r>
            <a:endParaRPr sz="1100">
              <a:latin typeface="JetBrains Mono"/>
              <a:ea typeface="JetBrains Mono"/>
              <a:cs typeface="JetBrains Mono"/>
              <a:sym typeface="JetBrains Mono"/>
            </a:endParaRPr>
          </a:p>
        </p:txBody>
      </p:sp>
      <p:sp>
        <p:nvSpPr>
          <p:cNvPr id="121" name="Google Shape;121;p21"/>
          <p:cNvSpPr txBox="1"/>
          <p:nvPr/>
        </p:nvSpPr>
        <p:spPr>
          <a:xfrm>
            <a:off x="649588" y="4222450"/>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Rectangle</a:t>
            </a:r>
            <a:endParaRPr sz="1100">
              <a:latin typeface="JetBrains Mono"/>
              <a:ea typeface="JetBrains Mono"/>
              <a:cs typeface="JetBrains Mono"/>
              <a:sym typeface="JetBrains Mono"/>
            </a:endParaRPr>
          </a:p>
        </p:txBody>
      </p:sp>
      <p:sp>
        <p:nvSpPr>
          <p:cNvPr id="122" name="Google Shape;122;p21"/>
          <p:cNvSpPr txBox="1"/>
          <p:nvPr/>
        </p:nvSpPr>
        <p:spPr>
          <a:xfrm>
            <a:off x="1606613" y="4252425"/>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Square</a:t>
            </a:r>
            <a:endParaRPr sz="1100">
              <a:latin typeface="JetBrains Mono"/>
              <a:ea typeface="JetBrains Mono"/>
              <a:cs typeface="JetBrains Mono"/>
              <a:sym typeface="JetBrains Mono"/>
            </a:endParaRPr>
          </a:p>
        </p:txBody>
      </p:sp>
      <p:sp>
        <p:nvSpPr>
          <p:cNvPr id="123" name="Google Shape;123;p21"/>
          <p:cNvSpPr txBox="1"/>
          <p:nvPr/>
        </p:nvSpPr>
        <p:spPr>
          <a:xfrm>
            <a:off x="2650438" y="4252425"/>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Rhombus</a:t>
            </a:r>
            <a:endParaRPr sz="1100">
              <a:latin typeface="JetBrains Mono"/>
              <a:ea typeface="JetBrains Mono"/>
              <a:cs typeface="JetBrains Mono"/>
              <a:sym typeface="JetBrains Mono"/>
            </a:endParaRPr>
          </a:p>
        </p:txBody>
      </p:sp>
      <p:sp>
        <p:nvSpPr>
          <p:cNvPr id="124" name="Google Shape;124;p21"/>
          <p:cNvSpPr txBox="1"/>
          <p:nvPr/>
        </p:nvSpPr>
        <p:spPr>
          <a:xfrm>
            <a:off x="3674700" y="4252425"/>
            <a:ext cx="13818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Parallelogram</a:t>
            </a:r>
            <a:endParaRPr sz="1100">
              <a:latin typeface="JetBrains Mono"/>
              <a:ea typeface="JetBrains Mono"/>
              <a:cs typeface="JetBrains Mono"/>
              <a:sym typeface="JetBrains Mono"/>
            </a:endParaRPr>
          </a:p>
        </p:txBody>
      </p:sp>
      <p:sp>
        <p:nvSpPr>
          <p:cNvPr id="125" name="Google Shape;125;p21"/>
          <p:cNvSpPr txBox="1"/>
          <p:nvPr/>
        </p:nvSpPr>
        <p:spPr>
          <a:xfrm>
            <a:off x="5220950" y="4252425"/>
            <a:ext cx="16149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IsoscelesTriangle</a:t>
            </a:r>
            <a:endParaRPr sz="1100">
              <a:latin typeface="JetBrains Mono"/>
              <a:ea typeface="JetBrains Mono"/>
              <a:cs typeface="JetBrains Mono"/>
              <a:sym typeface="JetBrains Mono"/>
            </a:endParaRPr>
          </a:p>
        </p:txBody>
      </p:sp>
      <p:sp>
        <p:nvSpPr>
          <p:cNvPr id="126" name="Google Shape;126;p21"/>
          <p:cNvSpPr txBox="1"/>
          <p:nvPr/>
        </p:nvSpPr>
        <p:spPr>
          <a:xfrm>
            <a:off x="6797075" y="4252425"/>
            <a:ext cx="13818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RightTriangle</a:t>
            </a:r>
            <a:endParaRPr sz="1100">
              <a:latin typeface="JetBrains Mono"/>
              <a:ea typeface="JetBrains Mono"/>
              <a:cs typeface="JetBrains Mono"/>
              <a:sym typeface="JetBrains Mono"/>
            </a:endParaRPr>
          </a:p>
        </p:txBody>
      </p:sp>
      <p:sp>
        <p:nvSpPr>
          <p:cNvPr id="127" name="Google Shape;127;p21"/>
          <p:cNvSpPr txBox="1"/>
          <p:nvPr/>
        </p:nvSpPr>
        <p:spPr>
          <a:xfrm>
            <a:off x="5862550" y="2780175"/>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Triangle</a:t>
            </a:r>
            <a:endParaRPr sz="1100">
              <a:latin typeface="JetBrains Mono"/>
              <a:ea typeface="JetBrains Mono"/>
              <a:cs typeface="JetBrains Mono"/>
              <a:sym typeface="JetBrains Mono"/>
            </a:endParaRPr>
          </a:p>
        </p:txBody>
      </p:sp>
      <p:cxnSp>
        <p:nvCxnSpPr>
          <p:cNvPr id="128" name="Google Shape;128;p21"/>
          <p:cNvCxnSpPr/>
          <p:nvPr/>
        </p:nvCxnSpPr>
        <p:spPr>
          <a:xfrm flipH="1" rot="10800000">
            <a:off x="2126650" y="3120375"/>
            <a:ext cx="429000" cy="561300"/>
          </a:xfrm>
          <a:prstGeom prst="straightConnector1">
            <a:avLst/>
          </a:prstGeom>
          <a:noFill/>
          <a:ln cap="flat" cmpd="sng" w="19050">
            <a:solidFill>
              <a:schemeClr val="dk2"/>
            </a:solidFill>
            <a:prstDash val="solid"/>
            <a:round/>
            <a:headEnd len="med" w="med" type="none"/>
            <a:tailEnd len="med" w="med" type="triangle"/>
          </a:ln>
        </p:spPr>
      </p:cxnSp>
      <p:cxnSp>
        <p:nvCxnSpPr>
          <p:cNvPr id="129" name="Google Shape;129;p21"/>
          <p:cNvCxnSpPr/>
          <p:nvPr/>
        </p:nvCxnSpPr>
        <p:spPr>
          <a:xfrm rot="10800000">
            <a:off x="3047625" y="3130963"/>
            <a:ext cx="90900" cy="477600"/>
          </a:xfrm>
          <a:prstGeom prst="straightConnector1">
            <a:avLst/>
          </a:prstGeom>
          <a:noFill/>
          <a:ln cap="flat" cmpd="sng" w="19050">
            <a:solidFill>
              <a:schemeClr val="dk2"/>
            </a:solidFill>
            <a:prstDash val="solid"/>
            <a:round/>
            <a:headEnd len="med" w="med" type="none"/>
            <a:tailEnd len="med" w="med" type="triangle"/>
          </a:ln>
        </p:spPr>
      </p:cxnSp>
      <p:cxnSp>
        <p:nvCxnSpPr>
          <p:cNvPr id="130" name="Google Shape;130;p21"/>
          <p:cNvCxnSpPr/>
          <p:nvPr/>
        </p:nvCxnSpPr>
        <p:spPr>
          <a:xfrm rot="10800000">
            <a:off x="3283000" y="3098863"/>
            <a:ext cx="1082400" cy="521400"/>
          </a:xfrm>
          <a:prstGeom prst="straightConnector1">
            <a:avLst/>
          </a:prstGeom>
          <a:noFill/>
          <a:ln cap="flat" cmpd="sng" w="19050">
            <a:solidFill>
              <a:schemeClr val="dk2"/>
            </a:solidFill>
            <a:prstDash val="solid"/>
            <a:round/>
            <a:headEnd len="med" w="med" type="none"/>
            <a:tailEnd len="med" w="med" type="triangle"/>
          </a:ln>
        </p:spPr>
      </p:cxnSp>
      <p:cxnSp>
        <p:nvCxnSpPr>
          <p:cNvPr id="131" name="Google Shape;131;p21"/>
          <p:cNvCxnSpPr/>
          <p:nvPr/>
        </p:nvCxnSpPr>
        <p:spPr>
          <a:xfrm rot="10800000">
            <a:off x="6635100" y="3120363"/>
            <a:ext cx="501000" cy="561300"/>
          </a:xfrm>
          <a:prstGeom prst="straightConnector1">
            <a:avLst/>
          </a:prstGeom>
          <a:noFill/>
          <a:ln cap="flat" cmpd="sng" w="19050">
            <a:solidFill>
              <a:schemeClr val="dk2"/>
            </a:solidFill>
            <a:prstDash val="solid"/>
            <a:round/>
            <a:headEnd len="med" w="med" type="none"/>
            <a:tailEnd len="med" w="med" type="triangle"/>
          </a:ln>
        </p:spPr>
      </p:cxnSp>
      <p:cxnSp>
        <p:nvCxnSpPr>
          <p:cNvPr id="132" name="Google Shape;132;p21"/>
          <p:cNvCxnSpPr/>
          <p:nvPr/>
        </p:nvCxnSpPr>
        <p:spPr>
          <a:xfrm flipH="1" rot="10800000">
            <a:off x="6132650" y="3089000"/>
            <a:ext cx="180600" cy="459000"/>
          </a:xfrm>
          <a:prstGeom prst="straightConnector1">
            <a:avLst/>
          </a:prstGeom>
          <a:noFill/>
          <a:ln cap="flat" cmpd="sng" w="19050">
            <a:solidFill>
              <a:schemeClr val="dk2"/>
            </a:solidFill>
            <a:prstDash val="solid"/>
            <a:round/>
            <a:headEnd len="med" w="med" type="none"/>
            <a:tailEnd len="med" w="med" type="triangle"/>
          </a:ln>
        </p:spPr>
      </p:cxnSp>
      <p:cxnSp>
        <p:nvCxnSpPr>
          <p:cNvPr id="133" name="Google Shape;133;p21"/>
          <p:cNvCxnSpPr/>
          <p:nvPr/>
        </p:nvCxnSpPr>
        <p:spPr>
          <a:xfrm rot="10800000">
            <a:off x="4801475" y="1796988"/>
            <a:ext cx="1381800" cy="5079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Polymorphism</a:t>
            </a:r>
            <a:endParaRPr/>
          </a:p>
        </p:txBody>
      </p:sp>
      <p:sp>
        <p:nvSpPr>
          <p:cNvPr id="139" name="Google Shape;139;p22"/>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b="1" lang="en"/>
              <a:t>Polymorphism</a:t>
            </a:r>
            <a:r>
              <a:rPr lang="en"/>
              <a:t> – A core OOP concept that refers to working with objects through their interfaces without knowledge about their specific types and internal structure.  </a:t>
            </a:r>
            <a:endParaRPr/>
          </a:p>
          <a:p>
            <a:pPr indent="-317500" lvl="0" marL="457200" rtl="0" algn="l">
              <a:spcBef>
                <a:spcPts val="1000"/>
              </a:spcBef>
              <a:spcAft>
                <a:spcPts val="0"/>
              </a:spcAft>
              <a:buSzPts val="1400"/>
              <a:buChar char="●"/>
            </a:pPr>
            <a:r>
              <a:rPr lang="en"/>
              <a:t>Inheritors can override and change the </a:t>
            </a:r>
            <a:r>
              <a:rPr lang="en"/>
              <a:t>ancestral </a:t>
            </a:r>
            <a:r>
              <a:rPr lang="en"/>
              <a:t>behavior.</a:t>
            </a:r>
            <a:endParaRPr/>
          </a:p>
          <a:p>
            <a:pPr indent="-317500" lvl="0" marL="457200" rtl="0" algn="l">
              <a:spcBef>
                <a:spcPts val="1000"/>
              </a:spcBef>
              <a:spcAft>
                <a:spcPts val="0"/>
              </a:spcAft>
              <a:buSzPts val="1400"/>
              <a:buChar char="●"/>
            </a:pPr>
            <a:r>
              <a:rPr lang="en"/>
              <a:t>Objects can be used through their parents’ interfaces.</a:t>
            </a:r>
            <a:endParaRPr/>
          </a:p>
          <a:p>
            <a:pPr indent="-317500" lvl="1" marL="914400" marR="33020" rtl="0" algn="l">
              <a:lnSpc>
                <a:spcPct val="111666"/>
              </a:lnSpc>
              <a:spcBef>
                <a:spcPts val="1000"/>
              </a:spcBef>
              <a:spcAft>
                <a:spcPts val="0"/>
              </a:spcAft>
              <a:buSzPts val="1400"/>
              <a:buChar char="○"/>
            </a:pPr>
            <a:r>
              <a:rPr lang="en"/>
              <a:t>The client code does not know (or care) if it is working with the base class or some child class, nor does it know what exactly happens “inside”. </a:t>
            </a:r>
            <a:endParaRPr/>
          </a:p>
          <a:p>
            <a:pPr indent="0" lvl="0" marL="0" rtl="0" algn="l">
              <a:spcBef>
                <a:spcPts val="2000"/>
              </a:spcBef>
              <a:spcAft>
                <a:spcPts val="0"/>
              </a:spcAft>
              <a:buNone/>
            </a:pPr>
            <a:r>
              <a:t/>
            </a:r>
            <a:endParaRPr/>
          </a:p>
          <a:p>
            <a:pPr indent="0" lvl="0" marL="0" rtl="0" algn="l">
              <a:spcBef>
                <a:spcPts val="0"/>
              </a:spcBef>
              <a:spcAft>
                <a:spcPts val="0"/>
              </a:spcAft>
              <a:buNone/>
            </a:pPr>
            <a:r>
              <a:rPr lang="en"/>
              <a:t>Liskov substitution principle (LSP) – If for each object o1 of type S, there is an object o2 of type T, such that for all programs P defined in terms of T the behavior of P is unchanged when o1 is substituted for o2, then S is a subtype of T.</a:t>
            </a:r>
            <a:endParaRPr sz="650"/>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OOP in Kotlin</a:t>
            </a:r>
            <a:endParaRPr/>
          </a:p>
        </p:txBody>
      </p:sp>
      <p:sp>
        <p:nvSpPr>
          <p:cNvPr id="145" name="Google Shape;145;p2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a:solidFill>
                  <a:srgbClr val="3F51B5"/>
                </a:solidFill>
                <a:latin typeface="JetBrains Mono"/>
                <a:ea typeface="JetBrains Mono"/>
                <a:cs typeface="JetBrains Mono"/>
                <a:sym typeface="JetBrains Mono"/>
              </a:rPr>
              <a:t>class</a:t>
            </a:r>
            <a:r>
              <a:rPr lang="en">
                <a:solidFill>
                  <a:srgbClr val="37474F"/>
                </a:solidFill>
                <a:latin typeface="JetBrains Mono"/>
                <a:ea typeface="JetBrains Mono"/>
                <a:cs typeface="JetBrains Mono"/>
                <a:sym typeface="JetBrains Mono"/>
              </a:rPr>
              <a:t> UselessClass</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800"/>
              <a:buFont typeface="Arial"/>
              <a:buNone/>
            </a:pPr>
            <a:r>
              <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800"/>
              <a:buFont typeface="Arial"/>
              <a:buNone/>
            </a:pPr>
            <a:r>
              <a:rPr lang="en">
                <a:solidFill>
                  <a:srgbClr val="3F51B5"/>
                </a:solidFill>
                <a:latin typeface="JetBrains Mono"/>
                <a:ea typeface="JetBrains Mono"/>
                <a:cs typeface="JetBrains Mono"/>
                <a:sym typeface="JetBrains Mono"/>
              </a:rPr>
              <a:t>fun</a:t>
            </a:r>
            <a:r>
              <a:rPr lang="en">
                <a:solidFill>
                  <a:srgbClr val="37474F"/>
                </a:solidFill>
                <a:latin typeface="JetBrains Mono"/>
                <a:ea typeface="JetBrains Mono"/>
                <a:cs typeface="JetBrains Mono"/>
                <a:sym typeface="JetBrains Mono"/>
              </a:rPr>
              <a:t> main() {</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800"/>
              <a:buFont typeface="Arial"/>
              <a:buNone/>
            </a:pPr>
            <a:r>
              <a:rPr lang="en">
                <a:solidFill>
                  <a:srgbClr val="37474F"/>
                </a:solidFill>
                <a:latin typeface="JetBrains Mono"/>
                <a:ea typeface="JetBrains Mono"/>
                <a:cs typeface="JetBrains Mono"/>
                <a:sym typeface="JetBrains Mono"/>
              </a:rPr>
              <a:t>	</a:t>
            </a:r>
            <a:r>
              <a:rPr lang="en">
                <a:solidFill>
                  <a:srgbClr val="3F51B5"/>
                </a:solidFill>
                <a:latin typeface="JetBrains Mono"/>
                <a:ea typeface="JetBrains Mono"/>
                <a:cs typeface="JetBrains Mono"/>
                <a:sym typeface="JetBrains Mono"/>
              </a:rPr>
              <a:t>val</a:t>
            </a:r>
            <a:r>
              <a:rPr lang="en">
                <a:solidFill>
                  <a:srgbClr val="37474F"/>
                </a:solidFill>
                <a:latin typeface="JetBrains Mono"/>
                <a:ea typeface="JetBrains Mono"/>
                <a:cs typeface="JetBrains Mono"/>
                <a:sym typeface="JetBrains Mono"/>
              </a:rPr>
              <a:t> uselessObject = UselessClass() </a:t>
            </a:r>
            <a:r>
              <a:rPr lang="en">
                <a:solidFill>
                  <a:srgbClr val="898989"/>
                </a:solidFill>
                <a:latin typeface="JetBrains Mono"/>
                <a:ea typeface="JetBrains Mono"/>
                <a:cs typeface="JetBrains Mono"/>
                <a:sym typeface="JetBrains Mono"/>
              </a:rPr>
              <a:t>// () here is constructor invocation</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800"/>
              <a:buFont typeface="Arial"/>
              <a:buNone/>
            </a:pPr>
            <a:r>
              <a:rPr lang="en">
                <a:solidFill>
                  <a:srgbClr val="37474F"/>
                </a:solidFill>
                <a:latin typeface="JetBrains Mono"/>
                <a:ea typeface="JetBrains Mono"/>
                <a:cs typeface="JetBrains Mono"/>
                <a:sym typeface="JetBrains Mono"/>
              </a:rPr>
              <a:t>}</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None/>
            </a:pPr>
            <a:r>
              <a:t/>
            </a:r>
            <a:endParaRPr>
              <a:latin typeface="JetBrains Mono"/>
              <a:ea typeface="JetBrains Mono"/>
              <a:cs typeface="JetBrains Mono"/>
              <a:sym typeface="JetBrains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idx="1" type="body"/>
          </p:nvPr>
        </p:nvSpPr>
        <p:spPr>
          <a:xfrm>
            <a:off x="292600" y="1944200"/>
            <a:ext cx="8328900" cy="1610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Person(</a:t>
            </a:r>
            <a:r>
              <a:rPr lang="en" sz="1100">
                <a:solidFill>
                  <a:srgbClr val="3F51B5"/>
                </a:solidFill>
              </a:rPr>
              <a:t>val</a:t>
            </a:r>
            <a:r>
              <a:rPr lang="en" sz="1100">
                <a:solidFill>
                  <a:srgbClr val="37474F"/>
                </a:solidFill>
              </a:rPr>
              <a:t> name: String, </a:t>
            </a:r>
            <a:r>
              <a:rPr lang="en" sz="1100">
                <a:solidFill>
                  <a:srgbClr val="3F51B5"/>
                </a:solidFill>
              </a:rPr>
              <a:t>val</a:t>
            </a:r>
            <a:r>
              <a:rPr lang="en" sz="1100">
                <a:solidFill>
                  <a:srgbClr val="37474F"/>
                </a:solidFill>
              </a:rPr>
              <a:t> surname: String, </a:t>
            </a:r>
            <a:r>
              <a:rPr lang="en" sz="1100">
                <a:solidFill>
                  <a:srgbClr val="3F51B5"/>
                </a:solidFill>
              </a:rPr>
              <a:t>private</a:t>
            </a:r>
            <a:r>
              <a:rPr lang="en" sz="1100">
                <a:solidFill>
                  <a:srgbClr val="37474F"/>
                </a:solidFill>
              </a:rPr>
              <a:t> </a:t>
            </a:r>
            <a:r>
              <a:rPr lang="en" sz="1100">
                <a:solidFill>
                  <a:srgbClr val="3F51B5"/>
                </a:solidFill>
              </a:rPr>
              <a:t>var</a:t>
            </a:r>
            <a:r>
              <a:rPr lang="en" sz="1100">
                <a:solidFill>
                  <a:srgbClr val="37474F"/>
                </a:solidFill>
              </a:rPr>
              <a:t> age: Int)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init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findJob()</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constructor</a:t>
            </a:r>
            <a:r>
              <a:rPr lang="en" sz="1100">
                <a:solidFill>
                  <a:srgbClr val="37474F"/>
                </a:solidFill>
              </a:rPr>
              <a:t>(name: String, parent: Person) : </a:t>
            </a:r>
            <a:r>
              <a:rPr lang="en" sz="1100">
                <a:solidFill>
                  <a:srgbClr val="3F51B5"/>
                </a:solidFill>
              </a:rPr>
              <a:t>this</a:t>
            </a:r>
            <a:r>
              <a:rPr lang="en" sz="1100">
                <a:solidFill>
                  <a:srgbClr val="37474F"/>
                </a:solidFill>
              </a:rPr>
              <a:t>(name, parent.surname, </a:t>
            </a:r>
            <a:r>
              <a:rPr lang="en" sz="1100">
                <a:solidFill>
                  <a:srgbClr val="C53929"/>
                </a:solidFill>
              </a:rPr>
              <a:t>0</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endParaRPr>
          </a:p>
          <a:p>
            <a:pPr indent="0" lvl="0" marL="0" rtl="0" algn="l">
              <a:lnSpc>
                <a:spcPct val="115000"/>
              </a:lnSpc>
              <a:spcBef>
                <a:spcPts val="0"/>
              </a:spcBef>
              <a:spcAft>
                <a:spcPts val="0"/>
              </a:spcAft>
              <a:buNone/>
            </a:pPr>
            <a:r>
              <a:t/>
            </a:r>
            <a:endParaRPr sz="1100"/>
          </a:p>
        </p:txBody>
      </p:sp>
      <p:sp>
        <p:nvSpPr>
          <p:cNvPr id="151" name="Google Shape;151;p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Constructors</a:t>
            </a:r>
            <a:endParaRPr/>
          </a:p>
        </p:txBody>
      </p:sp>
      <p:sp>
        <p:nvSpPr>
          <p:cNvPr id="152" name="Google Shape;152;p24"/>
          <p:cNvSpPr txBox="1"/>
          <p:nvPr>
            <p:ph idx="1" type="body"/>
          </p:nvPr>
        </p:nvSpPr>
        <p:spPr>
          <a:xfrm>
            <a:off x="292600" y="4479925"/>
            <a:ext cx="8328900" cy="6534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b="1" lang="en" sz="1100">
                <a:latin typeface="Open Sans"/>
                <a:ea typeface="Open Sans"/>
                <a:cs typeface="Open Sans"/>
                <a:sym typeface="Open Sans"/>
              </a:rPr>
              <a:t>The order of initialization</a:t>
            </a:r>
            <a:r>
              <a:rPr lang="en" sz="1100">
                <a:latin typeface="Open Sans"/>
                <a:ea typeface="Open Sans"/>
                <a:cs typeface="Open Sans"/>
                <a:sym typeface="Open Sans"/>
              </a:rPr>
              <a:t>: the primary constructor </a:t>
            </a:r>
            <a:r>
              <a:rPr lang="en" sz="1100"/>
              <a:t>-&gt;</a:t>
            </a:r>
            <a:r>
              <a:rPr lang="en" sz="1100">
                <a:latin typeface="Open Sans"/>
                <a:ea typeface="Open Sans"/>
                <a:cs typeface="Open Sans"/>
                <a:sym typeface="Open Sans"/>
              </a:rPr>
              <a:t> the </a:t>
            </a:r>
            <a:r>
              <a:rPr lang="en" sz="1100"/>
              <a:t>init</a:t>
            </a:r>
            <a:r>
              <a:rPr lang="en" sz="1100">
                <a:latin typeface="Open Sans"/>
                <a:ea typeface="Open Sans"/>
                <a:cs typeface="Open Sans"/>
                <a:sym typeface="Open Sans"/>
              </a:rPr>
              <a:t> block </a:t>
            </a:r>
            <a:r>
              <a:rPr lang="en" sz="1100"/>
              <a:t>-&gt;</a:t>
            </a:r>
            <a:r>
              <a:rPr lang="en" sz="1100">
                <a:latin typeface="Open Sans"/>
                <a:ea typeface="Open Sans"/>
                <a:cs typeface="Open Sans"/>
                <a:sym typeface="Open Sans"/>
              </a:rPr>
              <a:t> the secondary constructor</a:t>
            </a:r>
            <a:endParaRPr sz="1100">
              <a:latin typeface="Open Sans"/>
              <a:ea typeface="Open Sans"/>
              <a:cs typeface="Open Sans"/>
              <a:sym typeface="Open Sans"/>
            </a:endParaRPr>
          </a:p>
        </p:txBody>
      </p:sp>
      <p:sp>
        <p:nvSpPr>
          <p:cNvPr id="153" name="Google Shape;153;p24"/>
          <p:cNvSpPr txBox="1"/>
          <p:nvPr/>
        </p:nvSpPr>
        <p:spPr>
          <a:xfrm>
            <a:off x="3155575" y="1330425"/>
            <a:ext cx="43251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1"/>
                </a:solidFill>
                <a:latin typeface="Open Sans"/>
                <a:ea typeface="Open Sans"/>
                <a:cs typeface="Open Sans"/>
                <a:sym typeface="Open Sans"/>
              </a:rPr>
              <a:t>The </a:t>
            </a:r>
            <a:r>
              <a:rPr b="1" lang="en" sz="800">
                <a:solidFill>
                  <a:schemeClr val="dk1"/>
                </a:solidFill>
                <a:latin typeface="Open Sans"/>
                <a:ea typeface="Open Sans"/>
                <a:cs typeface="Open Sans"/>
                <a:sym typeface="Open Sans"/>
              </a:rPr>
              <a:t>primary</a:t>
            </a:r>
            <a:r>
              <a:rPr lang="en" sz="800">
                <a:solidFill>
                  <a:schemeClr val="dk1"/>
                </a:solidFill>
                <a:latin typeface="Open Sans"/>
                <a:ea typeface="Open Sans"/>
                <a:cs typeface="Open Sans"/>
                <a:sym typeface="Open Sans"/>
              </a:rPr>
              <a:t> constructor, which is used by default. If it is empty, the brackets can be omitted</a:t>
            </a:r>
            <a:endParaRPr b="1" sz="800">
              <a:solidFill>
                <a:schemeClr val="dk1"/>
              </a:solidFill>
              <a:latin typeface="Open Sans"/>
              <a:ea typeface="Open Sans"/>
              <a:cs typeface="Open Sans"/>
              <a:sym typeface="Open Sans"/>
            </a:endParaRPr>
          </a:p>
        </p:txBody>
      </p:sp>
      <p:sp>
        <p:nvSpPr>
          <p:cNvPr id="154" name="Google Shape;154;p24"/>
          <p:cNvSpPr txBox="1"/>
          <p:nvPr/>
        </p:nvSpPr>
        <p:spPr>
          <a:xfrm>
            <a:off x="1631575" y="3776675"/>
            <a:ext cx="15441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1"/>
                </a:solidFill>
                <a:latin typeface="Open Sans"/>
                <a:ea typeface="Open Sans"/>
                <a:cs typeface="Open Sans"/>
                <a:sym typeface="Open Sans"/>
              </a:rPr>
              <a:t>The </a:t>
            </a:r>
            <a:r>
              <a:rPr b="1" lang="en" sz="800">
                <a:solidFill>
                  <a:schemeClr val="dk1"/>
                </a:solidFill>
                <a:latin typeface="Open Sans"/>
                <a:ea typeface="Open Sans"/>
                <a:cs typeface="Open Sans"/>
                <a:sym typeface="Open Sans"/>
              </a:rPr>
              <a:t>secondary</a:t>
            </a:r>
            <a:r>
              <a:rPr lang="en" sz="800">
                <a:solidFill>
                  <a:schemeClr val="dk1"/>
                </a:solidFill>
                <a:latin typeface="Open Sans"/>
                <a:ea typeface="Open Sans"/>
                <a:cs typeface="Open Sans"/>
                <a:sym typeface="Open Sans"/>
              </a:rPr>
              <a:t> constructor</a:t>
            </a:r>
            <a:endParaRPr sz="800">
              <a:solidFill>
                <a:schemeClr val="dk1"/>
              </a:solidFill>
              <a:latin typeface="Open Sans"/>
              <a:ea typeface="Open Sans"/>
              <a:cs typeface="Open Sans"/>
              <a:sym typeface="Open Sans"/>
            </a:endParaRPr>
          </a:p>
        </p:txBody>
      </p:sp>
      <p:cxnSp>
        <p:nvCxnSpPr>
          <p:cNvPr id="155" name="Google Shape;155;p24"/>
          <p:cNvCxnSpPr/>
          <p:nvPr/>
        </p:nvCxnSpPr>
        <p:spPr>
          <a:xfrm>
            <a:off x="4197378" y="1626581"/>
            <a:ext cx="0" cy="349200"/>
          </a:xfrm>
          <a:prstGeom prst="straightConnector1">
            <a:avLst/>
          </a:prstGeom>
          <a:noFill/>
          <a:ln cap="flat" cmpd="sng" w="9525">
            <a:solidFill>
              <a:schemeClr val="dk1"/>
            </a:solidFill>
            <a:prstDash val="solid"/>
            <a:round/>
            <a:headEnd len="med" w="med" type="none"/>
            <a:tailEnd len="med" w="med" type="triangle"/>
          </a:ln>
        </p:spPr>
      </p:cxnSp>
      <p:cxnSp>
        <p:nvCxnSpPr>
          <p:cNvPr id="156" name="Google Shape;156;p24"/>
          <p:cNvCxnSpPr>
            <a:stCxn id="154" idx="0"/>
          </p:cNvCxnSpPr>
          <p:nvPr/>
        </p:nvCxnSpPr>
        <p:spPr>
          <a:xfrm rot="10800000">
            <a:off x="2403625" y="3413975"/>
            <a:ext cx="0" cy="3627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open class</a:t>
            </a:r>
            <a:r>
              <a:rPr lang="en" sz="1100">
                <a:solidFill>
                  <a:srgbClr val="37474F"/>
                </a:solidFill>
              </a:rPr>
              <a:t> Point(</a:t>
            </a:r>
            <a:r>
              <a:rPr lang="en" sz="1100">
                <a:solidFill>
                  <a:srgbClr val="3F51B5"/>
                </a:solidFill>
              </a:rPr>
              <a:t>val</a:t>
            </a:r>
            <a:r>
              <a:rPr lang="en" sz="1100">
                <a:solidFill>
                  <a:srgbClr val="37474F"/>
                </a:solidFill>
              </a:rPr>
              <a:t> x: Int, </a:t>
            </a:r>
            <a:r>
              <a:rPr lang="en" sz="1100">
                <a:solidFill>
                  <a:srgbClr val="3F51B5"/>
                </a:solidFill>
              </a:rPr>
              <a:t>val</a:t>
            </a:r>
            <a:r>
              <a:rPr lang="en" sz="1100">
                <a:solidFill>
                  <a:srgbClr val="37474F"/>
                </a:solidFill>
              </a:rPr>
              <a:t> y: Int)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constructor</a:t>
            </a:r>
            <a:r>
              <a:rPr lang="en" sz="1100">
                <a:solidFill>
                  <a:srgbClr val="37474F"/>
                </a:solidFill>
              </a:rPr>
              <a:t>(other: Point) : </a:t>
            </a:r>
            <a:r>
              <a:rPr lang="en" sz="1100">
                <a:solidFill>
                  <a:srgbClr val="3F51B5"/>
                </a:solidFill>
              </a:rPr>
              <a:t>this</a:t>
            </a:r>
            <a:r>
              <a:rPr lang="en" sz="1100">
                <a:solidFill>
                  <a:srgbClr val="37474F"/>
                </a:solidFill>
              </a:rPr>
              <a:t>(other.x, other.y) { ...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constructor</a:t>
            </a:r>
            <a:r>
              <a:rPr lang="en" sz="1100">
                <a:solidFill>
                  <a:srgbClr val="37474F"/>
                </a:solidFill>
              </a:rPr>
              <a:t>(circle: Circle) : </a:t>
            </a:r>
            <a:r>
              <a:rPr lang="en" sz="1100">
                <a:solidFill>
                  <a:srgbClr val="3F51B5"/>
                </a:solidFill>
              </a:rPr>
              <a:t>this</a:t>
            </a:r>
            <a:r>
              <a:rPr lang="en" sz="1100">
                <a:solidFill>
                  <a:srgbClr val="37474F"/>
                </a:solidFill>
              </a:rPr>
              <a:t>(circle.centre) { ...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endParaRPr>
          </a:p>
          <a:p>
            <a:pPr indent="0" lvl="0" marL="0" rtl="0" algn="l">
              <a:lnSpc>
                <a:spcPct val="115000"/>
              </a:lnSpc>
              <a:spcBef>
                <a:spcPts val="0"/>
              </a:spcBef>
              <a:spcAft>
                <a:spcPts val="0"/>
              </a:spcAft>
              <a:buNone/>
            </a:pPr>
            <a:r>
              <a:t/>
            </a:r>
            <a:endParaRPr/>
          </a:p>
          <a:p>
            <a:pPr indent="0" lvl="0" marL="0" rtl="0" algn="l">
              <a:lnSpc>
                <a:spcPct val="107916"/>
              </a:lnSpc>
              <a:spcBef>
                <a:spcPts val="0"/>
              </a:spcBef>
              <a:spcAft>
                <a:spcPts val="0"/>
              </a:spcAft>
              <a:buClr>
                <a:schemeClr val="dk1"/>
              </a:buClr>
              <a:buSzPts val="1100"/>
              <a:buFont typeface="Arial"/>
              <a:buNone/>
            </a:pPr>
            <a:r>
              <a:rPr lang="en" sz="1100">
                <a:latin typeface="Open Sans"/>
                <a:ea typeface="Open Sans"/>
                <a:cs typeface="Open Sans"/>
                <a:sym typeface="Open Sans"/>
              </a:rPr>
              <a:t>Constructors can be chained, but they should always call the primary constructor in the end. </a:t>
            </a:r>
            <a:endParaRPr sz="1100">
              <a:latin typeface="Open Sans"/>
              <a:ea typeface="Open Sans"/>
              <a:cs typeface="Open Sans"/>
              <a:sym typeface="Open Sans"/>
            </a:endParaRPr>
          </a:p>
          <a:p>
            <a:pPr indent="0" lvl="0" marL="0" marR="272415" rtl="0" algn="l">
              <a:lnSpc>
                <a:spcPct val="112083"/>
              </a:lnSpc>
              <a:spcBef>
                <a:spcPts val="1085"/>
              </a:spcBef>
              <a:spcAft>
                <a:spcPts val="0"/>
              </a:spcAft>
              <a:buClr>
                <a:schemeClr val="dk1"/>
              </a:buClr>
              <a:buSzPts val="1100"/>
              <a:buFont typeface="Arial"/>
              <a:buNone/>
            </a:pPr>
            <a:r>
              <a:rPr lang="en" sz="1100">
                <a:latin typeface="Open Sans"/>
                <a:ea typeface="Open Sans"/>
                <a:cs typeface="Open Sans"/>
                <a:sym typeface="Open Sans"/>
              </a:rPr>
              <a:t>A secondary </a:t>
            </a:r>
            <a:r>
              <a:rPr lang="en" sz="1100">
                <a:latin typeface="Open Sans"/>
                <a:ea typeface="Open Sans"/>
                <a:cs typeface="Open Sans"/>
                <a:sym typeface="Open Sans"/>
              </a:rPr>
              <a:t>constructor’s </a:t>
            </a:r>
            <a:r>
              <a:rPr lang="en" sz="1100">
                <a:latin typeface="Open Sans"/>
                <a:ea typeface="Open Sans"/>
                <a:cs typeface="Open Sans"/>
                <a:sym typeface="Open Sans"/>
              </a:rPr>
              <a:t>body will be executed after the object is created with the primary constructor. If it calls other constructors, then it will be executed after the other constructors’ bodies are executed. </a:t>
            </a:r>
            <a:endParaRPr sz="1100">
              <a:latin typeface="Open Sans"/>
              <a:ea typeface="Open Sans"/>
              <a:cs typeface="Open Sans"/>
              <a:sym typeface="Open Sans"/>
            </a:endParaRPr>
          </a:p>
          <a:p>
            <a:pPr indent="0" lvl="0" marL="0" rtl="0" algn="l">
              <a:lnSpc>
                <a:spcPct val="115000"/>
              </a:lnSpc>
              <a:spcBef>
                <a:spcPts val="1045"/>
              </a:spcBef>
              <a:spcAft>
                <a:spcPts val="0"/>
              </a:spcAft>
              <a:buClr>
                <a:schemeClr val="dk1"/>
              </a:buClr>
              <a:buSzPts val="14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400"/>
              <a:buFont typeface="Arial"/>
              <a:buNone/>
            </a:pPr>
            <a:r>
              <a:rPr lang="en" sz="1100">
                <a:latin typeface="Open Sans"/>
                <a:ea typeface="Open Sans"/>
                <a:cs typeface="Open Sans"/>
                <a:sym typeface="Open Sans"/>
              </a:rPr>
              <a:t>Inheritor class must call parent’s constructor: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50"/>
              <a:buFont typeface="Arial"/>
              <a:buNone/>
            </a:pPr>
            <a:r>
              <a:rPr lang="en" sz="1150">
                <a:solidFill>
                  <a:srgbClr val="3F51B5"/>
                </a:solidFill>
              </a:rPr>
              <a:t>class</a:t>
            </a:r>
            <a:r>
              <a:rPr lang="en" sz="1150">
                <a:solidFill>
                  <a:srgbClr val="37474F"/>
                </a:solidFill>
              </a:rPr>
              <a:t> ColoredPoint(</a:t>
            </a:r>
            <a:r>
              <a:rPr lang="en" sz="1150">
                <a:solidFill>
                  <a:srgbClr val="3F51B5"/>
                </a:solidFill>
              </a:rPr>
              <a:t>val</a:t>
            </a:r>
            <a:r>
              <a:rPr lang="en" sz="1150">
                <a:solidFill>
                  <a:srgbClr val="37474F"/>
                </a:solidFill>
              </a:rPr>
              <a:t> color: Color, x: Int, y: Int) : Point(x, y) { ... }</a:t>
            </a:r>
            <a:endParaRPr>
              <a:solidFill>
                <a:srgbClr val="595959"/>
              </a:solidFill>
            </a:endParaRPr>
          </a:p>
          <a:p>
            <a:pPr indent="0" lvl="0" marL="0" rtl="0" algn="l">
              <a:lnSpc>
                <a:spcPct val="115000"/>
              </a:lnSpc>
              <a:spcBef>
                <a:spcPts val="0"/>
              </a:spcBef>
              <a:spcAft>
                <a:spcPts val="0"/>
              </a:spcAft>
              <a:buNone/>
            </a:pPr>
            <a:r>
              <a:t/>
            </a:r>
            <a:endParaRPr/>
          </a:p>
        </p:txBody>
      </p:sp>
      <p:sp>
        <p:nvSpPr>
          <p:cNvPr id="162" name="Google Shape;162;p2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Constructors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idx="1" type="body"/>
          </p:nvPr>
        </p:nvSpPr>
        <p:spPr>
          <a:xfrm>
            <a:off x="292600" y="1335025"/>
            <a:ext cx="42372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Example(</a:t>
            </a:r>
            <a:r>
              <a:rPr lang="en" sz="1100">
                <a:solidFill>
                  <a:srgbClr val="3F51B5"/>
                </a:solidFill>
              </a:rPr>
              <a:t>val</a:t>
            </a:r>
            <a:r>
              <a:rPr lang="en" sz="1100">
                <a:solidFill>
                  <a:srgbClr val="37474F"/>
                </a:solidFill>
              </a:rPr>
              <a:t> value: Int, info: String)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anotherValue: Int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var</a:t>
            </a:r>
            <a:r>
              <a:rPr lang="en" sz="1100">
                <a:solidFill>
                  <a:srgbClr val="37474F"/>
                </a:solidFill>
              </a:rPr>
              <a:t> info = </a:t>
            </a:r>
            <a:r>
              <a:rPr lang="en" sz="1100">
                <a:solidFill>
                  <a:srgbClr val="008000"/>
                </a:solidFill>
              </a:rPr>
              <a:t>"Description: $info"</a:t>
            </a:r>
            <a:endParaRPr sz="1100">
              <a:solidFill>
                <a:srgbClr val="008000"/>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init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this</a:t>
            </a:r>
            <a:r>
              <a:rPr lang="en" sz="1100">
                <a:solidFill>
                  <a:srgbClr val="37474F"/>
                </a:solidFill>
              </a:rPr>
              <a:t>.info += </a:t>
            </a:r>
            <a:r>
              <a:rPr lang="en" sz="1100">
                <a:solidFill>
                  <a:srgbClr val="008000"/>
                </a:solidFill>
              </a:rPr>
              <a:t>", with value $value"</a:t>
            </a:r>
            <a:endParaRPr sz="1100">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thirdValue = computeAnotherValue() * 2</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private</a:t>
            </a:r>
            <a:r>
              <a:rPr lang="en" sz="1100">
                <a:solidFill>
                  <a:srgbClr val="37474F"/>
                </a:solidFill>
              </a:rPr>
              <a:t> </a:t>
            </a:r>
            <a:r>
              <a:rPr lang="en" sz="1100">
                <a:solidFill>
                  <a:srgbClr val="3F51B5"/>
                </a:solidFill>
              </a:rPr>
              <a:t>fun</a:t>
            </a:r>
            <a:r>
              <a:rPr lang="en" sz="1100">
                <a:solidFill>
                  <a:srgbClr val="37474F"/>
                </a:solidFill>
              </a:rPr>
              <a:t> computeAnotherValue() = value * 10</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init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anotherValue = computeAnotherValue()</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168" name="Google Shape;168;p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init blocks</a:t>
            </a:r>
            <a:endParaRPr/>
          </a:p>
        </p:txBody>
      </p:sp>
      <p:sp>
        <p:nvSpPr>
          <p:cNvPr id="169" name="Google Shape;169;p26"/>
          <p:cNvSpPr txBox="1"/>
          <p:nvPr>
            <p:ph idx="1" type="body"/>
          </p:nvPr>
        </p:nvSpPr>
        <p:spPr>
          <a:xfrm>
            <a:off x="4953000" y="1335025"/>
            <a:ext cx="39591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There can be several </a:t>
            </a:r>
            <a:r>
              <a:rPr lang="en" sz="1100"/>
              <a:t>init</a:t>
            </a:r>
            <a:r>
              <a:rPr lang="en" sz="1100">
                <a:latin typeface="Open Sans"/>
                <a:ea typeface="Open Sans"/>
                <a:cs typeface="Open Sans"/>
                <a:sym typeface="Open Sans"/>
              </a:rPr>
              <a:t> blocks. </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Values can be initialized in </a:t>
            </a:r>
            <a:r>
              <a:rPr lang="en" sz="1100"/>
              <a:t>init</a:t>
            </a:r>
            <a:r>
              <a:rPr lang="en" sz="1100">
                <a:latin typeface="Open Sans"/>
                <a:ea typeface="Open Sans"/>
                <a:cs typeface="Open Sans"/>
                <a:sym typeface="Open Sans"/>
              </a:rPr>
              <a:t> blocks </a:t>
            </a:r>
            <a:r>
              <a:rPr lang="en" sz="1100">
                <a:latin typeface="Open Sans"/>
                <a:ea typeface="Open Sans"/>
                <a:cs typeface="Open Sans"/>
                <a:sym typeface="Open Sans"/>
              </a:rPr>
              <a:t>that </a:t>
            </a:r>
            <a:r>
              <a:rPr lang="en" sz="1100">
                <a:latin typeface="Open Sans"/>
                <a:ea typeface="Open Sans"/>
                <a:cs typeface="Open Sans"/>
                <a:sym typeface="Open Sans"/>
              </a:rPr>
              <a:t>are written after them.</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Constructor parameters are accessible in </a:t>
            </a:r>
            <a:r>
              <a:rPr lang="en" sz="1100"/>
              <a:t>init</a:t>
            </a:r>
            <a:r>
              <a:rPr lang="en" sz="1100">
                <a:latin typeface="Open Sans"/>
                <a:ea typeface="Open Sans"/>
                <a:cs typeface="Open Sans"/>
                <a:sym typeface="Open Sans"/>
              </a:rPr>
              <a:t> blocks, so sometimes you have to use </a:t>
            </a:r>
            <a:r>
              <a:rPr lang="en" sz="1100">
                <a:solidFill>
                  <a:srgbClr val="3F51B5"/>
                </a:solidFill>
              </a:rPr>
              <a:t>this</a:t>
            </a:r>
            <a:r>
              <a:rPr lang="en" sz="1100">
                <a:latin typeface="Open Sans"/>
                <a:ea typeface="Open Sans"/>
                <a:cs typeface="Open Sans"/>
                <a:sym typeface="Open Sans"/>
              </a:rPr>
              <a:t>.</a:t>
            </a:r>
            <a:endParaRPr sz="1100">
              <a:solidFill>
                <a:srgbClr val="595959"/>
              </a:solidFill>
            </a:endParaRPr>
          </a:p>
          <a:p>
            <a:pPr indent="0" lvl="0" marL="0" rtl="0" algn="l">
              <a:lnSpc>
                <a:spcPct val="115000"/>
              </a:lnSpc>
              <a:spcBef>
                <a:spcPts val="0"/>
              </a:spcBef>
              <a:spcAft>
                <a:spcPts val="400"/>
              </a:spcAft>
              <a:buNone/>
            </a:pPr>
            <a:r>
              <a:t/>
            </a:r>
            <a:endParaRPr sz="1100">
              <a:solidFill>
                <a:srgbClr val="3F51B5"/>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idx="1" type="body"/>
          </p:nvPr>
        </p:nvSpPr>
        <p:spPr>
          <a:xfrm>
            <a:off x="292604" y="1335025"/>
            <a:ext cx="37857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interface</a:t>
            </a:r>
            <a:r>
              <a:rPr lang="en" sz="1100">
                <a:solidFill>
                  <a:srgbClr val="37474F"/>
                </a:solidFill>
              </a:rPr>
              <a:t> RegularCat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pet()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feed(food: Food)</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interface</a:t>
            </a:r>
            <a:r>
              <a:rPr lang="en" sz="1100">
                <a:solidFill>
                  <a:srgbClr val="37474F"/>
                </a:solidFill>
              </a:rPr>
              <a:t> SickCat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checkStomach()</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giveMedicine(pill: Pill)</a:t>
            </a:r>
            <a:endParaRPr sz="1100">
              <a:solidFill>
                <a:srgbClr val="37474F"/>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endParaRPr>
          </a:p>
          <a:p>
            <a:pPr indent="0" lvl="0" marL="0" rtl="0" algn="l">
              <a:spcBef>
                <a:spcPts val="0"/>
              </a:spcBef>
              <a:spcAft>
                <a:spcPts val="0"/>
              </a:spcAft>
              <a:buNone/>
            </a:pPr>
            <a:r>
              <a:t/>
            </a:r>
            <a:endParaRPr sz="1100"/>
          </a:p>
        </p:txBody>
      </p:sp>
      <p:sp>
        <p:nvSpPr>
          <p:cNvPr id="175" name="Google Shape;175;p2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Abstraction</a:t>
            </a:r>
            <a:endParaRPr/>
          </a:p>
        </p:txBody>
      </p:sp>
      <p:sp>
        <p:nvSpPr>
          <p:cNvPr id="176" name="Google Shape;176;p27"/>
          <p:cNvSpPr txBox="1"/>
          <p:nvPr>
            <p:ph idx="1" type="body"/>
          </p:nvPr>
        </p:nvSpPr>
        <p:spPr>
          <a:xfrm>
            <a:off x="4572004" y="1335025"/>
            <a:ext cx="37857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abstract class</a:t>
            </a:r>
            <a:r>
              <a:rPr lang="en" sz="1100">
                <a:solidFill>
                  <a:srgbClr val="37474F"/>
                </a:solidFill>
              </a:rPr>
              <a:t> RegularCat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val </a:t>
            </a:r>
            <a:r>
              <a:rPr lang="en" sz="1100">
                <a:solidFill>
                  <a:srgbClr val="37474F"/>
                </a:solidFill>
              </a:rPr>
              <a:t>name: String</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fun</a:t>
            </a:r>
            <a:r>
              <a:rPr lang="en" sz="1100">
                <a:solidFill>
                  <a:srgbClr val="37474F"/>
                </a:solidFill>
              </a:rPr>
              <a:t> pet()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fun</a:t>
            </a:r>
            <a:r>
              <a:rPr lang="en" sz="1100">
                <a:solidFill>
                  <a:srgbClr val="37474F"/>
                </a:solidFill>
              </a:rPr>
              <a:t> feed(food: Food)</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abstract class</a:t>
            </a:r>
            <a:r>
              <a:rPr lang="en" sz="1100">
                <a:solidFill>
                  <a:srgbClr val="37474F"/>
                </a:solidFill>
              </a:rPr>
              <a:t> SickCat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val </a:t>
            </a:r>
            <a:r>
              <a:rPr lang="en" sz="1100">
                <a:solidFill>
                  <a:srgbClr val="37474F"/>
                </a:solidFill>
              </a:rPr>
              <a:t>location: String</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fun</a:t>
            </a:r>
            <a:r>
              <a:rPr lang="en" sz="1100">
                <a:solidFill>
                  <a:srgbClr val="37474F"/>
                </a:solidFill>
              </a:rPr>
              <a:t> checkStomach()</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giveMedicine(pill: Pill) {}</a:t>
            </a:r>
            <a:endParaRPr sz="1100">
              <a:solidFill>
                <a:srgbClr val="37474F"/>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endParaRPr>
          </a:p>
          <a:p>
            <a:pPr indent="0" lvl="0" marL="0" rtl="0" algn="l">
              <a:spcBef>
                <a:spcPts val="0"/>
              </a:spcBef>
              <a:spcAft>
                <a:spcPts val="0"/>
              </a:spcAft>
              <a:buNone/>
            </a:pPr>
            <a:r>
              <a:t/>
            </a:r>
            <a:endParaRPr sz="1100">
              <a:solidFill>
                <a:srgbClr val="3F51B5"/>
              </a:solidFill>
            </a:endParaRPr>
          </a:p>
        </p:txBody>
      </p:sp>
      <p:sp>
        <p:nvSpPr>
          <p:cNvPr id="177" name="Google Shape;177;p27"/>
          <p:cNvSpPr txBox="1"/>
          <p:nvPr>
            <p:ph idx="1" type="body"/>
          </p:nvPr>
        </p:nvSpPr>
        <p:spPr>
          <a:xfrm>
            <a:off x="292600" y="4146850"/>
            <a:ext cx="3785700" cy="791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Interfaces </a:t>
            </a:r>
            <a:r>
              <a:rPr b="1" lang="en" sz="1100">
                <a:latin typeface="Open Sans"/>
                <a:ea typeface="Open Sans"/>
                <a:cs typeface="Open Sans"/>
                <a:sym typeface="Open Sans"/>
              </a:rPr>
              <a:t>cannot have</a:t>
            </a:r>
            <a:r>
              <a:rPr lang="en" sz="1100">
                <a:latin typeface="Open Sans"/>
                <a:ea typeface="Open Sans"/>
                <a:cs typeface="Open Sans"/>
                <a:sym typeface="Open Sans"/>
              </a:rPr>
              <a:t> a state. </a:t>
            </a:r>
            <a:br>
              <a:rPr lang="en" sz="1100">
                <a:latin typeface="Open Sans"/>
                <a:ea typeface="Open Sans"/>
                <a:cs typeface="Open Sans"/>
                <a:sym typeface="Open Sans"/>
              </a:rPr>
            </a:br>
            <a:r>
              <a:rPr lang="en" sz="1100">
                <a:latin typeface="Open Sans"/>
                <a:ea typeface="Open Sans"/>
                <a:cs typeface="Open Sans"/>
                <a:sym typeface="Open Sans"/>
              </a:rPr>
              <a:t>(We’ll get back to this a bit later.)</a:t>
            </a:r>
            <a:endParaRPr sz="11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78" name="Google Shape;178;p27"/>
          <p:cNvSpPr txBox="1"/>
          <p:nvPr>
            <p:ph idx="1" type="body"/>
          </p:nvPr>
        </p:nvSpPr>
        <p:spPr>
          <a:xfrm>
            <a:off x="4572000" y="4146850"/>
            <a:ext cx="3567300" cy="791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sz="1100">
                <a:latin typeface="Open Sans"/>
                <a:ea typeface="Open Sans"/>
                <a:cs typeface="Open Sans"/>
                <a:sym typeface="Open Sans"/>
              </a:rPr>
              <a:t>Abstract classes cannot have an instance, but can </a:t>
            </a:r>
            <a:r>
              <a:rPr b="1" lang="en" sz="1100">
                <a:latin typeface="Open Sans"/>
                <a:ea typeface="Open Sans"/>
                <a:cs typeface="Open Sans"/>
                <a:sym typeface="Open Sans"/>
              </a:rPr>
              <a:t>have</a:t>
            </a:r>
            <a:r>
              <a:rPr lang="en" sz="1100">
                <a:latin typeface="Open Sans"/>
                <a:ea typeface="Open Sans"/>
                <a:cs typeface="Open Sans"/>
                <a:sym typeface="Open Sans"/>
              </a:rPr>
              <a:t> a state. </a:t>
            </a:r>
            <a:endParaRPr sz="1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p:txBody>
      </p:sp>
      <p:sp>
        <p:nvSpPr>
          <p:cNvPr id="179" name="Google Shape;179;p27"/>
          <p:cNvSpPr txBox="1"/>
          <p:nvPr>
            <p:ph idx="1" type="body"/>
          </p:nvPr>
        </p:nvSpPr>
        <p:spPr>
          <a:xfrm>
            <a:off x="3781400" y="2191925"/>
            <a:ext cx="243000" cy="7914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b="1" lang="en">
                <a:latin typeface="Open Sans"/>
                <a:ea typeface="Open Sans"/>
                <a:cs typeface="Open Sans"/>
                <a:sym typeface="Open Sans"/>
              </a:rPr>
              <a:t>VS</a:t>
            </a:r>
            <a:endParaRPr b="1">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Encapsulation</a:t>
            </a:r>
            <a:endParaRPr/>
          </a:p>
        </p:txBody>
      </p:sp>
      <p:sp>
        <p:nvSpPr>
          <p:cNvPr id="185" name="Google Shape;185;p28"/>
          <p:cNvSpPr/>
          <p:nvPr/>
        </p:nvSpPr>
        <p:spPr>
          <a:xfrm>
            <a:off x="4000138" y="1056525"/>
            <a:ext cx="2476800" cy="2476800"/>
          </a:xfrm>
          <a:prstGeom prst="ellipse">
            <a:avLst/>
          </a:prstGeom>
          <a:solidFill>
            <a:srgbClr val="28B8A0">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2667063" y="1056525"/>
            <a:ext cx="2476800" cy="2476800"/>
          </a:xfrm>
          <a:prstGeom prst="ellipse">
            <a:avLst/>
          </a:prstGeom>
          <a:solidFill>
            <a:srgbClr val="6B57FF">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a:off x="2719138" y="2233375"/>
            <a:ext cx="2361600" cy="2361600"/>
          </a:xfrm>
          <a:prstGeom prst="ellipse">
            <a:avLst/>
          </a:prstGeom>
          <a:solidFill>
            <a:srgbClr val="FC801D">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a:off x="4292763" y="2650775"/>
            <a:ext cx="1566600" cy="1566600"/>
          </a:xfrm>
          <a:prstGeom prst="ellipse">
            <a:avLst/>
          </a:prstGeom>
          <a:solidFill>
            <a:srgbClr val="FF318C">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txBox="1"/>
          <p:nvPr/>
        </p:nvSpPr>
        <p:spPr>
          <a:xfrm>
            <a:off x="2939175" y="1536827"/>
            <a:ext cx="79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Private</a:t>
            </a:r>
            <a:endParaRPr>
              <a:latin typeface="Open Sans"/>
              <a:ea typeface="Open Sans"/>
              <a:cs typeface="Open Sans"/>
              <a:sym typeface="Open Sans"/>
            </a:endParaRPr>
          </a:p>
        </p:txBody>
      </p:sp>
      <p:sp>
        <p:nvSpPr>
          <p:cNvPr id="190" name="Google Shape;190;p28"/>
          <p:cNvSpPr txBox="1"/>
          <p:nvPr/>
        </p:nvSpPr>
        <p:spPr>
          <a:xfrm>
            <a:off x="4099388" y="1833175"/>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Protected</a:t>
            </a:r>
            <a:endParaRPr>
              <a:latin typeface="Open Sans"/>
              <a:ea typeface="Open Sans"/>
              <a:cs typeface="Open Sans"/>
              <a:sym typeface="Open Sans"/>
            </a:endParaRPr>
          </a:p>
        </p:txBody>
      </p:sp>
      <p:sp>
        <p:nvSpPr>
          <p:cNvPr id="191" name="Google Shape;191;p28"/>
          <p:cNvSpPr txBox="1"/>
          <p:nvPr/>
        </p:nvSpPr>
        <p:spPr>
          <a:xfrm>
            <a:off x="3154563" y="2551775"/>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Internal</a:t>
            </a:r>
            <a:endParaRPr>
              <a:latin typeface="Open Sans"/>
              <a:ea typeface="Open Sans"/>
              <a:cs typeface="Open Sans"/>
              <a:sym typeface="Open Sans"/>
            </a:endParaRPr>
          </a:p>
        </p:txBody>
      </p:sp>
      <p:sp>
        <p:nvSpPr>
          <p:cNvPr id="192" name="Google Shape;192;p28"/>
          <p:cNvSpPr txBox="1"/>
          <p:nvPr/>
        </p:nvSpPr>
        <p:spPr>
          <a:xfrm>
            <a:off x="4462138" y="2801725"/>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Public</a:t>
            </a:r>
            <a:endParaRPr>
              <a:latin typeface="Open Sans"/>
              <a:ea typeface="Open Sans"/>
              <a:cs typeface="Open Sans"/>
              <a:sym typeface="Open Sans"/>
            </a:endParaRPr>
          </a:p>
        </p:txBody>
      </p:sp>
      <p:sp>
        <p:nvSpPr>
          <p:cNvPr id="193" name="Google Shape;193;p28"/>
          <p:cNvSpPr/>
          <p:nvPr/>
        </p:nvSpPr>
        <p:spPr>
          <a:xfrm>
            <a:off x="7362650" y="3696488"/>
            <a:ext cx="254700" cy="254700"/>
          </a:xfrm>
          <a:prstGeom prst="ellipse">
            <a:avLst/>
          </a:prstGeom>
          <a:solidFill>
            <a:srgbClr val="28B8A0">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p:nvPr/>
        </p:nvSpPr>
        <p:spPr>
          <a:xfrm>
            <a:off x="7362650" y="3300338"/>
            <a:ext cx="254700" cy="254700"/>
          </a:xfrm>
          <a:prstGeom prst="ellipse">
            <a:avLst/>
          </a:prstGeom>
          <a:solidFill>
            <a:srgbClr val="6B57FF">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8"/>
          <p:cNvSpPr/>
          <p:nvPr/>
        </p:nvSpPr>
        <p:spPr>
          <a:xfrm>
            <a:off x="7362650" y="4092638"/>
            <a:ext cx="254700" cy="254700"/>
          </a:xfrm>
          <a:prstGeom prst="ellipse">
            <a:avLst/>
          </a:prstGeom>
          <a:solidFill>
            <a:srgbClr val="FC801D">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a:off x="7362650" y="4488775"/>
            <a:ext cx="254700" cy="254700"/>
          </a:xfrm>
          <a:prstGeom prst="ellipse">
            <a:avLst/>
          </a:prstGeom>
          <a:solidFill>
            <a:srgbClr val="FF318C">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txBox="1"/>
          <p:nvPr/>
        </p:nvSpPr>
        <p:spPr>
          <a:xfrm>
            <a:off x="7729050" y="3227588"/>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Class</a:t>
            </a:r>
            <a:endParaRPr>
              <a:latin typeface="Open Sans"/>
              <a:ea typeface="Open Sans"/>
              <a:cs typeface="Open Sans"/>
              <a:sym typeface="Open Sans"/>
            </a:endParaRPr>
          </a:p>
        </p:txBody>
      </p:sp>
      <p:sp>
        <p:nvSpPr>
          <p:cNvPr id="198" name="Google Shape;198;p28"/>
          <p:cNvSpPr txBox="1"/>
          <p:nvPr/>
        </p:nvSpPr>
        <p:spPr>
          <a:xfrm>
            <a:off x="7729050" y="3623738"/>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a:t>
            </a:r>
            <a:r>
              <a:rPr lang="en">
                <a:latin typeface="Open Sans"/>
                <a:ea typeface="Open Sans"/>
                <a:cs typeface="Open Sans"/>
                <a:sym typeface="Open Sans"/>
              </a:rPr>
              <a:t>nheritors</a:t>
            </a:r>
            <a:endParaRPr>
              <a:latin typeface="Open Sans"/>
              <a:ea typeface="Open Sans"/>
              <a:cs typeface="Open Sans"/>
              <a:sym typeface="Open Sans"/>
            </a:endParaRPr>
          </a:p>
        </p:txBody>
      </p:sp>
      <p:sp>
        <p:nvSpPr>
          <p:cNvPr id="199" name="Google Shape;199;p28"/>
          <p:cNvSpPr txBox="1"/>
          <p:nvPr/>
        </p:nvSpPr>
        <p:spPr>
          <a:xfrm>
            <a:off x="7729050" y="4019888"/>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Module</a:t>
            </a:r>
            <a:endParaRPr>
              <a:latin typeface="Open Sans"/>
              <a:ea typeface="Open Sans"/>
              <a:cs typeface="Open Sans"/>
              <a:sym typeface="Open Sans"/>
            </a:endParaRPr>
          </a:p>
        </p:txBody>
      </p:sp>
      <p:sp>
        <p:nvSpPr>
          <p:cNvPr id="200" name="Google Shape;200;p28"/>
          <p:cNvSpPr txBox="1"/>
          <p:nvPr/>
        </p:nvSpPr>
        <p:spPr>
          <a:xfrm>
            <a:off x="7729050" y="4401813"/>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Anyone</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1"/>
          <p:cNvSpPr txBox="1"/>
          <p:nvPr>
            <p:ph idx="1" type="body"/>
          </p:nvPr>
        </p:nvSpPr>
        <p:spPr>
          <a:xfrm>
            <a:off x="292602" y="1335025"/>
            <a:ext cx="63825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b="1" lang="en">
                <a:latin typeface="Open Sans"/>
                <a:ea typeface="Open Sans"/>
                <a:cs typeface="Open Sans"/>
                <a:sym typeface="Open Sans"/>
              </a:rPr>
              <a:t>Object-oriented programming (OOP)</a:t>
            </a:r>
            <a:r>
              <a:rPr lang="en">
                <a:latin typeface="Open Sans"/>
                <a:ea typeface="Open Sans"/>
                <a:cs typeface="Open Sans"/>
                <a:sym typeface="Open Sans"/>
              </a:rPr>
              <a:t> </a:t>
            </a:r>
            <a:r>
              <a:rPr lang="en">
                <a:latin typeface="Open Sans"/>
                <a:ea typeface="Open Sans"/>
                <a:cs typeface="Open Sans"/>
                <a:sym typeface="Open Sans"/>
              </a:rPr>
              <a:t>–</a:t>
            </a:r>
            <a:r>
              <a:rPr lang="en">
                <a:latin typeface="Open Sans"/>
                <a:ea typeface="Open Sans"/>
                <a:cs typeface="Open Sans"/>
                <a:sym typeface="Open Sans"/>
              </a:rPr>
              <a:t> A programming paradigm based on the representation of a program as a set of objects and interactions between them</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47" name="Google Shape;47;p1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Object-Oriented Programming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abstract</a:t>
            </a:r>
            <a:r>
              <a:rPr lang="en" sz="1100">
                <a:solidFill>
                  <a:srgbClr val="37474F"/>
                </a:solidFill>
              </a:rPr>
              <a:t> </a:t>
            </a:r>
            <a:r>
              <a:rPr lang="en" sz="1100">
                <a:solidFill>
                  <a:srgbClr val="3F51B5"/>
                </a:solidFill>
              </a:rPr>
              <a:t>class</a:t>
            </a:r>
            <a:r>
              <a:rPr lang="en" sz="1100">
                <a:solidFill>
                  <a:srgbClr val="37474F"/>
                </a:solidFill>
              </a:rPr>
              <a:t> RegularCat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protected</a:t>
            </a: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val</a:t>
            </a:r>
            <a:r>
              <a:rPr lang="en" sz="1100">
                <a:solidFill>
                  <a:srgbClr val="37474F"/>
                </a:solidFill>
              </a:rPr>
              <a:t> isHungry: Boolean</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private</a:t>
            </a:r>
            <a:r>
              <a:rPr lang="en" sz="1100">
                <a:solidFill>
                  <a:srgbClr val="37474F"/>
                </a:solidFill>
              </a:rPr>
              <a:t> </a:t>
            </a:r>
            <a:r>
              <a:rPr lang="en" sz="1100">
                <a:solidFill>
                  <a:srgbClr val="3F51B5"/>
                </a:solidFill>
              </a:rPr>
              <a:t>fun</a:t>
            </a:r>
            <a:r>
              <a:rPr lang="en" sz="1100">
                <a:solidFill>
                  <a:srgbClr val="37474F"/>
                </a:solidFill>
              </a:rPr>
              <a:t> poop(): Poop {</a:t>
            </a:r>
            <a:r>
              <a:rPr lang="en" sz="1100">
                <a:solidFill>
                  <a:srgbClr val="3F51B5"/>
                </a:solidFill>
              </a:rPr>
              <a:t> </a:t>
            </a:r>
            <a:r>
              <a:rPr lang="en" sz="1100">
                <a:solidFill>
                  <a:srgbClr val="388E3C"/>
                </a:solidFill>
              </a:rPr>
              <a:t>/* do the thing */</a:t>
            </a:r>
            <a:r>
              <a:rPr lang="en" sz="1100">
                <a:solidFill>
                  <a:srgbClr val="37474F"/>
                </a:solidFill>
              </a:rPr>
              <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fun</a:t>
            </a:r>
            <a:r>
              <a:rPr lang="en" sz="1100">
                <a:solidFill>
                  <a:srgbClr val="37474F"/>
                </a:solidFill>
              </a:rPr>
              <a:t> feed(food: Food)</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MyCat : RegularCat() {</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 val</a:t>
            </a:r>
            <a:r>
              <a:rPr lang="en" sz="1100">
                <a:solidFill>
                  <a:srgbClr val="37474F"/>
                </a:solidFill>
              </a:rPr>
              <a:t> isHungry: Boolean = false</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 fun</a:t>
            </a:r>
            <a:r>
              <a:rPr lang="en" sz="1100">
                <a:solidFill>
                  <a:srgbClr val="37474F"/>
                </a:solidFill>
              </a:rPr>
              <a:t> feed(food: Food) { </a:t>
            </a:r>
            <a:endParaRPr sz="1100">
              <a:solidFill>
                <a:srgbClr val="37474F"/>
              </a:solidFill>
            </a:endParaRPr>
          </a:p>
          <a:p>
            <a:pPr indent="457200" lvl="0" marL="457200" rtl="0" algn="l">
              <a:lnSpc>
                <a:spcPct val="150000"/>
              </a:lnSpc>
              <a:spcBef>
                <a:spcPts val="0"/>
              </a:spcBef>
              <a:spcAft>
                <a:spcPts val="0"/>
              </a:spcAft>
              <a:buClr>
                <a:schemeClr val="dk1"/>
              </a:buClr>
              <a:buSzPts val="1100"/>
              <a:buFont typeface="Arial"/>
              <a:buNone/>
            </a:pPr>
            <a:r>
              <a:rPr lang="en" sz="1100">
                <a:solidFill>
                  <a:srgbClr val="3F51B5"/>
                </a:solidFill>
              </a:rPr>
              <a:t>if</a:t>
            </a:r>
            <a:r>
              <a:rPr lang="en" sz="1100">
                <a:solidFill>
                  <a:srgbClr val="37474F"/>
                </a:solidFill>
              </a:rPr>
              <a:t> (isHungry) { </a:t>
            </a:r>
            <a:r>
              <a:rPr lang="en" sz="1100">
                <a:solidFill>
                  <a:srgbClr val="388E3C"/>
                </a:solidFill>
              </a:rPr>
              <a:t>/* do the thing */ </a:t>
            </a:r>
            <a:r>
              <a:rPr lang="en" sz="1100">
                <a:solidFill>
                  <a:srgbClr val="37474F"/>
                </a:solidFill>
              </a:rPr>
              <a:t>}</a:t>
            </a:r>
            <a:endParaRPr sz="1100">
              <a:solidFill>
                <a:srgbClr val="37474F"/>
              </a:solidFill>
            </a:endParaRPr>
          </a:p>
          <a:p>
            <a:pPr indent="457200" lvl="0" marL="457200" rtl="0" algn="l">
              <a:lnSpc>
                <a:spcPct val="150000"/>
              </a:lnSpc>
              <a:spcBef>
                <a:spcPts val="0"/>
              </a:spcBef>
              <a:spcAft>
                <a:spcPts val="0"/>
              </a:spcAft>
              <a:buClr>
                <a:schemeClr val="dk1"/>
              </a:buClr>
              <a:buSzPts val="1100"/>
              <a:buFont typeface="Arial"/>
              <a:buNone/>
            </a:pPr>
            <a:r>
              <a:rPr lang="en" sz="1100">
                <a:solidFill>
                  <a:srgbClr val="3F51B5"/>
                </a:solidFill>
              </a:rPr>
              <a:t>else</a:t>
            </a:r>
            <a:r>
              <a:rPr lang="en" sz="1100">
                <a:solidFill>
                  <a:srgbClr val="37474F"/>
                </a:solidFill>
              </a:rPr>
              <a:t> { poop() } </a:t>
            </a:r>
            <a:r>
              <a:rPr lang="en" sz="1100">
                <a:solidFill>
                  <a:srgbClr val="D81B60"/>
                </a:solidFill>
              </a:rPr>
              <a:t>// MyCat cannot poop</a:t>
            </a:r>
            <a:endParaRPr sz="1100">
              <a:solidFill>
                <a:srgbClr val="D81B60"/>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C53929"/>
                </a:solidFill>
              </a:rPr>
              <a:t>Cannot access 'poop': it is invisible (private in a supertype) in 'MyCat'</a:t>
            </a:r>
            <a:endParaRPr sz="1100">
              <a:solidFill>
                <a:srgbClr val="37474F"/>
              </a:solidFill>
            </a:endParaRPr>
          </a:p>
          <a:p>
            <a:pPr indent="0" lvl="0" marL="0" rtl="0" algn="l">
              <a:spcBef>
                <a:spcPts val="0"/>
              </a:spcBef>
              <a:spcAft>
                <a:spcPts val="0"/>
              </a:spcAft>
              <a:buNone/>
            </a:pPr>
            <a:r>
              <a:t/>
            </a:r>
            <a:endParaRPr sz="1100"/>
          </a:p>
        </p:txBody>
      </p:sp>
      <p:sp>
        <p:nvSpPr>
          <p:cNvPr id="206" name="Google Shape;206;p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Encapsulation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idx="1" type="body"/>
          </p:nvPr>
        </p:nvSpPr>
        <p:spPr>
          <a:xfrm>
            <a:off x="292604" y="1335025"/>
            <a:ext cx="37344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SickDomesticCat : RegularCat(), CatAtHospital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var</a:t>
            </a:r>
            <a:r>
              <a:rPr lang="en" sz="1100">
                <a:solidFill>
                  <a:srgbClr val="37474F"/>
                </a:solidFill>
              </a:rPr>
              <a:t> isHungry: Boolean = </a:t>
            </a:r>
            <a:r>
              <a:rPr lang="en" sz="1100">
                <a:solidFill>
                  <a:srgbClr val="3F51B5"/>
                </a:solidFill>
              </a:rPr>
              <a:t>false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get</a:t>
            </a:r>
            <a:r>
              <a:rPr lang="en" sz="1100">
                <a:solidFill>
                  <a:srgbClr val="37474F"/>
                </a:solidFill>
              </a:rPr>
              <a:t>() = field</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set</a:t>
            </a:r>
            <a:r>
              <a:rPr lang="en" sz="1100">
                <a:solidFill>
                  <a:srgbClr val="37474F"/>
                </a:solidFill>
              </a:rPr>
              <a:t>(value)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pet()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feed(food: Food)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checkStomach()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giveMedicine(pill: Pill)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400"/>
              </a:spcAft>
              <a:buNone/>
            </a:pPr>
            <a:r>
              <a:t/>
            </a:r>
            <a:endParaRPr sz="1100">
              <a:solidFill>
                <a:srgbClr val="3F51B5"/>
              </a:solidFill>
            </a:endParaRPr>
          </a:p>
        </p:txBody>
      </p:sp>
      <p:sp>
        <p:nvSpPr>
          <p:cNvPr id="212" name="Google Shape;212;p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Inheritance</a:t>
            </a:r>
            <a:endParaRPr/>
          </a:p>
        </p:txBody>
      </p:sp>
      <p:sp>
        <p:nvSpPr>
          <p:cNvPr id="213" name="Google Shape;213;p30"/>
          <p:cNvSpPr txBox="1"/>
          <p:nvPr>
            <p:ph idx="1" type="body"/>
          </p:nvPr>
        </p:nvSpPr>
        <p:spPr>
          <a:xfrm>
            <a:off x="4572000" y="1335025"/>
            <a:ext cx="39591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To allow a class to be inherited by other classes, the class should be marked with the </a:t>
            </a:r>
            <a:r>
              <a:rPr b="1" lang="en" sz="1100"/>
              <a:t>open</a:t>
            </a:r>
            <a:r>
              <a:rPr b="1" lang="en" sz="1100">
                <a:latin typeface="Open Sans"/>
                <a:ea typeface="Open Sans"/>
                <a:cs typeface="Open Sans"/>
                <a:sym typeface="Open Sans"/>
              </a:rPr>
              <a:t> </a:t>
            </a:r>
            <a:r>
              <a:rPr lang="en" sz="1100">
                <a:latin typeface="Open Sans"/>
                <a:ea typeface="Open Sans"/>
                <a:cs typeface="Open Sans"/>
                <a:sym typeface="Open Sans"/>
              </a:rPr>
              <a:t>keyword. (</a:t>
            </a:r>
            <a:r>
              <a:rPr b="1" lang="en" sz="1100">
                <a:latin typeface="Open Sans"/>
                <a:ea typeface="Open Sans"/>
                <a:cs typeface="Open Sans"/>
                <a:sym typeface="Open Sans"/>
              </a:rPr>
              <a:t>Abstract</a:t>
            </a:r>
            <a:r>
              <a:rPr lang="en" sz="1100">
                <a:latin typeface="Open Sans"/>
                <a:ea typeface="Open Sans"/>
                <a:cs typeface="Open Sans"/>
                <a:sym typeface="Open Sans"/>
              </a:rPr>
              <a:t> classes are always </a:t>
            </a:r>
            <a:r>
              <a:rPr lang="en" sz="1100"/>
              <a:t>open</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rPr lang="en" sz="1100">
                <a:latin typeface="Open Sans"/>
                <a:ea typeface="Open Sans"/>
                <a:cs typeface="Open Sans"/>
                <a:sym typeface="Open Sans"/>
              </a:rPr>
              <a:t>In Kotlin you can inherit only from </a:t>
            </a:r>
            <a:r>
              <a:rPr b="1" lang="en" sz="1100">
                <a:latin typeface="Open Sans"/>
                <a:ea typeface="Open Sans"/>
                <a:cs typeface="Open Sans"/>
                <a:sym typeface="Open Sans"/>
              </a:rPr>
              <a:t>one class</a:t>
            </a:r>
            <a:r>
              <a:rPr lang="en" sz="1100">
                <a:latin typeface="Open Sans"/>
                <a:ea typeface="Open Sans"/>
                <a:cs typeface="Open Sans"/>
                <a:sym typeface="Open Sans"/>
              </a:rPr>
              <a:t>, and from as many </a:t>
            </a:r>
            <a:r>
              <a:rPr b="1" lang="en" sz="1100">
                <a:latin typeface="Open Sans"/>
                <a:ea typeface="Open Sans"/>
                <a:cs typeface="Open Sans"/>
                <a:sym typeface="Open Sans"/>
              </a:rPr>
              <a:t>interfaces</a:t>
            </a:r>
            <a:r>
              <a:rPr lang="en" sz="1100">
                <a:latin typeface="Open Sans"/>
                <a:ea typeface="Open Sans"/>
                <a:cs typeface="Open Sans"/>
                <a:sym typeface="Open Sans"/>
              </a:rPr>
              <a:t> as you like. </a:t>
            </a:r>
            <a:endParaRPr sz="1100">
              <a:latin typeface="Open Sans"/>
              <a:ea typeface="Open Sans"/>
              <a:cs typeface="Open Sans"/>
              <a:sym typeface="Open Sans"/>
            </a:endParaRPr>
          </a:p>
          <a:p>
            <a:pPr indent="0" lvl="0" marL="0" marR="146050" rtl="0" algn="l">
              <a:lnSpc>
                <a:spcPct val="107916"/>
              </a:lnSpc>
              <a:spcBef>
                <a:spcPts val="1770"/>
              </a:spcBef>
              <a:spcAft>
                <a:spcPts val="0"/>
              </a:spcAft>
              <a:buClr>
                <a:schemeClr val="dk1"/>
              </a:buClr>
              <a:buSzPts val="1100"/>
              <a:buFont typeface="Arial"/>
              <a:buNone/>
            </a:pPr>
            <a:r>
              <a:rPr lang="en" sz="1100">
                <a:latin typeface="Open Sans"/>
                <a:ea typeface="Open Sans"/>
                <a:cs typeface="Open Sans"/>
                <a:sym typeface="Open Sans"/>
              </a:rPr>
              <a:t>When you’re inheriting from a class, you have to call its constructor, just like how secondary constructors have to call the primary.</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400"/>
              </a:spcAft>
              <a:buNone/>
            </a:pPr>
            <a:r>
              <a:t/>
            </a:r>
            <a:endParaRPr sz="11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idx="1" type="body"/>
          </p:nvPr>
        </p:nvSpPr>
        <p:spPr>
          <a:xfrm>
            <a:off x="292600" y="1335025"/>
            <a:ext cx="40500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abstract</a:t>
            </a:r>
            <a:r>
              <a:rPr lang="en" sz="1100">
                <a:solidFill>
                  <a:srgbClr val="37474F"/>
                </a:solidFill>
              </a:rPr>
              <a:t> </a:t>
            </a:r>
            <a:r>
              <a:rPr lang="en" sz="1100">
                <a:solidFill>
                  <a:srgbClr val="3F51B5"/>
                </a:solidFill>
              </a:rPr>
              <a:t>class</a:t>
            </a:r>
            <a:r>
              <a:rPr lang="en" sz="1100">
                <a:solidFill>
                  <a:srgbClr val="37474F"/>
                </a:solidFill>
              </a:rPr>
              <a:t> Cat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008000"/>
                </a:solidFill>
              </a:rPr>
              <a:t>/* final */</a:t>
            </a:r>
            <a:r>
              <a:rPr lang="en" sz="1100">
                <a:solidFill>
                  <a:srgbClr val="37474F"/>
                </a:solidFill>
              </a:rPr>
              <a:t> </a:t>
            </a:r>
            <a:r>
              <a:rPr lang="en" sz="1100">
                <a:solidFill>
                  <a:srgbClr val="3F51B5"/>
                </a:solidFill>
              </a:rPr>
              <a:t>fun</a:t>
            </a:r>
            <a:r>
              <a:rPr lang="en" sz="1100">
                <a:solidFill>
                  <a:srgbClr val="37474F"/>
                </a:solidFill>
              </a:rPr>
              <a:t> anotherDay()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808080"/>
                </a:solidFill>
              </a:rPr>
              <a:t>// various cat activities</a:t>
            </a:r>
            <a:endParaRPr sz="1100">
              <a:solidFill>
                <a:srgbClr val="80808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digest(findFood())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poop(findWhereToPoop())</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private</a:t>
            </a:r>
            <a:r>
              <a:rPr lang="en" sz="1100">
                <a:solidFill>
                  <a:srgbClr val="37474F"/>
                </a:solidFill>
              </a:rPr>
              <a:t> </a:t>
            </a:r>
            <a:r>
              <a:rPr lang="en" sz="1100">
                <a:solidFill>
                  <a:srgbClr val="3F51B5"/>
                </a:solidFill>
              </a:rPr>
              <a:t>fun</a:t>
            </a:r>
            <a:r>
              <a:rPr lang="en" sz="1100">
                <a:solidFill>
                  <a:srgbClr val="37474F"/>
                </a:solidFill>
              </a:rPr>
              <a:t> poop(where: Place): Poop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private</a:t>
            </a:r>
            <a:r>
              <a:rPr lang="en" sz="1100">
                <a:solidFill>
                  <a:srgbClr val="37474F"/>
                </a:solidFill>
              </a:rPr>
              <a:t> </a:t>
            </a:r>
            <a:r>
              <a:rPr lang="en" sz="1100">
                <a:solidFill>
                  <a:srgbClr val="3F51B5"/>
                </a:solidFill>
              </a:rPr>
              <a:t>fun</a:t>
            </a:r>
            <a:r>
              <a:rPr lang="en" sz="1100">
                <a:solidFill>
                  <a:srgbClr val="37474F"/>
                </a:solidFill>
              </a:rPr>
              <a:t> digest(food: Food)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808080"/>
                </a:solidFill>
              </a:rPr>
              <a:t>// don't know how they work</a:t>
            </a:r>
            <a:endParaRPr sz="1100">
              <a:solidFill>
                <a:srgbClr val="80808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poop(findWhereToPoop())</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fun</a:t>
            </a:r>
            <a:r>
              <a:rPr lang="en" sz="1100">
                <a:solidFill>
                  <a:srgbClr val="37474F"/>
                </a:solidFill>
              </a:rPr>
              <a:t> feed(food: Food)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fun</a:t>
            </a:r>
            <a:r>
              <a:rPr lang="en" sz="1100">
                <a:solidFill>
                  <a:srgbClr val="37474F"/>
                </a:solidFill>
              </a:rPr>
              <a:t> findWhereToPoop(): Place</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fun</a:t>
            </a:r>
            <a:r>
              <a:rPr lang="en" sz="1100">
                <a:solidFill>
                  <a:srgbClr val="37474F"/>
                </a:solidFill>
              </a:rPr>
              <a:t> findFood(): Food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400"/>
              </a:spcAft>
              <a:buNone/>
            </a:pPr>
            <a:r>
              <a:t/>
            </a:r>
            <a:endParaRPr sz="1100">
              <a:solidFill>
                <a:srgbClr val="3F51B5"/>
              </a:solidFill>
            </a:endParaRPr>
          </a:p>
        </p:txBody>
      </p:sp>
      <p:sp>
        <p:nvSpPr>
          <p:cNvPr id="219" name="Google Shape;219;p3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Why do you prohibit a cat from pooping?!</a:t>
            </a:r>
            <a:endParaRPr/>
          </a:p>
        </p:txBody>
      </p:sp>
      <p:sp>
        <p:nvSpPr>
          <p:cNvPr id="220" name="Google Shape;220;p31"/>
          <p:cNvSpPr txBox="1"/>
          <p:nvPr>
            <p:ph idx="1" type="body"/>
          </p:nvPr>
        </p:nvSpPr>
        <p:spPr>
          <a:xfrm>
            <a:off x="4876800" y="1335025"/>
            <a:ext cx="41280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DomesticCat(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tray: Tray,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bowl: Bowl</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 Cat()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feed(food: Food)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808080"/>
                </a:solidFill>
              </a:rPr>
              <a:t>// place some food in the bowl</a:t>
            </a:r>
            <a:endParaRPr sz="1100">
              <a:solidFill>
                <a:srgbClr val="80808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findWhereToPoop() = tray</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findFood()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F51B5"/>
                </a:solidFill>
              </a:rPr>
              <a:t>return</a:t>
            </a:r>
            <a:r>
              <a:rPr lang="en" sz="1100">
                <a:solidFill>
                  <a:srgbClr val="37474F"/>
                </a:solidFill>
              </a:rPr>
              <a:t> bowl.getFood() ?: run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808080"/>
                </a:solidFill>
              </a:rPr>
              <a:t>// find food somewhere else</a:t>
            </a:r>
            <a:endParaRPr sz="1100">
              <a:solidFill>
                <a:srgbClr val="808080"/>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400"/>
              </a:spcAft>
              <a:buNone/>
            </a:pPr>
            <a:r>
              <a:t/>
            </a:r>
            <a:endParaRPr sz="1100">
              <a:solidFill>
                <a:srgbClr val="3F51B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interface</a:t>
            </a:r>
            <a:r>
              <a:rPr lang="en" sz="1100">
                <a:solidFill>
                  <a:srgbClr val="37474F"/>
                </a:solidFill>
              </a:rPr>
              <a:t> DomesticAnimal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pet()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Dog: DomesticAnimal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pet()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Cat: DomesticAnimal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pet()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val</a:t>
            </a:r>
            <a:r>
              <a:rPr lang="en" sz="1100">
                <a:solidFill>
                  <a:srgbClr val="37474F"/>
                </a:solidFill>
              </a:rPr>
              <a:t> homeZoo = listOf&lt;DomesticAnimal&gt;(Dog(), Cat())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homeZoo.forEach { it.pet()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None/>
            </a:pPr>
            <a:r>
              <a:t/>
            </a:r>
            <a:endParaRPr sz="1100"/>
          </a:p>
        </p:txBody>
      </p:sp>
      <p:sp>
        <p:nvSpPr>
          <p:cNvPr id="226" name="Google Shape;226;p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Polymorphism revisited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idx="1" type="body"/>
          </p:nvPr>
        </p:nvSpPr>
        <p:spPr>
          <a:xfrm>
            <a:off x="292604" y="1335025"/>
            <a:ext cx="38280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class</a:t>
            </a:r>
            <a:r>
              <a:rPr lang="en" sz="800">
                <a:solidFill>
                  <a:srgbClr val="37474F"/>
                </a:solidFill>
              </a:rPr>
              <a:t> PositiveAttitude(startingAttitude: Int)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var</a:t>
            </a:r>
            <a:r>
              <a:rPr lang="en" sz="800">
                <a:solidFill>
                  <a:srgbClr val="37474F"/>
                </a:solidFill>
              </a:rPr>
              <a:t> attitude = max(0, startingAttitude)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set</a:t>
            </a:r>
            <a:r>
              <a:rPr lang="en" sz="800">
                <a:solidFill>
                  <a:srgbClr val="37474F"/>
                </a:solidFill>
              </a:rPr>
              <a:t>(value)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if</a:t>
            </a:r>
            <a:r>
              <a:rPr lang="en" sz="800">
                <a:solidFill>
                  <a:srgbClr val="37474F"/>
                </a:solidFill>
              </a:rPr>
              <a:t> (value &gt;= 0)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u="sng">
                <a:solidFill>
                  <a:srgbClr val="37474F"/>
                </a:solidFill>
              </a:rPr>
              <a:t>field</a:t>
            </a:r>
            <a:r>
              <a:rPr lang="en" sz="800">
                <a:solidFill>
                  <a:srgbClr val="37474F"/>
                </a:solidFill>
              </a:rPr>
              <a:t> = value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 </a:t>
            </a:r>
            <a:r>
              <a:rPr lang="en" sz="800">
                <a:solidFill>
                  <a:srgbClr val="3F51B5"/>
                </a:solidFill>
              </a:rPr>
              <a:t>else</a:t>
            </a: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println(</a:t>
            </a:r>
            <a:r>
              <a:rPr lang="en" sz="800">
                <a:solidFill>
                  <a:srgbClr val="008000"/>
                </a:solidFill>
              </a:rPr>
              <a:t>"Only positive attitude!"</a:t>
            </a: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u="sng">
                <a:solidFill>
                  <a:srgbClr val="37474F"/>
                </a:solidFill>
              </a:rPr>
              <a:t>field</a:t>
            </a:r>
            <a:r>
              <a:rPr lang="en" sz="800">
                <a:solidFill>
                  <a:srgbClr val="37474F"/>
                </a:solidFill>
              </a:rPr>
              <a:t> = 0</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var</a:t>
            </a:r>
            <a:r>
              <a:rPr lang="en" sz="800">
                <a:solidFill>
                  <a:srgbClr val="37474F"/>
                </a:solidFill>
              </a:rPr>
              <a:t> hiddenAttitude: Int = startingAttitude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private</a:t>
            </a:r>
            <a:r>
              <a:rPr lang="en" sz="800">
                <a:solidFill>
                  <a:srgbClr val="37474F"/>
                </a:solidFill>
              </a:rPr>
              <a:t> </a:t>
            </a:r>
            <a:r>
              <a:rPr lang="en" sz="800">
                <a:solidFill>
                  <a:srgbClr val="3F51B5"/>
                </a:solidFill>
              </a:rPr>
              <a:t>set</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get</a:t>
            </a: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if</a:t>
            </a:r>
            <a:r>
              <a:rPr lang="en" sz="800">
                <a:solidFill>
                  <a:srgbClr val="37474F"/>
                </a:solidFill>
              </a:rPr>
              <a:t> (isSecretelyNegative)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println(</a:t>
            </a:r>
            <a:r>
              <a:rPr lang="en" sz="800">
                <a:solidFill>
                  <a:srgbClr val="008000"/>
                </a:solidFill>
              </a:rPr>
              <a:t>"Don't ask this!"</a:t>
            </a: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u="sng">
                <a:solidFill>
                  <a:srgbClr val="37474F"/>
                </a:solidFill>
              </a:rPr>
              <a:t>field</a:t>
            </a:r>
            <a:r>
              <a:rPr lang="en" sz="800">
                <a:solidFill>
                  <a:srgbClr val="37474F"/>
                </a:solidFill>
              </a:rPr>
              <a:t> += 10</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return</a:t>
            </a:r>
            <a:r>
              <a:rPr lang="en" sz="800">
                <a:solidFill>
                  <a:srgbClr val="37474F"/>
                </a:solidFill>
              </a:rPr>
              <a:t> </a:t>
            </a:r>
            <a:r>
              <a:rPr lang="en" sz="800" u="sng">
                <a:solidFill>
                  <a:srgbClr val="37474F"/>
                </a:solidFill>
              </a:rPr>
              <a:t>field</a:t>
            </a:r>
            <a:endParaRPr sz="800" u="sng">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val</a:t>
            </a:r>
            <a:r>
              <a:rPr lang="en" sz="800">
                <a:solidFill>
                  <a:srgbClr val="37474F"/>
                </a:solidFill>
              </a:rPr>
              <a:t> isSecretelyNegative: Boolean</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get</a:t>
            </a:r>
            <a:r>
              <a:rPr lang="en" sz="800">
                <a:solidFill>
                  <a:srgbClr val="37474F"/>
                </a:solidFill>
              </a:rPr>
              <a:t>() = hiddenAttitude &lt; 0</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800">
              <a:solidFill>
                <a:srgbClr val="37474F"/>
              </a:solidFill>
            </a:endParaRPr>
          </a:p>
          <a:p>
            <a:pPr indent="0" lvl="0" marL="0" rtl="0" algn="l">
              <a:lnSpc>
                <a:spcPct val="115000"/>
              </a:lnSpc>
              <a:spcBef>
                <a:spcPts val="0"/>
              </a:spcBef>
              <a:spcAft>
                <a:spcPts val="0"/>
              </a:spcAft>
              <a:buNone/>
            </a:pPr>
            <a:r>
              <a:t/>
            </a:r>
            <a:endParaRPr sz="800"/>
          </a:p>
        </p:txBody>
      </p:sp>
      <p:sp>
        <p:nvSpPr>
          <p:cNvPr id="232" name="Google Shape;232;p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Properties</a:t>
            </a:r>
            <a:endParaRPr/>
          </a:p>
        </p:txBody>
      </p:sp>
      <p:sp>
        <p:nvSpPr>
          <p:cNvPr id="233" name="Google Shape;233;p33"/>
          <p:cNvSpPr txBox="1"/>
          <p:nvPr>
            <p:ph idx="1" type="body"/>
          </p:nvPr>
        </p:nvSpPr>
        <p:spPr>
          <a:xfrm>
            <a:off x="4572004" y="1335025"/>
            <a:ext cx="3828000" cy="2377500"/>
          </a:xfrm>
          <a:prstGeom prst="rect">
            <a:avLst/>
          </a:prstGeom>
        </p:spPr>
        <p:txBody>
          <a:bodyPr anchorCtr="0" anchor="t" bIns="0" lIns="0" spcFirstLastPara="1" rIns="0" wrap="square" tIns="73150">
            <a:noAutofit/>
          </a:bodyPr>
          <a:lstStyle/>
          <a:p>
            <a:pPr indent="0" lvl="0" marL="0" marR="27686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Properties can optionally have an initializer, getter, and setter. </a:t>
            </a:r>
            <a:endParaRPr sz="1100">
              <a:latin typeface="Open Sans"/>
              <a:ea typeface="Open Sans"/>
              <a:cs typeface="Open Sans"/>
              <a:sym typeface="Open Sans"/>
            </a:endParaRPr>
          </a:p>
          <a:p>
            <a:pPr indent="0" lvl="0" marL="0" marR="316865" rtl="0" algn="l">
              <a:lnSpc>
                <a:spcPct val="115416"/>
              </a:lnSpc>
              <a:spcBef>
                <a:spcPts val="1225"/>
              </a:spcBef>
              <a:spcAft>
                <a:spcPts val="0"/>
              </a:spcAft>
              <a:buClr>
                <a:schemeClr val="dk1"/>
              </a:buClr>
              <a:buSzPts val="1100"/>
              <a:buFont typeface="Arial"/>
              <a:buNone/>
            </a:pPr>
            <a:r>
              <a:rPr lang="en" sz="1100">
                <a:latin typeface="Open Sans"/>
                <a:ea typeface="Open Sans"/>
                <a:cs typeface="Open Sans"/>
                <a:sym typeface="Open Sans"/>
              </a:rPr>
              <a:t>Use the </a:t>
            </a:r>
            <a:r>
              <a:rPr lang="en" sz="1100"/>
              <a:t>field</a:t>
            </a:r>
            <a:r>
              <a:rPr lang="en" sz="1100">
                <a:latin typeface="Open Sans"/>
                <a:ea typeface="Open Sans"/>
                <a:cs typeface="Open Sans"/>
                <a:sym typeface="Open Sans"/>
              </a:rPr>
              <a:t> keyword</a:t>
            </a:r>
            <a:r>
              <a:rPr lang="en" sz="1100">
                <a:latin typeface="Open Sans"/>
                <a:ea typeface="Open Sans"/>
                <a:cs typeface="Open Sans"/>
                <a:sym typeface="Open Sans"/>
              </a:rPr>
              <a:t> to access the values inside the getter </a:t>
            </a:r>
            <a:r>
              <a:rPr lang="en" sz="1100">
                <a:latin typeface="Open Sans"/>
                <a:ea typeface="Open Sans"/>
                <a:cs typeface="Open Sans"/>
                <a:sym typeface="Open Sans"/>
              </a:rPr>
              <a:t>or</a:t>
            </a:r>
            <a:r>
              <a:rPr lang="en" sz="1100">
                <a:latin typeface="Open Sans"/>
                <a:ea typeface="Open Sans"/>
                <a:cs typeface="Open Sans"/>
                <a:sym typeface="Open Sans"/>
              </a:rPr>
              <a:t> setter, otherwise you might encounter infinite recursion. </a:t>
            </a:r>
            <a:endParaRPr sz="1100">
              <a:latin typeface="Open Sans"/>
              <a:ea typeface="Open Sans"/>
              <a:cs typeface="Open Sans"/>
              <a:sym typeface="Open Sans"/>
            </a:endParaRPr>
          </a:p>
          <a:p>
            <a:pPr indent="0" lvl="0" marL="0" rtl="0" algn="l">
              <a:lnSpc>
                <a:spcPct val="107916"/>
              </a:lnSpc>
              <a:spcBef>
                <a:spcPts val="1205"/>
              </a:spcBef>
              <a:spcAft>
                <a:spcPts val="0"/>
              </a:spcAft>
              <a:buClr>
                <a:schemeClr val="dk1"/>
              </a:buClr>
              <a:buSzPts val="1100"/>
              <a:buFont typeface="Arial"/>
              <a:buNone/>
            </a:pPr>
            <a:r>
              <a:rPr lang="en" sz="1100">
                <a:latin typeface="Open Sans"/>
                <a:ea typeface="Open Sans"/>
                <a:cs typeface="Open Sans"/>
                <a:sym typeface="Open Sans"/>
              </a:rPr>
              <a:t>Properties may have no (backing) filed at all.</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idx="1" type="body"/>
          </p:nvPr>
        </p:nvSpPr>
        <p:spPr>
          <a:xfrm>
            <a:off x="292600" y="1335025"/>
            <a:ext cx="40665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open</a:t>
            </a:r>
            <a:r>
              <a:rPr lang="en" sz="800">
                <a:solidFill>
                  <a:srgbClr val="37474F"/>
                </a:solidFill>
              </a:rPr>
              <a:t> </a:t>
            </a:r>
            <a:r>
              <a:rPr lang="en" sz="800">
                <a:solidFill>
                  <a:srgbClr val="3F51B5"/>
                </a:solidFill>
              </a:rPr>
              <a:t>class</a:t>
            </a:r>
            <a:r>
              <a:rPr lang="en" sz="800">
                <a:solidFill>
                  <a:srgbClr val="37474F"/>
                </a:solidFill>
              </a:rPr>
              <a:t> OpenBase(</a:t>
            </a:r>
            <a:r>
              <a:rPr lang="en" sz="800">
                <a:solidFill>
                  <a:srgbClr val="3F51B5"/>
                </a:solidFill>
              </a:rPr>
              <a:t>open</a:t>
            </a:r>
            <a:r>
              <a:rPr lang="en" sz="800">
                <a:solidFill>
                  <a:srgbClr val="37474F"/>
                </a:solidFill>
              </a:rPr>
              <a:t> </a:t>
            </a:r>
            <a:r>
              <a:rPr lang="en" sz="800">
                <a:solidFill>
                  <a:srgbClr val="3F51B5"/>
                </a:solidFill>
              </a:rPr>
              <a:t>val</a:t>
            </a:r>
            <a:r>
              <a:rPr lang="en" sz="800">
                <a:solidFill>
                  <a:srgbClr val="37474F"/>
                </a:solidFill>
              </a:rPr>
              <a:t> </a:t>
            </a:r>
            <a:r>
              <a:rPr lang="en" sz="800">
                <a:solidFill>
                  <a:srgbClr val="351C75"/>
                </a:solidFill>
              </a:rPr>
              <a:t>value</a:t>
            </a:r>
            <a:r>
              <a:rPr lang="en" sz="800">
                <a:solidFill>
                  <a:srgbClr val="37474F"/>
                </a:solidFill>
              </a:rPr>
              <a:t>: Int)</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interface</a:t>
            </a:r>
            <a:r>
              <a:rPr lang="en" sz="800">
                <a:solidFill>
                  <a:srgbClr val="37474F"/>
                </a:solidFill>
              </a:rPr>
              <a:t> AnotherExample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008000"/>
                </a:solidFill>
              </a:rPr>
              <a:t>/* abstract */</a:t>
            </a:r>
            <a:r>
              <a:rPr lang="en" sz="800">
                <a:solidFill>
                  <a:srgbClr val="37474F"/>
                </a:solidFill>
              </a:rPr>
              <a:t> </a:t>
            </a:r>
            <a:r>
              <a:rPr lang="en" sz="800">
                <a:solidFill>
                  <a:srgbClr val="3F51B5"/>
                </a:solidFill>
              </a:rPr>
              <a:t>val</a:t>
            </a:r>
            <a:r>
              <a:rPr lang="en" sz="800">
                <a:solidFill>
                  <a:srgbClr val="37474F"/>
                </a:solidFill>
              </a:rPr>
              <a:t> </a:t>
            </a:r>
            <a:r>
              <a:rPr lang="en" sz="800">
                <a:solidFill>
                  <a:srgbClr val="351C75"/>
                </a:solidFill>
              </a:rPr>
              <a:t>anotherValue</a:t>
            </a:r>
            <a:r>
              <a:rPr lang="en" sz="800">
                <a:solidFill>
                  <a:srgbClr val="37474F"/>
                </a:solidFill>
              </a:rPr>
              <a:t>: OpenBase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open</a:t>
            </a:r>
            <a:r>
              <a:rPr lang="en" sz="800">
                <a:solidFill>
                  <a:srgbClr val="37474F"/>
                </a:solidFill>
              </a:rPr>
              <a:t> </a:t>
            </a:r>
            <a:r>
              <a:rPr lang="en" sz="800">
                <a:solidFill>
                  <a:srgbClr val="3F51B5"/>
                </a:solidFill>
              </a:rPr>
              <a:t>class</a:t>
            </a:r>
            <a:r>
              <a:rPr lang="en" sz="800">
                <a:solidFill>
                  <a:srgbClr val="37474F"/>
                </a:solidFill>
              </a:rPr>
              <a:t> OpenChild(value: Int) : OpenBase(value), AnotherExample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var</a:t>
            </a:r>
            <a:r>
              <a:rPr lang="en" sz="800">
                <a:solidFill>
                  <a:srgbClr val="37474F"/>
                </a:solidFill>
              </a:rPr>
              <a:t> </a:t>
            </a:r>
            <a:r>
              <a:rPr lang="en" sz="800">
                <a:solidFill>
                  <a:srgbClr val="351C75"/>
                </a:solidFill>
              </a:rPr>
              <a:t>value</a:t>
            </a:r>
            <a:r>
              <a:rPr lang="en" sz="800">
                <a:solidFill>
                  <a:srgbClr val="37474F"/>
                </a:solidFill>
              </a:rPr>
              <a:t>: Int = 1000</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get</a:t>
            </a:r>
            <a:r>
              <a:rPr lang="en" sz="800">
                <a:solidFill>
                  <a:srgbClr val="37474F"/>
                </a:solidFill>
              </a:rPr>
              <a:t>() = field - 7</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val</a:t>
            </a:r>
            <a:r>
              <a:rPr lang="en" sz="800">
                <a:solidFill>
                  <a:srgbClr val="37474F"/>
                </a:solidFill>
              </a:rPr>
              <a:t> </a:t>
            </a:r>
            <a:r>
              <a:rPr lang="en" sz="800">
                <a:solidFill>
                  <a:srgbClr val="351C75"/>
                </a:solidFill>
              </a:rPr>
              <a:t>anotherValue</a:t>
            </a:r>
            <a:r>
              <a:rPr lang="en" sz="800">
                <a:solidFill>
                  <a:srgbClr val="37474F"/>
                </a:solidFill>
              </a:rPr>
              <a:t>: OpenBase = OpenBase(</a:t>
            </a:r>
            <a:r>
              <a:rPr lang="en" sz="800">
                <a:solidFill>
                  <a:srgbClr val="351C75"/>
                </a:solidFill>
              </a:rPr>
              <a:t>value</a:t>
            </a: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open</a:t>
            </a:r>
            <a:r>
              <a:rPr lang="en" sz="800">
                <a:solidFill>
                  <a:srgbClr val="37474F"/>
                </a:solidFill>
              </a:rPr>
              <a:t> </a:t>
            </a:r>
            <a:r>
              <a:rPr lang="en" sz="800">
                <a:solidFill>
                  <a:srgbClr val="3F51B5"/>
                </a:solidFill>
              </a:rPr>
              <a:t>class</a:t>
            </a:r>
            <a:r>
              <a:rPr lang="en" sz="800">
                <a:solidFill>
                  <a:srgbClr val="37474F"/>
                </a:solidFill>
              </a:rPr>
              <a:t> AnotherChild(value: Int) : OpenChild(value)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final</a:t>
            </a: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var</a:t>
            </a:r>
            <a:r>
              <a:rPr lang="en" sz="800">
                <a:solidFill>
                  <a:srgbClr val="37474F"/>
                </a:solidFill>
              </a:rPr>
              <a:t> value: Int = value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get</a:t>
            </a:r>
            <a:r>
              <a:rPr lang="en" sz="800">
                <a:solidFill>
                  <a:srgbClr val="37474F"/>
                </a:solidFill>
              </a:rPr>
              <a:t>() = </a:t>
            </a:r>
            <a:r>
              <a:rPr lang="en" sz="800">
                <a:solidFill>
                  <a:srgbClr val="3F51B5"/>
                </a:solidFill>
              </a:rPr>
              <a:t>super</a:t>
            </a:r>
            <a:r>
              <a:rPr lang="en" sz="800">
                <a:solidFill>
                  <a:srgbClr val="37474F"/>
                </a:solidFill>
              </a:rPr>
              <a:t>.value </a:t>
            </a:r>
            <a:r>
              <a:rPr lang="en" sz="800">
                <a:solidFill>
                  <a:srgbClr val="898989"/>
                </a:solidFill>
              </a:rPr>
              <a:t>// default get() is used otherwise</a:t>
            </a:r>
            <a:endParaRPr sz="800">
              <a:solidFill>
                <a:srgbClr val="898989"/>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set</a:t>
            </a:r>
            <a:r>
              <a:rPr lang="en" sz="800">
                <a:solidFill>
                  <a:srgbClr val="37474F"/>
                </a:solidFill>
              </a:rPr>
              <a:t>(value) { field = value * 2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final</a:t>
            </a: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val</a:t>
            </a:r>
            <a:r>
              <a:rPr lang="en" sz="800">
                <a:solidFill>
                  <a:srgbClr val="37474F"/>
                </a:solidFill>
              </a:rPr>
              <a:t> anotherValue: OpenChild = OpenChild(value) </a:t>
            </a:r>
            <a:r>
              <a:rPr lang="en" sz="800">
                <a:solidFill>
                  <a:srgbClr val="898989"/>
                </a:solidFill>
              </a:rPr>
              <a:t>// Notice that we use OpenChild here, not OpenBase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F51B5"/>
              </a:solidFill>
            </a:endParaRPr>
          </a:p>
          <a:p>
            <a:pPr indent="0" lvl="0" marL="0" rtl="0" algn="l">
              <a:lnSpc>
                <a:spcPct val="115000"/>
              </a:lnSpc>
              <a:spcBef>
                <a:spcPts val="0"/>
              </a:spcBef>
              <a:spcAft>
                <a:spcPts val="0"/>
              </a:spcAft>
              <a:buNone/>
            </a:pPr>
            <a:r>
              <a:t/>
            </a:r>
            <a:endParaRPr sz="800">
              <a:solidFill>
                <a:srgbClr val="3F51B5"/>
              </a:solidFill>
            </a:endParaRPr>
          </a:p>
        </p:txBody>
      </p:sp>
      <p:sp>
        <p:nvSpPr>
          <p:cNvPr id="239" name="Google Shape;239;p3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Properties</a:t>
            </a:r>
            <a:endParaRPr/>
          </a:p>
        </p:txBody>
      </p:sp>
      <p:sp>
        <p:nvSpPr>
          <p:cNvPr id="240" name="Google Shape;240;p34"/>
          <p:cNvSpPr txBox="1"/>
          <p:nvPr>
            <p:ph idx="1" type="body"/>
          </p:nvPr>
        </p:nvSpPr>
        <p:spPr>
          <a:xfrm>
            <a:off x="5029204" y="1335025"/>
            <a:ext cx="3828000" cy="2377500"/>
          </a:xfrm>
          <a:prstGeom prst="rect">
            <a:avLst/>
          </a:prstGeom>
        </p:spPr>
        <p:txBody>
          <a:bodyPr anchorCtr="0" anchor="t" bIns="0" lIns="0" spcFirstLastPara="1" rIns="0" wrap="square" tIns="73150">
            <a:noAutofit/>
          </a:bodyPr>
          <a:lstStyle/>
          <a:p>
            <a:pPr indent="0" lvl="0" marL="0" marR="100965" rtl="0" algn="l">
              <a:lnSpc>
                <a:spcPct val="115833"/>
              </a:lnSpc>
              <a:spcBef>
                <a:spcPts val="0"/>
              </a:spcBef>
              <a:spcAft>
                <a:spcPts val="0"/>
              </a:spcAft>
              <a:buClr>
                <a:schemeClr val="dk1"/>
              </a:buClr>
              <a:buSzPts val="1100"/>
              <a:buFont typeface="Arial"/>
              <a:buNone/>
            </a:pPr>
            <a:r>
              <a:rPr lang="en" sz="1100">
                <a:latin typeface="Open Sans"/>
                <a:ea typeface="Open Sans"/>
                <a:cs typeface="Open Sans"/>
                <a:sym typeface="Open Sans"/>
              </a:rPr>
              <a:t>Properties may be </a:t>
            </a:r>
            <a:r>
              <a:rPr lang="en" sz="1100">
                <a:solidFill>
                  <a:srgbClr val="3E51B4"/>
                </a:solidFill>
              </a:rPr>
              <a:t>o</a:t>
            </a:r>
            <a:r>
              <a:rPr lang="en" sz="1100">
                <a:solidFill>
                  <a:srgbClr val="3E51B4"/>
                </a:solidFill>
              </a:rPr>
              <a:t>pen</a:t>
            </a:r>
            <a:r>
              <a:rPr lang="en" sz="1100">
                <a:solidFill>
                  <a:srgbClr val="3E51B4"/>
                </a:solidFill>
              </a:rPr>
              <a:t> </a:t>
            </a:r>
            <a:r>
              <a:rPr lang="en" sz="1100">
                <a:latin typeface="Open Sans"/>
                <a:ea typeface="Open Sans"/>
                <a:cs typeface="Open Sans"/>
                <a:sym typeface="Open Sans"/>
              </a:rPr>
              <a:t>or </a:t>
            </a:r>
            <a:r>
              <a:rPr lang="en" sz="1100">
                <a:solidFill>
                  <a:srgbClr val="3E51B4"/>
                </a:solidFill>
              </a:rPr>
              <a:t>abstract</a:t>
            </a:r>
            <a:r>
              <a:rPr lang="en" sz="1100"/>
              <a:t>, which</a:t>
            </a:r>
            <a:r>
              <a:rPr lang="en" sz="1100">
                <a:latin typeface="Open Sans"/>
                <a:ea typeface="Open Sans"/>
                <a:cs typeface="Open Sans"/>
                <a:sym typeface="Open Sans"/>
              </a:rPr>
              <a:t> means that their getters and setters might or must</a:t>
            </a:r>
            <a:r>
              <a:rPr lang="en" sz="1100">
                <a:latin typeface="Open Sans"/>
                <a:ea typeface="Open Sans"/>
                <a:cs typeface="Open Sans"/>
                <a:sym typeface="Open Sans"/>
              </a:rPr>
              <a:t> be overridden by inheritors, respectively.  </a:t>
            </a:r>
            <a:endParaRPr sz="1100">
              <a:latin typeface="Open Sans"/>
              <a:ea typeface="Open Sans"/>
              <a:cs typeface="Open Sans"/>
              <a:sym typeface="Open Sans"/>
            </a:endParaRPr>
          </a:p>
          <a:p>
            <a:pPr indent="0" lvl="0" marL="0" marR="107315" rtl="0" algn="l">
              <a:lnSpc>
                <a:spcPct val="136250"/>
              </a:lnSpc>
              <a:spcBef>
                <a:spcPts val="1200"/>
              </a:spcBef>
              <a:spcAft>
                <a:spcPts val="0"/>
              </a:spcAft>
              <a:buClr>
                <a:schemeClr val="dk1"/>
              </a:buClr>
              <a:buSzPts val="1100"/>
              <a:buFont typeface="Arial"/>
              <a:buNone/>
            </a:pPr>
            <a:r>
              <a:rPr lang="en" sz="1100">
                <a:latin typeface="Open Sans"/>
                <a:ea typeface="Open Sans"/>
                <a:cs typeface="Open Sans"/>
                <a:sym typeface="Open Sans"/>
              </a:rPr>
              <a:t>Interfaces can have properties, but they are always </a:t>
            </a:r>
            <a:r>
              <a:rPr lang="en" sz="1100">
                <a:solidFill>
                  <a:srgbClr val="3E51B4"/>
                </a:solidFill>
              </a:rPr>
              <a:t>abstract</a:t>
            </a:r>
            <a:r>
              <a:rPr lang="en" sz="1100">
                <a:solidFill>
                  <a:srgbClr val="585858"/>
                </a:solidFill>
                <a:latin typeface="Open Sans"/>
                <a:ea typeface="Open Sans"/>
                <a:cs typeface="Open Sans"/>
                <a:sym typeface="Open Sans"/>
              </a:rPr>
              <a:t>.</a:t>
            </a:r>
            <a:r>
              <a:rPr lang="en" sz="1100">
                <a:solidFill>
                  <a:srgbClr val="585858"/>
                </a:solidFill>
                <a:latin typeface="Raleway"/>
                <a:ea typeface="Raleway"/>
                <a:cs typeface="Raleway"/>
                <a:sym typeface="Raleway"/>
              </a:rPr>
              <a:t> </a:t>
            </a:r>
            <a:endParaRPr sz="1100">
              <a:latin typeface="Open Sans"/>
              <a:ea typeface="Open Sans"/>
              <a:cs typeface="Open Sans"/>
              <a:sym typeface="Open Sans"/>
            </a:endParaRPr>
          </a:p>
          <a:p>
            <a:pPr indent="0" lvl="0" marL="0" rtl="0" algn="l">
              <a:lnSpc>
                <a:spcPct val="107916"/>
              </a:lnSpc>
              <a:spcBef>
                <a:spcPts val="1120"/>
              </a:spcBef>
              <a:spcAft>
                <a:spcPts val="0"/>
              </a:spcAft>
              <a:buClr>
                <a:schemeClr val="dk1"/>
              </a:buClr>
              <a:buSzPts val="1100"/>
              <a:buFont typeface="Arial"/>
              <a:buNone/>
            </a:pPr>
            <a:r>
              <a:rPr lang="en" sz="1100">
                <a:latin typeface="Open Sans"/>
                <a:ea typeface="Open Sans"/>
                <a:cs typeface="Open Sans"/>
                <a:sym typeface="Open Sans"/>
              </a:rPr>
              <a:t>You can prohibit further overriding by marking a property </a:t>
            </a:r>
            <a:r>
              <a:rPr lang="en" sz="1100">
                <a:solidFill>
                  <a:srgbClr val="3E51B4"/>
                </a:solidFill>
              </a:rPr>
              <a:t>final</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Class and Object</a:t>
            </a:r>
            <a:endParaRPr/>
          </a:p>
        </p:txBody>
      </p:sp>
      <p:sp>
        <p:nvSpPr>
          <p:cNvPr id="53" name="Google Shape;53;p12"/>
          <p:cNvSpPr txBox="1"/>
          <p:nvPr>
            <p:ph idx="1" type="body"/>
          </p:nvPr>
        </p:nvSpPr>
        <p:spPr>
          <a:xfrm>
            <a:off x="292604" y="1335025"/>
            <a:ext cx="38367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b="1" lang="en"/>
              <a:t>Class</a:t>
            </a:r>
            <a:r>
              <a:rPr lang="en"/>
              <a:t> – A set of attributes (fields, properties, data) and related methods (functions, procedures) that together represent some abstract entity. </a:t>
            </a:r>
            <a:endParaRPr/>
          </a:p>
          <a:p>
            <a:pPr indent="0" lvl="0" marL="0" rtl="0" algn="l">
              <a:spcBef>
                <a:spcPts val="1000"/>
              </a:spcBef>
              <a:spcAft>
                <a:spcPts val="0"/>
              </a:spcAft>
              <a:buClr>
                <a:schemeClr val="dk1"/>
              </a:buClr>
              <a:buSzPts val="1100"/>
              <a:buFont typeface="Arial"/>
              <a:buNone/>
            </a:pPr>
            <a:r>
              <a:rPr lang="en"/>
              <a:t>Attributes store state, while procedures express behavior. </a:t>
            </a:r>
            <a:endParaRPr/>
          </a:p>
          <a:p>
            <a:pPr indent="0" lvl="0" marL="0" rtl="0" algn="l">
              <a:spcBef>
                <a:spcPts val="1000"/>
              </a:spcBef>
              <a:spcAft>
                <a:spcPts val="0"/>
              </a:spcAft>
              <a:buClr>
                <a:schemeClr val="dk1"/>
              </a:buClr>
              <a:buSzPts val="1100"/>
              <a:buFont typeface="Arial"/>
              <a:buNone/>
            </a:pPr>
            <a:r>
              <a:rPr lang="en"/>
              <a:t>Classes are sometimes called prototypes.</a:t>
            </a:r>
            <a:endParaRPr/>
          </a:p>
          <a:p>
            <a:pPr indent="0" lvl="0" marL="0" rtl="0" algn="l">
              <a:spcBef>
                <a:spcPts val="1000"/>
              </a:spcBef>
              <a:spcAft>
                <a:spcPts val="1000"/>
              </a:spcAft>
              <a:buNone/>
            </a:pPr>
            <a:r>
              <a:rPr b="1" lang="en"/>
              <a:t>Object</a:t>
            </a:r>
            <a:r>
              <a:rPr lang="en"/>
              <a:t> – An instance of a class, which has its own specific state.</a:t>
            </a:r>
            <a:endParaRPr/>
          </a:p>
        </p:txBody>
      </p:sp>
      <p:sp>
        <p:nvSpPr>
          <p:cNvPr id="54" name="Google Shape;54;p12"/>
          <p:cNvSpPr txBox="1"/>
          <p:nvPr>
            <p:ph idx="1" type="body"/>
          </p:nvPr>
        </p:nvSpPr>
        <p:spPr>
          <a:xfrm>
            <a:off x="4937129" y="1335025"/>
            <a:ext cx="38367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a:solidFill>
                  <a:srgbClr val="595959"/>
                </a:solidFill>
                <a:latin typeface="JetBrains Mono"/>
                <a:ea typeface="JetBrains Mono"/>
                <a:cs typeface="JetBrains Mono"/>
                <a:sym typeface="JetBrains Mono"/>
              </a:rPr>
              <a:t>class Person:</a:t>
            </a:r>
            <a:endParaRPr>
              <a:solidFill>
                <a:srgbClr val="595959"/>
              </a:solidFill>
              <a:latin typeface="JetBrains Mono"/>
              <a:ea typeface="JetBrains Mono"/>
              <a:cs typeface="JetBrains Mono"/>
              <a:sym typeface="JetBrains Mono"/>
            </a:endParaRPr>
          </a:p>
          <a:p>
            <a:pPr indent="-317500" lvl="0" marL="457200" rtl="0" algn="l">
              <a:spcBef>
                <a:spcPts val="0"/>
              </a:spcBef>
              <a:spcAft>
                <a:spcPts val="0"/>
              </a:spcAft>
              <a:buClr>
                <a:srgbClr val="595959"/>
              </a:buClr>
              <a:buSzPts val="1400"/>
              <a:buFont typeface="JetBrains Mono"/>
              <a:buChar char="●"/>
            </a:pPr>
            <a:r>
              <a:rPr lang="en">
                <a:solidFill>
                  <a:srgbClr val="595959"/>
                </a:solidFill>
                <a:latin typeface="JetBrains Mono"/>
                <a:ea typeface="JetBrains Mono"/>
                <a:cs typeface="JetBrains Mono"/>
                <a:sym typeface="JetBrains Mono"/>
              </a:rPr>
              <a:t>String attribute name</a:t>
            </a:r>
            <a:endParaRPr>
              <a:solidFill>
                <a:srgbClr val="595959"/>
              </a:solidFill>
              <a:latin typeface="JetBrains Mono"/>
              <a:ea typeface="JetBrains Mono"/>
              <a:cs typeface="JetBrains Mono"/>
              <a:sym typeface="JetBrains Mono"/>
            </a:endParaRPr>
          </a:p>
          <a:p>
            <a:pPr indent="-317500" lvl="0" marL="457200" rtl="0" algn="l">
              <a:spcBef>
                <a:spcPts val="0"/>
              </a:spcBef>
              <a:spcAft>
                <a:spcPts val="0"/>
              </a:spcAft>
              <a:buClr>
                <a:srgbClr val="595959"/>
              </a:buClr>
              <a:buSzPts val="1400"/>
              <a:buFont typeface="JetBrains Mono"/>
              <a:buChar char="●"/>
            </a:pPr>
            <a:r>
              <a:rPr lang="en">
                <a:solidFill>
                  <a:srgbClr val="595959"/>
                </a:solidFill>
                <a:latin typeface="JetBrains Mono"/>
                <a:ea typeface="JetBrains Mono"/>
                <a:cs typeface="JetBrains Mono"/>
                <a:sym typeface="JetBrains Mono"/>
              </a:rPr>
              <a:t>Boolean attribute married</a:t>
            </a:r>
            <a:endParaRPr>
              <a:solidFill>
                <a:srgbClr val="595959"/>
              </a:solidFill>
              <a:latin typeface="JetBrains Mono"/>
              <a:ea typeface="JetBrains Mono"/>
              <a:cs typeface="JetBrains Mono"/>
              <a:sym typeface="JetBrains Mono"/>
            </a:endParaRPr>
          </a:p>
          <a:p>
            <a:pPr indent="-317500" lvl="0" marL="457200" rtl="0" algn="l">
              <a:spcBef>
                <a:spcPts val="0"/>
              </a:spcBef>
              <a:spcAft>
                <a:spcPts val="0"/>
              </a:spcAft>
              <a:buClr>
                <a:srgbClr val="595959"/>
              </a:buClr>
              <a:buSzPts val="1400"/>
              <a:buFont typeface="JetBrains Mono"/>
              <a:buChar char="●"/>
            </a:pPr>
            <a:r>
              <a:rPr lang="en">
                <a:solidFill>
                  <a:srgbClr val="595959"/>
                </a:solidFill>
                <a:latin typeface="JetBrains Mono"/>
                <a:ea typeface="JetBrains Mono"/>
                <a:cs typeface="JetBrains Mono"/>
                <a:sym typeface="JetBrains Mono"/>
              </a:rPr>
              <a:t>Method greet</a:t>
            </a:r>
            <a:endParaRPr>
              <a:solidFill>
                <a:srgbClr val="595959"/>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a:solidFill>
                <a:srgbClr val="595959"/>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a:solidFill>
                  <a:srgbClr val="595959"/>
                </a:solidFill>
                <a:latin typeface="JetBrains Mono"/>
                <a:ea typeface="JetBrains Mono"/>
                <a:cs typeface="JetBrains Mono"/>
                <a:sym typeface="JetBrains Mono"/>
              </a:rPr>
              <a:t>Person x: </a:t>
            </a:r>
            <a:endParaRPr>
              <a:solidFill>
                <a:srgbClr val="595959"/>
              </a:solidFill>
              <a:latin typeface="JetBrains Mono"/>
              <a:ea typeface="JetBrains Mono"/>
              <a:cs typeface="JetBrains Mono"/>
              <a:sym typeface="JetBrains Mono"/>
            </a:endParaRPr>
          </a:p>
          <a:p>
            <a:pPr indent="457200" lvl="0" marL="0" rtl="0" algn="l">
              <a:spcBef>
                <a:spcPts val="0"/>
              </a:spcBef>
              <a:spcAft>
                <a:spcPts val="0"/>
              </a:spcAft>
              <a:buClr>
                <a:schemeClr val="dk1"/>
              </a:buClr>
              <a:buSzPts val="1100"/>
              <a:buFont typeface="Arial"/>
              <a:buNone/>
            </a:pPr>
            <a:r>
              <a:rPr lang="en">
                <a:solidFill>
                  <a:srgbClr val="595959"/>
                </a:solidFill>
                <a:latin typeface="JetBrains Mono"/>
                <a:ea typeface="JetBrains Mono"/>
                <a:cs typeface="JetBrains Mono"/>
                <a:sym typeface="JetBrains Mono"/>
              </a:rPr>
              <a:t>name = "Olek", </a:t>
            </a:r>
            <a:endParaRPr>
              <a:solidFill>
                <a:srgbClr val="595959"/>
              </a:solidFill>
              <a:latin typeface="JetBrains Mono"/>
              <a:ea typeface="JetBrains Mono"/>
              <a:cs typeface="JetBrains Mono"/>
              <a:sym typeface="JetBrains Mono"/>
            </a:endParaRPr>
          </a:p>
          <a:p>
            <a:pPr indent="0" lvl="0" marL="457200" rtl="0" algn="l">
              <a:spcBef>
                <a:spcPts val="0"/>
              </a:spcBef>
              <a:spcAft>
                <a:spcPts val="0"/>
              </a:spcAft>
              <a:buClr>
                <a:schemeClr val="dk1"/>
              </a:buClr>
              <a:buSzPts val="1100"/>
              <a:buFont typeface="Arial"/>
              <a:buNone/>
            </a:pPr>
            <a:r>
              <a:rPr lang="en">
                <a:solidFill>
                  <a:srgbClr val="595959"/>
                </a:solidFill>
                <a:latin typeface="JetBrains Mono"/>
                <a:ea typeface="JetBrains Mono"/>
                <a:cs typeface="JetBrains Mono"/>
                <a:sym typeface="JetBrains Mono"/>
              </a:rPr>
              <a:t>married = false</a:t>
            </a:r>
            <a:endParaRPr>
              <a:solidFill>
                <a:srgbClr val="595959"/>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a:solidFill>
                <a:srgbClr val="595959"/>
              </a:solidFill>
              <a:latin typeface="JetBrains Mono"/>
              <a:ea typeface="JetBrains Mono"/>
              <a:cs typeface="JetBrains Mono"/>
              <a:sym typeface="JetBrains Mono"/>
            </a:endParaRPr>
          </a:p>
          <a:p>
            <a:pPr indent="0" lvl="0" marL="0" rtl="0" algn="l">
              <a:spcBef>
                <a:spcPts val="0"/>
              </a:spcBef>
              <a:spcAft>
                <a:spcPts val="0"/>
              </a:spcAft>
              <a:buNone/>
            </a:pPr>
            <a:r>
              <a:rPr lang="en">
                <a:solidFill>
                  <a:srgbClr val="595959"/>
                </a:solidFill>
                <a:latin typeface="JetBrains Mono"/>
                <a:ea typeface="JetBrains Mono"/>
                <a:cs typeface="JetBrains Mono"/>
                <a:sym typeface="JetBrains Mono"/>
              </a:rPr>
              <a:t>x.greet()</a:t>
            </a:r>
            <a:endParaRPr b="1">
              <a:latin typeface="JetBrains Mono"/>
              <a:ea typeface="JetBrains Mono"/>
              <a:cs typeface="JetBrains Mono"/>
              <a:sym typeface="JetBrains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Object (class/type) invariant</a:t>
            </a:r>
            <a:endParaRPr/>
          </a:p>
        </p:txBody>
      </p:sp>
      <p:sp>
        <p:nvSpPr>
          <p:cNvPr id="60" name="Google Shape;60;p1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Invariants place c</a:t>
            </a:r>
            <a:r>
              <a:rPr lang="en"/>
              <a:t>onstraints </a:t>
            </a:r>
            <a:r>
              <a:rPr lang="en"/>
              <a:t>on the state of an object, maintained by its methods right from construction. </a:t>
            </a:r>
            <a:endParaRPr/>
          </a:p>
          <a:p>
            <a:pPr indent="0" lvl="0" marL="0" rtl="0" algn="l">
              <a:spcBef>
                <a:spcPts val="0"/>
              </a:spcBef>
              <a:spcAft>
                <a:spcPts val="0"/>
              </a:spcAft>
              <a:buClr>
                <a:schemeClr val="dk1"/>
              </a:buClr>
              <a:buSzPts val="1100"/>
              <a:buFont typeface="Arial"/>
              <a:buNone/>
            </a:pPr>
            <a:r>
              <a:rPr lang="en" u="sng"/>
              <a:t>It is the object’s own responsibility to ensure</a:t>
            </a:r>
            <a:r>
              <a:rPr lang="en"/>
              <a:t> that the invariant is being maintained.</a:t>
            </a:r>
            <a:endParaRPr/>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b="1" lang="en"/>
              <a:t>Corollaries:</a:t>
            </a:r>
            <a:endParaRPr b="1"/>
          </a:p>
          <a:p>
            <a:pPr indent="-317500" lvl="0" marL="457200" rtl="0" algn="l">
              <a:spcBef>
                <a:spcPts val="1000"/>
              </a:spcBef>
              <a:spcAft>
                <a:spcPts val="0"/>
              </a:spcAft>
              <a:buSzPts val="1400"/>
              <a:buChar char="●"/>
            </a:pPr>
            <a:r>
              <a:rPr lang="en"/>
              <a:t>Public fields are nasty.</a:t>
            </a:r>
            <a:endParaRPr/>
          </a:p>
          <a:p>
            <a:pPr indent="-317500" lvl="0" marL="457200" rtl="0" algn="l">
              <a:spcBef>
                <a:spcPts val="1000"/>
              </a:spcBef>
              <a:spcAft>
                <a:spcPts val="0"/>
              </a:spcAft>
              <a:buSzPts val="1400"/>
              <a:buChar char="●"/>
            </a:pPr>
            <a:r>
              <a:rPr lang="en"/>
              <a:t>If a field does not participate in the object’s invariant, then it is not clear how it belongs to this object at all, which is evidence of poor design choices.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Abstraction</a:t>
            </a:r>
            <a:endParaRPr/>
          </a:p>
        </p:txBody>
      </p:sp>
      <p:sp>
        <p:nvSpPr>
          <p:cNvPr id="66" name="Google Shape;66;p14"/>
          <p:cNvSpPr txBox="1"/>
          <p:nvPr>
            <p:ph idx="1" type="body"/>
          </p:nvPr>
        </p:nvSpPr>
        <p:spPr>
          <a:xfrm>
            <a:off x="292600" y="1335025"/>
            <a:ext cx="77361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Objects are data abstractions with internal representations, along with methods to interact with those internal representations. There is no need to expose internal implementation details, so those may stay “inside” and be hidden.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Encapsulation</a:t>
            </a:r>
            <a:endParaRPr/>
          </a:p>
        </p:txBody>
      </p:sp>
      <p:sp>
        <p:nvSpPr>
          <p:cNvPr id="72" name="Google Shape;72;p15"/>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Encapsulation – The option to bundle data with methods operating on said data, which also allows you to hide the implementation details from the user. </a:t>
            </a:r>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SzPts val="1400"/>
              <a:buChar char="●"/>
            </a:pPr>
            <a:r>
              <a:rPr lang="en"/>
              <a:t>An o</a:t>
            </a:r>
            <a:r>
              <a:rPr lang="en"/>
              <a:t>bject is a black box. It accepts messages and replies in some way.</a:t>
            </a:r>
            <a:endParaRPr/>
          </a:p>
          <a:p>
            <a:pPr indent="-317500" lvl="0" marL="457200" rtl="0" algn="l">
              <a:spcBef>
                <a:spcPts val="1000"/>
              </a:spcBef>
              <a:spcAft>
                <a:spcPts val="0"/>
              </a:spcAft>
              <a:buSzPts val="1400"/>
              <a:buChar char="●"/>
            </a:pPr>
            <a:r>
              <a:rPr lang="en"/>
              <a:t>Encapsulation and the interface of a class are intertwined: Anything that is not part of the interface is encapsulated. </a:t>
            </a:r>
            <a:endParaRPr/>
          </a:p>
          <a:p>
            <a:pPr indent="-317500" lvl="0" marL="457200" rtl="0" algn="l">
              <a:spcBef>
                <a:spcPts val="1000"/>
              </a:spcBef>
              <a:spcAft>
                <a:spcPts val="0"/>
              </a:spcAft>
              <a:buSzPts val="1400"/>
              <a:buChar char="●"/>
            </a:pPr>
            <a:r>
              <a:rPr lang="en"/>
              <a:t>OOP encapsulation differs from encapsulation in abstract data types.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Abstraction vs Encapsulation</a:t>
            </a:r>
            <a:endParaRPr/>
          </a:p>
        </p:txBody>
      </p:sp>
      <p:sp>
        <p:nvSpPr>
          <p:cNvPr id="78" name="Google Shape;78;p1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Abstraction is about what others see and how they interact with an object.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Encapsulation is about how an object operates internally and how it responds to messages.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Encapsulation</a:t>
            </a:r>
            <a:endParaRPr/>
          </a:p>
        </p:txBody>
      </p:sp>
      <p:sp>
        <p:nvSpPr>
          <p:cNvPr id="84" name="Google Shape;84;p1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Most programming languages provide special keywords for modifying the accessibility or visibility of attributes and methods.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lang="en"/>
              <a:t>In Kotlin:</a:t>
            </a:r>
            <a:endParaRPr/>
          </a:p>
          <a:p>
            <a:pPr indent="-317500" lvl="0" marL="457200" rtl="0" algn="l">
              <a:spcBef>
                <a:spcPts val="800"/>
              </a:spcBef>
              <a:spcAft>
                <a:spcPts val="0"/>
              </a:spcAft>
              <a:buSzPts val="1400"/>
              <a:buChar char="●"/>
            </a:pPr>
            <a:r>
              <a:rPr b="1" lang="en">
                <a:latin typeface="JetBrains Mono"/>
                <a:ea typeface="JetBrains Mono"/>
                <a:cs typeface="JetBrains Mono"/>
                <a:sym typeface="JetBrains Mono"/>
              </a:rPr>
              <a:t>publiс</a:t>
            </a:r>
            <a:r>
              <a:rPr lang="en"/>
              <a:t> – Accessible to anyone</a:t>
            </a:r>
            <a:endParaRPr/>
          </a:p>
          <a:p>
            <a:pPr indent="-317500" lvl="0" marL="457200" rtl="0" algn="l">
              <a:spcBef>
                <a:spcPts val="800"/>
              </a:spcBef>
              <a:spcAft>
                <a:spcPts val="0"/>
              </a:spcAft>
              <a:buSzPts val="1400"/>
              <a:buChar char="●"/>
            </a:pPr>
            <a:r>
              <a:rPr b="1" lang="en">
                <a:latin typeface="JetBrains Mono"/>
                <a:ea typeface="JetBrains Mono"/>
                <a:cs typeface="JetBrains Mono"/>
                <a:sym typeface="JetBrains Mono"/>
              </a:rPr>
              <a:t>private</a:t>
            </a:r>
            <a:r>
              <a:rPr lang="en"/>
              <a:t> – Accessible only inside the </a:t>
            </a:r>
            <a:r>
              <a:rPr lang="en" u="sng"/>
              <a:t>class</a:t>
            </a:r>
            <a:endParaRPr u="sng"/>
          </a:p>
          <a:p>
            <a:pPr indent="-317500" lvl="0" marL="457200" rtl="0" algn="l">
              <a:spcBef>
                <a:spcPts val="800"/>
              </a:spcBef>
              <a:spcAft>
                <a:spcPts val="0"/>
              </a:spcAft>
              <a:buSzPts val="1400"/>
              <a:buChar char="●"/>
            </a:pPr>
            <a:r>
              <a:rPr b="1" lang="en">
                <a:latin typeface="JetBrains Mono"/>
                <a:ea typeface="JetBrains Mono"/>
                <a:cs typeface="JetBrains Mono"/>
                <a:sym typeface="JetBrains Mono"/>
              </a:rPr>
              <a:t>protected </a:t>
            </a:r>
            <a:r>
              <a:rPr lang="en"/>
              <a:t>– Accessible inside the </a:t>
            </a:r>
            <a:r>
              <a:rPr lang="en" u="sng"/>
              <a:t>class</a:t>
            </a:r>
            <a:r>
              <a:rPr lang="en"/>
              <a:t> and its </a:t>
            </a:r>
            <a:r>
              <a:rPr lang="en" u="sng"/>
              <a:t>inheritors</a:t>
            </a:r>
            <a:endParaRPr u="sng"/>
          </a:p>
          <a:p>
            <a:pPr indent="-317500" lvl="0" marL="457200" rtl="0" algn="l">
              <a:spcBef>
                <a:spcPts val="800"/>
              </a:spcBef>
              <a:spcAft>
                <a:spcPts val="0"/>
              </a:spcAft>
              <a:buSzPts val="1400"/>
              <a:buChar char="●"/>
            </a:pPr>
            <a:r>
              <a:rPr b="1" lang="en">
                <a:latin typeface="JetBrains Mono"/>
                <a:ea typeface="JetBrains Mono"/>
                <a:cs typeface="JetBrains Mono"/>
                <a:sym typeface="JetBrains Mono"/>
              </a:rPr>
              <a:t>internal</a:t>
            </a:r>
            <a:r>
              <a:rPr lang="en"/>
              <a:t> – Accessible in the </a:t>
            </a:r>
            <a:r>
              <a:rPr lang="en" u="sng"/>
              <a:t>module</a:t>
            </a:r>
            <a:endParaRPr u="sng"/>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8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Inheritance</a:t>
            </a:r>
            <a:endParaRPr/>
          </a:p>
        </p:txBody>
      </p:sp>
      <p:sp>
        <p:nvSpPr>
          <p:cNvPr id="90" name="Google Shape;90;p1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b="1" lang="en"/>
              <a:t>Inheritance</a:t>
            </a:r>
            <a:r>
              <a:rPr lang="en"/>
              <a:t> – The possibility to define a new class based on an already existing one, keeping all or some of the base class functionality (state/behavior).</a:t>
            </a:r>
            <a:endParaRPr/>
          </a:p>
          <a:p>
            <a:pPr indent="0" lvl="0" marL="0" rtl="0" algn="l">
              <a:spcBef>
                <a:spcPts val="800"/>
              </a:spcBef>
              <a:spcAft>
                <a:spcPts val="0"/>
              </a:spcAft>
              <a:buClr>
                <a:schemeClr val="dk1"/>
              </a:buClr>
              <a:buSzPts val="1100"/>
              <a:buFont typeface="Arial"/>
              <a:buNone/>
            </a:pPr>
            <a:r>
              <a:t/>
            </a:r>
            <a:endParaRPr/>
          </a:p>
          <a:p>
            <a:pPr indent="-317500" lvl="0" marL="457200" rtl="0" algn="l">
              <a:spcBef>
                <a:spcPts val="800"/>
              </a:spcBef>
              <a:spcAft>
                <a:spcPts val="0"/>
              </a:spcAft>
              <a:buSzPts val="1400"/>
              <a:buChar char="●"/>
            </a:pPr>
            <a:r>
              <a:rPr lang="en"/>
              <a:t>The class that is being inherited from is called a </a:t>
            </a:r>
            <a:r>
              <a:rPr lang="en"/>
              <a:t>base or paren</a:t>
            </a:r>
            <a:r>
              <a:rPr lang="en"/>
              <a:t>t class </a:t>
            </a:r>
            <a:endParaRPr/>
          </a:p>
          <a:p>
            <a:pPr indent="-317500" lvl="0" marL="457200" marR="3067685" rtl="0" algn="l">
              <a:lnSpc>
                <a:spcPct val="111666"/>
              </a:lnSpc>
              <a:spcBef>
                <a:spcPts val="800"/>
              </a:spcBef>
              <a:spcAft>
                <a:spcPts val="0"/>
              </a:spcAft>
              <a:buSzPts val="1400"/>
              <a:buChar char="●"/>
            </a:pPr>
            <a:r>
              <a:rPr lang="en"/>
              <a:t>The new class is called a derived class, a child, or an inheritor </a:t>
            </a:r>
            <a:endParaRPr/>
          </a:p>
          <a:p>
            <a:pPr indent="-317500" lvl="0" marL="457200" rtl="0" algn="l">
              <a:spcBef>
                <a:spcPts val="630"/>
              </a:spcBef>
              <a:spcAft>
                <a:spcPts val="800"/>
              </a:spcAft>
              <a:buSzPts val="1400"/>
              <a:buChar char="●"/>
            </a:pPr>
            <a:r>
              <a:rPr lang="en"/>
              <a:t>The derived class fully satisfies the specification of the base class, but it may have some extended features (state/behavior</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