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y="5143500" cx="9144000"/>
  <p:notesSz cx="6858000" cy="9144000"/>
  <p:embeddedFontLst>
    <p:embeddedFont>
      <p:font typeface="League Spartan"/>
      <p:regular r:id="rId16"/>
      <p:bold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B08BB75-8FE2-48B3-8718-F87AEE13DE5A}">
  <a:tblStyle styleId="{6B08BB75-8FE2-48B3-8718-F87AEE13DE5A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B40AB02F-F1F0-4084-84D1-9A23825FCAB2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font" Target="fonts/LeagueSpartan-bold.fntdata"/><Relationship Id="rId16" Type="http://schemas.openxmlformats.org/officeDocument/2006/relationships/font" Target="fonts/LeagueSpartan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SLIDES_API147931443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SLIDES_API147931443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SLIDES_API1479314433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SLIDES_API1479314433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SLIDES_API1479314433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SLIDES_API1479314433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SLIDES_API1479314433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SLIDES_API1479314433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SLIDES_API1479314433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SLIDES_API1479314433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8501b435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8501b435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501b4353c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8501b4353c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8501b4353c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8501b4353c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pexels.com/?utm_source=slides.ai.gpt&amp;utm_medium=presentation" TargetMode="External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www.pexels.com/?utm_source=slides.ai.gpt&amp;utm_medium=presentation" TargetMode="External"/><Relationship Id="rId4" Type="http://schemas.openxmlformats.org/officeDocument/2006/relationships/image" Target="../media/image5.png"/><Relationship Id="rId5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 cap="flat" cmpd="sng" w="9525">
            <a:solidFill>
              <a:srgbClr val="FCBF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404150" y="3173075"/>
            <a:ext cx="8520600" cy="792600"/>
          </a:xfrm>
          <a:prstGeom prst="rect">
            <a:avLst/>
          </a:prstGeom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latin typeface="League Spartan"/>
                <a:ea typeface="League Spartan"/>
                <a:cs typeface="League Spartan"/>
                <a:sym typeface="League Spartan"/>
              </a:rPr>
              <a:t>Enhancing Code Security through Strategic Integration and Collaborative Practices</a:t>
            </a:r>
            <a:endParaRPr sz="1600"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1513700" y="986025"/>
            <a:ext cx="6301500" cy="1146600"/>
          </a:xfrm>
          <a:prstGeom prst="rect">
            <a:avLst/>
          </a:prstGeom>
          <a:noFill/>
          <a:ln cap="flat" cmpd="sng" w="1143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                        </a:t>
            </a:r>
            <a:r>
              <a:rPr lang="en" sz="1250">
                <a:solidFill>
                  <a:schemeClr val="dk1"/>
                </a:solidFill>
              </a:rPr>
              <a:t>Security Controls in Shared Source Code Repositories 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Stella Kemp 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C380 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Bellavue University </a:t>
            </a:r>
            <a:endParaRPr sz="125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Professor Darren O </a:t>
            </a:r>
            <a:endParaRPr sz="12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 cap="flat" cmpd="sng" w="9525">
            <a:solidFill>
              <a:srgbClr val="FCBF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50" y="165100"/>
            <a:ext cx="2557550" cy="2218601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3663850" y="303750"/>
            <a:ext cx="5079900" cy="59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50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The Importance of Centralized Security Integration</a:t>
            </a:r>
            <a:endParaRPr b="1" sz="2800">
              <a:solidFill>
                <a:srgbClr val="544040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4404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3594500" y="968825"/>
            <a:ext cx="5079900" cy="4047900"/>
          </a:xfrm>
          <a:prstGeom prst="rect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The</a:t>
            </a:r>
            <a:r>
              <a:rPr lang="en" sz="1050">
                <a:solidFill>
                  <a:schemeClr val="dk1"/>
                </a:solidFill>
              </a:rPr>
              <a:t> shared source code repository is recognized as one of the most powerful mechanisms to convert local discoveries and learnings into global improvements across an entire organization.</a:t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50">
                <a:solidFill>
                  <a:schemeClr val="dk1"/>
                </a:solidFill>
              </a:rPr>
              <a:t>Security Goals for the Repository:</a:t>
            </a:r>
            <a:endParaRPr sz="12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1. Shift Security Left: Integrate security objectives into the daily work of Dev and Ops early in the development lifecycle.</a:t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2. Encode Knowledge: Transform organizational knowledge, standards, and security expertise into an executable form that is easy to reuse, rather than remaining in documents.</a:t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3. Ensure Compliance: Create automated controls and artifacts to provide assurance around the integrity and confidentiality of services and data, aiding compliance efforts.</a:t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This approach allows Infosec to increase safety and security while maintaining developer and operational productivity!</a:t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65" name="Google Shape;65;p14" title="Screenshot 2025-10-05 at 8.29.11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475" y="2615875"/>
            <a:ext cx="2752649" cy="23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 cap="flat" cmpd="sng" w="9525">
            <a:solidFill>
              <a:srgbClr val="FCBF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1" name="Google Shape;71;p15"/>
          <p:cNvGraphicFramePr/>
          <p:nvPr/>
        </p:nvGraphicFramePr>
        <p:xfrm>
          <a:off x="2654350" y="3755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{6B08BB75-8FE2-48B3-8718-F87AEE13DE5A}</a:tableStyleId>
              </a:tblPr>
              <a:tblGrid>
                <a:gridCol w="1191600"/>
                <a:gridCol w="4779700"/>
              </a:tblGrid>
              <a:tr h="558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Repository Content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Security Significance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96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Code Libraries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Services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Provides easy access to authentication, authorization, logging, and other security services.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Configurations &amp; Standards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Holds security-specific configuration settings (e.g., password hashing, key lengths, OS hardening guides) for application stacks.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Environment Artifacts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Contains base images or cookbooks for OS/infrastructure that are in a </a:t>
                      </a: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known, secure, and risk-reduced state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92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Tools &amp; Toolchains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Contains the automated security toolchain (e.g., testing tools, deployment pipeline scripts) to influence Dev/Ops daily work.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72" name="Google Shape;72;p15"/>
          <p:cNvSpPr txBox="1"/>
          <p:nvPr/>
        </p:nvSpPr>
        <p:spPr>
          <a:xfrm>
            <a:off x="212375" y="261950"/>
            <a:ext cx="2376000" cy="30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Best Practice</a:t>
            </a:r>
            <a:r>
              <a:rPr lang="en" sz="1050">
                <a:solidFill>
                  <a:schemeClr val="dk1"/>
                </a:solidFill>
              </a:rPr>
              <a:t> </a:t>
            </a:r>
            <a:r>
              <a:rPr b="1" lang="en" sz="1050">
                <a:solidFill>
                  <a:schemeClr val="dk1"/>
                </a:solidFill>
              </a:rPr>
              <a:t>One</a:t>
            </a:r>
            <a:r>
              <a:rPr lang="en" sz="1050">
                <a:solidFill>
                  <a:schemeClr val="dk1"/>
                </a:solidFill>
              </a:rPr>
              <a:t> </a:t>
            </a:r>
            <a:r>
              <a:rPr lang="en" sz="1050">
                <a:solidFill>
                  <a:schemeClr val="dk1"/>
                </a:solidFill>
              </a:rPr>
              <a:t>: Establish a Single Source of Truth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Organizations should operate a single, shared source code repository for the entire organization.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The repository serves as the single repository of truth, ensuring that the version used for development matches the version deployed to production.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E8E8E8"/>
              </a:solidFill>
              <a:highlight>
                <a:srgbClr val="22262B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 cap="flat" cmpd="sng" w="9525">
            <a:solidFill>
              <a:srgbClr val="FCBF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6"/>
          <p:cNvSpPr txBox="1"/>
          <p:nvPr/>
        </p:nvSpPr>
        <p:spPr>
          <a:xfrm>
            <a:off x="158775" y="203600"/>
            <a:ext cx="2491200" cy="231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4404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Best Practice Two: </a:t>
            </a:r>
            <a:endParaRPr b="1"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Mandate Code Integrity and Review Security controls must ensure that all code entering the repository is verified, reviewed, and traceable to the author.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54404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79" name="Google Shape;79;p16"/>
          <p:cNvSpPr txBox="1"/>
          <p:nvPr/>
        </p:nvSpPr>
        <p:spPr>
          <a:xfrm>
            <a:off x="127000" y="47625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FFFFF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Pixels</a:t>
            </a:r>
            <a:endParaRPr sz="800">
              <a:solidFill>
                <a:srgbClr val="FFFFFD"/>
              </a:solidFill>
            </a:endParaRPr>
          </a:p>
        </p:txBody>
      </p:sp>
      <p:graphicFrame>
        <p:nvGraphicFramePr>
          <p:cNvPr id="80" name="Google Shape;80;p16"/>
          <p:cNvGraphicFramePr/>
          <p:nvPr/>
        </p:nvGraphicFramePr>
        <p:xfrm>
          <a:off x="3394500" y="400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{B40AB02F-F1F0-4084-84D1-9A23825FCAB2}</a:tableStyleId>
              </a:tblPr>
              <a:tblGrid>
                <a:gridCol w="5166775"/>
              </a:tblGrid>
              <a:tr h="1921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• Code Signing: All developers should possess their own PGP key. It is straightforward to configure all commits to version control to be signed using open-source tools like gpg and git.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• Artifact Signing: All packages created by the CI  process must be signed, and their cryptographic hash should be recorded in the centralized logging service for audit purposes.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• Peer Review as Control: View pull requests as a control mechanism, instead of relying solely on separation of duties.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• Expert Review: For higher risk areas, such as database changes or business-critical components with poor automated test coverage, require further review from a designated subject matter expert! 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1" name="Google Shape;81;p16" title="Screenshot 2025-10-05 at 8.40.03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9450" y="2904225"/>
            <a:ext cx="3623501" cy="1977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/>
          <p:nvPr/>
        </p:nvSpPr>
        <p:spPr>
          <a:xfrm>
            <a:off x="0" y="0"/>
            <a:ext cx="9144000" cy="88800"/>
          </a:xfrm>
          <a:prstGeom prst="rect">
            <a:avLst/>
          </a:prstGeom>
          <a:solidFill>
            <a:srgbClr val="FCBF01"/>
          </a:solidFill>
          <a:ln cap="flat" cmpd="sng" w="9525">
            <a:solidFill>
              <a:srgbClr val="FCBF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7"/>
          <p:cNvSpPr txBox="1"/>
          <p:nvPr/>
        </p:nvSpPr>
        <p:spPr>
          <a:xfrm>
            <a:off x="3825600" y="340100"/>
            <a:ext cx="5079900" cy="3424800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• Dependency Source Control: 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It is essential to ensure that dependencies are drawn only from within the organization’s source control repository or package repository. This prevents external compromise through the software supply chain.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• Automated Scanning (Dependency Scanning): Perform normally at build time. This inventories all dependencies for binaries and executables to ensure components are free of vulnerabilities or malicious binaries.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</a:rPr>
              <a:t>• Recommended Tools: Tools like OWASP Dependency-Check and Sonatype Nexus Lifecycle can assist in ensuring dependency integrity 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• Stay Current: The best security patching strategy is often seen as simply remaining current on all dependencies, as publication of vulnerabilities (CVEs) often follows the release of a fixed version.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127000" y="4762500"/>
            <a:ext cx="1269900" cy="2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 u="sng">
                <a:solidFill>
                  <a:srgbClr val="FFFFFD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Photo by Pixels</a:t>
            </a:r>
            <a:endParaRPr sz="800">
              <a:solidFill>
                <a:srgbClr val="FFFFFD"/>
              </a:solidFill>
            </a:endParaRPr>
          </a:p>
        </p:txBody>
      </p:sp>
      <p:sp>
        <p:nvSpPr>
          <p:cNvPr id="89" name="Google Shape;89;p17"/>
          <p:cNvSpPr txBox="1"/>
          <p:nvPr/>
        </p:nvSpPr>
        <p:spPr>
          <a:xfrm>
            <a:off x="208000" y="431400"/>
            <a:ext cx="3389400" cy="1269900"/>
          </a:xfrm>
          <a:prstGeom prst="rect">
            <a:avLst/>
          </a:prstGeom>
          <a:noFill/>
          <a:ln cap="flat" cmpd="sng" w="76200">
            <a:solidFill>
              <a:srgbClr val="FCBF0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Best Practice Three</a:t>
            </a:r>
            <a:r>
              <a:rPr lang="en" sz="1050">
                <a:solidFill>
                  <a:schemeClr val="dk1"/>
                </a:solidFill>
              </a:rPr>
              <a:t> : 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Control the Software Supply Chain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</a:rPr>
              <a:t>The repository must act as a gatekeeper to mitigate risks associated with third-party and open-source dependencies.</a:t>
            </a:r>
            <a:endParaRPr sz="10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pic>
        <p:nvPicPr>
          <p:cNvPr id="90" name="Google Shape;90;p17" title="Screenshot 2025-10-05 at 8.45.37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700" y="1918175"/>
            <a:ext cx="2649149" cy="8065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7" title="Screenshot 2025-10-05 at 8.46.19 PM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08000" y="2786097"/>
            <a:ext cx="3617601" cy="22305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6" name="Google Shape;96;p18"/>
          <p:cNvGraphicFramePr/>
          <p:nvPr/>
        </p:nvGraphicFramePr>
        <p:xfrm>
          <a:off x="1361875" y="2571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{6B08BB75-8FE2-48B3-8718-F87AEE13DE5A}</a:tableStyleId>
              </a:tblPr>
              <a:tblGrid>
                <a:gridCol w="1186975"/>
                <a:gridCol w="4158625"/>
                <a:gridCol w="2163475"/>
              </a:tblGrid>
              <a:tr h="3769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Test Type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Description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I</a:t>
                      </a: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ntegration Point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Static Analysis (SAST)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Inspects code for potential runtime behaviors, coding flaws, back doors, and malicious code.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Commit/Build Stage in the deployment pipeline.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53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Dependency Scanning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Checks components and libraries for known vulnerabilities.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Build Stage 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19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Dynamic Analysis (DAST)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Tests running applications, focusing on sad paths, not only the happy paths (security-related error conditions) and mimicking malicious third parties.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Automated Functional Testing phase.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76200">
                      <a:solidFill>
                        <a:schemeClr val="accen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7" name="Google Shape;97;p18"/>
          <p:cNvSpPr txBox="1"/>
          <p:nvPr/>
        </p:nvSpPr>
        <p:spPr>
          <a:xfrm>
            <a:off x="327900" y="246500"/>
            <a:ext cx="4448100" cy="1964400"/>
          </a:xfrm>
          <a:prstGeom prst="rect">
            <a:avLst/>
          </a:prstGeom>
          <a:noFill/>
          <a:ln cap="flat" cmpd="sng" w="762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50">
                <a:solidFill>
                  <a:schemeClr val="dk1"/>
                </a:solidFill>
              </a:rPr>
              <a:t>Best Practice Four</a:t>
            </a:r>
            <a:r>
              <a:rPr lang="en" sz="1050">
                <a:solidFill>
                  <a:schemeClr val="dk1"/>
                </a:solidFill>
              </a:rPr>
              <a:t>: Integrate Automated Security Testing!</a:t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Automate security tests so they run alongside all other automated tests in the deployment pipeline, ideally upon every code commit.</a:t>
            </a:r>
            <a:endParaRPr sz="105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</a:endParaRPr>
          </a:p>
          <a:p>
            <a:pPr indent="-29527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Char char="●"/>
            </a:pPr>
            <a:r>
              <a:rPr lang="en" sz="1050">
                <a:solidFill>
                  <a:schemeClr val="dk1"/>
                </a:solidFill>
              </a:rPr>
              <a:t>This process provides developers with fast feedback to quickly detect and correct security problems as part of their daily work</a:t>
            </a:r>
            <a:endParaRPr sz="105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ctrTitle"/>
          </p:nvPr>
        </p:nvSpPr>
        <p:spPr>
          <a:xfrm>
            <a:off x="440850" y="2026000"/>
            <a:ext cx="8262300" cy="2658000"/>
          </a:xfrm>
          <a:prstGeom prst="rect">
            <a:avLst/>
          </a:prstGeom>
          <a:ln cap="flat" cmpd="sng" w="762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104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45"/>
              <a:t>Effective repository security practices facilitate compliance and auditing requirements:</a:t>
            </a:r>
            <a:endParaRPr sz="104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04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45"/>
              <a:t>• </a:t>
            </a:r>
            <a:r>
              <a:rPr b="1" lang="en" sz="1045"/>
              <a:t>Centralized Visibility</a:t>
            </a:r>
            <a:r>
              <a:rPr lang="en" sz="1045"/>
              <a:t>: The repository acts as an omni-directional communication mechanism.  Development, Operations, Infosec, and potentially auditors should all be aware of changes being made.</a:t>
            </a:r>
            <a:endParaRPr sz="104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04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045"/>
              <a:t>•</a:t>
            </a:r>
            <a:r>
              <a:rPr b="1" lang="en" sz="1045"/>
              <a:t> Automated Audit Evidence:</a:t>
            </a:r>
            <a:r>
              <a:rPr lang="en" sz="1045"/>
              <a:t> Automation ensures that necessary evidence is automatically generated as part of daily work. This traceability can link a production deployment back to the changes in version control and the corresponding work tickets.</a:t>
            </a:r>
            <a:endParaRPr sz="104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t/>
            </a:r>
            <a:endParaRPr sz="1045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lang="en" sz="1045"/>
              <a:t>•</a:t>
            </a:r>
            <a:r>
              <a:rPr b="1" lang="en" sz="1045"/>
              <a:t> Mitigating Fraud Risk</a:t>
            </a:r>
            <a:r>
              <a:rPr lang="en" sz="1045"/>
              <a:t>: Controls like continuous inspection of code check-ins and code review provide necessary reassurance about work quality and can effectively mitigate the risks traditionally addressed by separation of duty</a:t>
            </a:r>
            <a:endParaRPr sz="1045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4780"/>
          </a:p>
        </p:txBody>
      </p:sp>
      <p:sp>
        <p:nvSpPr>
          <p:cNvPr id="103" name="Google Shape;103;p19"/>
          <p:cNvSpPr txBox="1"/>
          <p:nvPr/>
        </p:nvSpPr>
        <p:spPr>
          <a:xfrm>
            <a:off x="331250" y="377500"/>
            <a:ext cx="3767100" cy="7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450">
                <a:solidFill>
                  <a:schemeClr val="dk1"/>
                </a:solidFill>
              </a:rPr>
              <a:t>Outcome: Compliance and Traceability</a:t>
            </a:r>
            <a:endParaRPr b="1" sz="145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2"/>
              </a:solidFill>
            </a:endParaRPr>
          </a:p>
        </p:txBody>
      </p:sp>
      <p:pic>
        <p:nvPicPr>
          <p:cNvPr id="104" name="Google Shape;104;p19" title="Screenshot 2025-10-05 at 9.00.4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79875" y="246502"/>
            <a:ext cx="3723275" cy="1641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130925" y="182925"/>
            <a:ext cx="2056800" cy="2555100"/>
          </a:xfrm>
          <a:prstGeom prst="rect">
            <a:avLst/>
          </a:prstGeom>
          <a:noFill/>
          <a:ln cap="flat" cmpd="sng" w="381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1"/>
                </a:solidFill>
              </a:rPr>
              <a:t>Summary : </a:t>
            </a:r>
            <a:r>
              <a:rPr lang="en">
                <a:solidFill>
                  <a:schemeClr val="accent1"/>
                </a:solidFill>
              </a:rPr>
              <a:t>The ultimate goal is to ensure that security is baked into the code and the development process, rather than being inserted later as a bottleneck</a:t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  <p:graphicFrame>
        <p:nvGraphicFramePr>
          <p:cNvPr id="110" name="Google Shape;110;p20"/>
          <p:cNvGraphicFramePr/>
          <p:nvPr/>
        </p:nvGraphicFramePr>
        <p:xfrm>
          <a:off x="2286225" y="283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{6B08BB75-8FE2-48B3-8718-F87AEE13DE5A}</a:tableStyleId>
              </a:tblPr>
              <a:tblGrid>
                <a:gridCol w="1005775"/>
                <a:gridCol w="5786900"/>
              </a:tblGrid>
              <a:tr h="470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Goals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The Overall </a:t>
                      </a:r>
                      <a:r>
                        <a:rPr lang="en" sz="1050">
                          <a:solidFill>
                            <a:schemeClr val="dk1"/>
                          </a:solidFill>
                        </a:rPr>
                        <a:t>Best Practice in Shared Repository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Control &amp; Governance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Implement a single, centralized source repository encoding organizational standards and security expertise into reusable artifacts.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21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Integrity &amp; Authorship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Mandate code signing (PGP keys) for all commits and artifact signing for all packages.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742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Quality Assurance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Integrate automated security testing (static/dependency scanning) directly into the CI pipeline to provide immediate, actionable feedback.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8012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50">
                          <a:solidFill>
                            <a:schemeClr val="dk1"/>
                          </a:solidFill>
                        </a:rPr>
                        <a:t>Risk Mitigation</a:t>
                      </a:r>
                      <a:endParaRPr b="1"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>
                          <a:solidFill>
                            <a:schemeClr val="dk1"/>
                          </a:solidFill>
                        </a:rPr>
                        <a:t>Enforce peer review by security experts for high-risk changes, and control the software supply chain by sourcing dependencies only from internal repositories.</a:t>
                      </a:r>
                      <a:endParaRPr sz="105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" type="subTitle"/>
          </p:nvPr>
        </p:nvSpPr>
        <p:spPr>
          <a:xfrm>
            <a:off x="379650" y="584825"/>
            <a:ext cx="8520600" cy="251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Reference: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dk1"/>
                </a:solidFill>
              </a:rPr>
              <a:t>Kim, G., Humble, J., Debois, P., Willis, J., &amp; Forsgren, N. (2021). </a:t>
            </a:r>
            <a:r>
              <a:rPr i="1" lang="en" sz="1100">
                <a:solidFill>
                  <a:schemeClr val="dk1"/>
                </a:solidFill>
              </a:rPr>
              <a:t>The DevOps handbook, second edition: How to create world-class agility, reliability, &amp; security in technology organizations</a:t>
            </a:r>
            <a:r>
              <a:rPr lang="en" sz="1100">
                <a:solidFill>
                  <a:schemeClr val="dk1"/>
                </a:solidFill>
              </a:rPr>
              <a:t>. IT Revolution Press, LLC.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