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 Sans SemiBold"/>
      <p:regular r:id="rId18"/>
      <p:bold r:id="rId19"/>
      <p:italic r:id="rId20"/>
      <p:boldItalic r:id="rId21"/>
    </p:embeddedFont>
    <p:embeddedFont>
      <p:font typeface="Nuni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SemiBold-italic.fntdata"/><Relationship Id="rId22" Type="http://schemas.openxmlformats.org/officeDocument/2006/relationships/font" Target="fonts/NunitoSans-regular.fntdata"/><Relationship Id="rId21" Type="http://schemas.openxmlformats.org/officeDocument/2006/relationships/font" Target="fonts/NunitoSansSemiBold-boldItalic.fntdata"/><Relationship Id="rId24" Type="http://schemas.openxmlformats.org/officeDocument/2006/relationships/font" Target="fonts/NunitoSans-italic.fntdata"/><Relationship Id="rId23" Type="http://schemas.openxmlformats.org/officeDocument/2006/relationships/font" Target="fonts/Nunito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Nunito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SansSemiBold-bold.fntdata"/><Relationship Id="rId18" Type="http://schemas.openxmlformats.org/officeDocument/2006/relationships/font" Target="fonts/Nunito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534169748_0:notes"/>
          <p:cNvSpPr/>
          <p:nvPr>
            <p:ph idx="2" type="sldImg"/>
          </p:nvPr>
        </p:nvSpPr>
        <p:spPr>
          <a:xfrm>
            <a:off x="381322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5341697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534169748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534169748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4c297e03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4c297e0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53416974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53416974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SLIDES_API534169748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SLIDES_API534169748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4c297e0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4c297e0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4c297e0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4c297e0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4c297e0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4c297e0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534169748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534169748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SLIDES_API534169748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SLIDES_API534169748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40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40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4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9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524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996175" y="2270225"/>
            <a:ext cx="71517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Exploring the principles of a just culture to foster continual learning and experimentation in DevOps.</a:t>
            </a:r>
            <a:endParaRPr sz="19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Stella Kemp </a:t>
            </a:r>
            <a:endParaRPr sz="19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Bellevue University </a:t>
            </a:r>
            <a:endParaRPr sz="19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Module 9.2</a:t>
            </a:r>
            <a:endParaRPr sz="19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C380 DevOps </a:t>
            </a:r>
            <a:endParaRPr sz="19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004675" y="735700"/>
            <a:ext cx="71517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DevOps: Just Learning Culture</a:t>
            </a:r>
            <a:endParaRPr b="1" sz="3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/>
          <p:nvPr/>
        </p:nvSpPr>
        <p:spPr>
          <a:xfrm>
            <a:off x="0" y="4334825"/>
            <a:ext cx="9144000" cy="8088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4137375" y="25"/>
            <a:ext cx="5006700" cy="5143500"/>
          </a:xfrm>
          <a:prstGeom prst="rect">
            <a:avLst/>
          </a:prstGeom>
          <a:solidFill>
            <a:srgbClr val="E9E4D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4601325" y="1303950"/>
            <a:ext cx="40788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Third Way promotes a generative, high-trust culture that supports disciplined experimentation and risk-taking.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Organizations adopting these practices see higher employee recommendation rates and lower burnout.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4547500" y="310300"/>
            <a:ext cx="407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Third Way: Enabling a High-Trust Culture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264875" y="283525"/>
            <a:ext cx="3223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Conclusion: Overcoming the Barriers</a:t>
            </a:r>
            <a:endParaRPr b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Implementing a just culture requires leaders to recognize that failure is inevitable in complex systems and that the root cause is rarely human error.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actions to break barriers:</a:t>
            </a:r>
            <a:endParaRPr b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Replace blame with learning: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Conduct </a:t>
            </a: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blameless post-mortems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analyze system mechanics, not individual actions 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Increase transparency: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Make work, changes, and telemetry visible to everyone to reinforce shared responsibility.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 confidence: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When blame is removed, fear is removed, enabling honesty, which in turn enables prevention.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confidence is silent insecurities are loud written on a black background (Provided by Tenor)"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025" y="3283000"/>
            <a:ext cx="4734275" cy="14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/>
          <p:nvPr/>
        </p:nvSpPr>
        <p:spPr>
          <a:xfrm>
            <a:off x="0" y="4334825"/>
            <a:ext cx="9144000" cy="8088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1581575" y="1463100"/>
            <a:ext cx="5930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  <a: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: </a:t>
            </a:r>
            <a:b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Kim, G., Humble, M. J., Debois, P., Willis, J., &amp; Forsgren, N. (2021). </a:t>
            </a:r>
            <a:r>
              <a:rPr b="1" i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DevOps Handbook, Second Edition</a:t>
            </a: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IT Revolution Press, LLC.</a:t>
            </a:r>
            <a:br>
              <a:rPr b="1"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 title="Screenshot 2025-09-23 at 12.29.5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809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6"/>
          <p:cNvCxnSpPr/>
          <p:nvPr/>
        </p:nvCxnSpPr>
        <p:spPr>
          <a:xfrm flipH="1" rot="10800000">
            <a:off x="3854200" y="2300975"/>
            <a:ext cx="681000" cy="240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6"/>
          <p:cNvCxnSpPr/>
          <p:nvPr/>
        </p:nvCxnSpPr>
        <p:spPr>
          <a:xfrm>
            <a:off x="3721575" y="908300"/>
            <a:ext cx="767100" cy="7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6"/>
          <p:cNvCxnSpPr/>
          <p:nvPr/>
        </p:nvCxnSpPr>
        <p:spPr>
          <a:xfrm>
            <a:off x="3920500" y="4272200"/>
            <a:ext cx="724800" cy="27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485275" y="0"/>
            <a:ext cx="4658700" cy="5143500"/>
          </a:xfrm>
          <a:prstGeom prst="rect">
            <a:avLst/>
          </a:prstGeom>
          <a:solidFill>
            <a:srgbClr val="E4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704700" y="426075"/>
            <a:ext cx="7734600" cy="36390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4485275" y="905625"/>
            <a:ext cx="34770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 just culture is essential as a foundation for a learning culture in organizations.</a:t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It ensures that responses to accidents are fair and constructive, promoting safety and openness rather than fear and secrecy.</a:t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3">
            <a:alphaModFix/>
          </a:blip>
          <a:srcRect b="18097" l="0" r="0" t="18090"/>
          <a:stretch/>
        </p:blipFill>
        <p:spPr>
          <a:xfrm>
            <a:off x="356775" y="2393100"/>
            <a:ext cx="3714900" cy="2370600"/>
          </a:xfrm>
          <a:prstGeom prst="roundRect">
            <a:avLst>
              <a:gd fmla="val 13262" name="adj"/>
            </a:avLst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1071550" y="905625"/>
            <a:ext cx="3000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The Necessity for a Just, Learning Culture</a:t>
            </a:r>
            <a:endParaRPr b="1" sz="2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/>
          <p:nvPr/>
        </p:nvSpPr>
        <p:spPr>
          <a:xfrm>
            <a:off x="7413900" y="0"/>
            <a:ext cx="1730100" cy="5143500"/>
          </a:xfrm>
          <a:prstGeom prst="rect">
            <a:avLst/>
          </a:prstGeom>
          <a:solidFill>
            <a:srgbClr val="E4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4255600" y="180950"/>
            <a:ext cx="3930600" cy="30567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28"/>
          <p:cNvCxnSpPr/>
          <p:nvPr/>
        </p:nvCxnSpPr>
        <p:spPr>
          <a:xfrm>
            <a:off x="893300" y="35925"/>
            <a:ext cx="0" cy="506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8"/>
          <p:cNvSpPr/>
          <p:nvPr/>
        </p:nvSpPr>
        <p:spPr>
          <a:xfrm>
            <a:off x="775700" y="923815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775700" y="2550890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1083300" y="222500"/>
            <a:ext cx="3099600" cy="3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Manifestations of Fear:</a:t>
            </a:r>
            <a:endParaRPr b="1" sz="14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Responses to incidents seen as unjust impede safety investigations.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Fear promotes professional secrecy, evasion, and self-protection.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Impact of Unjust Responses to Accidents</a:t>
            </a:r>
            <a:endParaRPr b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Organizations with high amounts of fear and threat (Pathological organizations) hide failure and information 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a culture of fear exists, failure signals are likely to remain hidden until a catastrophe occurs 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4421650" y="320575"/>
            <a:ext cx="35187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Barrier 1: The Cultural Default of Fear and Blame</a:t>
            </a:r>
            <a:endParaRPr sz="120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most significant barrier to adopting a just culture is the pervasive existence of pathological and low-trust organizational cultures</a:t>
            </a:r>
            <a:endParaRPr sz="120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7413900" y="0"/>
            <a:ext cx="1730100" cy="5143500"/>
          </a:xfrm>
          <a:prstGeom prst="rect">
            <a:avLst/>
          </a:prstGeom>
          <a:solidFill>
            <a:srgbClr val="E4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/>
          <p:nvPr/>
        </p:nvSpPr>
        <p:spPr>
          <a:xfrm>
            <a:off x="4255600" y="180950"/>
            <a:ext cx="3930600" cy="30567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9"/>
          <p:cNvCxnSpPr/>
          <p:nvPr/>
        </p:nvCxnSpPr>
        <p:spPr>
          <a:xfrm>
            <a:off x="893300" y="35925"/>
            <a:ext cx="0" cy="506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9"/>
          <p:cNvSpPr/>
          <p:nvPr/>
        </p:nvSpPr>
        <p:spPr>
          <a:xfrm>
            <a:off x="775700" y="923815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775700" y="2550890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1083300" y="222500"/>
            <a:ext cx="3099600" cy="3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Manifestations of Fear:</a:t>
            </a:r>
            <a:endParaRPr b="1" sz="14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accidents happen, the common management reaction is to </a:t>
            </a: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"name, blame, and shame"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person responsible.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Impact of Unjust Responses to Accidents: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Management may create more processes and approvals, and hint that the guilty person will be </a:t>
            </a: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punished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This approach is not helpful because human error is generally a </a:t>
            </a: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consequence 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poor system design (tools, processes, and architecture), not the cause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4421650" y="320575"/>
            <a:ext cx="35187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Barrier 2: Blaming Individuals (The "Bad Apple" Theory)</a:t>
            </a:r>
            <a:endParaRPr b="1" sz="12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deeply ingrained management response to failure is to seek out </a:t>
            </a:r>
            <a:r>
              <a:rPr b="1" lang="en" sz="12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human error</a:t>
            </a:r>
            <a:r>
              <a:rPr lang="en" sz="12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 rather than systemic design flaws.</a:t>
            </a:r>
            <a:endParaRPr sz="12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often rooted in the </a:t>
            </a:r>
            <a:r>
              <a:rPr b="1" lang="en" sz="12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"bad apple theory,"</a:t>
            </a:r>
            <a:r>
              <a:rPr lang="en" sz="12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which asserts that errors are caused by flawed individuals who must be eliminated.</a:t>
            </a:r>
            <a:endParaRPr sz="12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7413900" y="0"/>
            <a:ext cx="1730100" cy="5143500"/>
          </a:xfrm>
          <a:prstGeom prst="rect">
            <a:avLst/>
          </a:prstGeom>
          <a:solidFill>
            <a:srgbClr val="E4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/>
          <p:nvPr/>
        </p:nvSpPr>
        <p:spPr>
          <a:xfrm>
            <a:off x="5004750" y="1041225"/>
            <a:ext cx="3930600" cy="30567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0"/>
          <p:cNvCxnSpPr/>
          <p:nvPr/>
        </p:nvCxnSpPr>
        <p:spPr>
          <a:xfrm>
            <a:off x="893300" y="35925"/>
            <a:ext cx="0" cy="506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30"/>
          <p:cNvSpPr/>
          <p:nvPr/>
        </p:nvSpPr>
        <p:spPr>
          <a:xfrm>
            <a:off x="775700" y="923815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775700" y="2550890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1083300" y="67925"/>
            <a:ext cx="30996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Manifestations of Fear:</a:t>
            </a:r>
            <a:endParaRPr b="1" sz="14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Increasing Friction: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Controls often add more steps and approvals, which lengthen lead times and reduce the immediacy of feedback, decreasing the ability to learn from successes and failures 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Centralized Decision-Making: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Relying on approvals from busy people who are distant from the work lowers the quality of decisions and increases cycle time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Decisions are pushed further away from those closest to the problem, who typically know the most about it.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Adding Inspections: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complex systems, adding more inspection steps and approval processes actually increases the likelihood of future failures.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5174350" y="1347425"/>
            <a:ext cx="3518700" cy="2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Barrier 3: Ineffective and Overly Controlling Processes</a:t>
            </a:r>
            <a:endParaRPr b="1" sz="10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Implementing bureaucratic controls often leads to worse outcomes, undermining the goals of a just culture.</a:t>
            </a:r>
            <a:endParaRPr sz="10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sign that says aid without barriers on a blue background (Provided by Tenor)"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350" y="3213800"/>
            <a:ext cx="1964200" cy="1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/>
          <p:nvPr/>
        </p:nvSpPr>
        <p:spPr>
          <a:xfrm>
            <a:off x="743425" y="3553890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7413900" y="0"/>
            <a:ext cx="1730100" cy="5143500"/>
          </a:xfrm>
          <a:prstGeom prst="rect">
            <a:avLst/>
          </a:prstGeom>
          <a:solidFill>
            <a:srgbClr val="E4E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4696975" y="469625"/>
            <a:ext cx="3930600" cy="30567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31"/>
          <p:cNvCxnSpPr/>
          <p:nvPr/>
        </p:nvCxnSpPr>
        <p:spPr>
          <a:xfrm>
            <a:off x="893300" y="35925"/>
            <a:ext cx="0" cy="506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31"/>
          <p:cNvSpPr/>
          <p:nvPr/>
        </p:nvSpPr>
        <p:spPr>
          <a:xfrm>
            <a:off x="775700" y="923815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775700" y="1935315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/>
        </p:nvSpPr>
        <p:spPr>
          <a:xfrm>
            <a:off x="1083300" y="67925"/>
            <a:ext cx="30996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Manifestations of Fear:</a:t>
            </a:r>
            <a:endParaRPr b="1" sz="14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Groups may avoid documenting changes and displaying </a:t>
            </a: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telemetry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publicly to avoid being blamed for outages.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This results in a </a:t>
            </a: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highly charged political atmosphere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where people deflect accusations rather than focus on solving the root problem.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psychological safety, engineers are </a:t>
            </a:r>
            <a:r>
              <a:rPr b="1"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dis-incentivized</a:t>
            </a:r>
            <a:r>
              <a:rPr lang="en" sz="10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provide the necessary details about failures, guaranteeing that the failure will recur</a:t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4877775" y="771050"/>
            <a:ext cx="35187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Barrier 4: Lack of Transparency and Feedback Suppression</a:t>
            </a:r>
            <a:endParaRPr b="1" sz="15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8E8E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cultures prone to blame, transparency is actively avoided, suppressing the very information needed for organizational learning.</a:t>
            </a:r>
            <a:endParaRPr sz="15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E8E8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775700" y="2854365"/>
            <a:ext cx="234900" cy="225600"/>
          </a:xfrm>
          <a:prstGeom prst="ellipse">
            <a:avLst/>
          </a:prstGeom>
          <a:solidFill>
            <a:srgbClr val="3E5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lder stamped top secret (Provided by Getty Images)"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750" y="3586850"/>
            <a:ext cx="2234799" cy="14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 flipH="1">
            <a:off x="9350" y="25"/>
            <a:ext cx="3197100" cy="5143500"/>
          </a:xfrm>
          <a:prstGeom prst="rect">
            <a:avLst/>
          </a:prstGeom>
          <a:solidFill>
            <a:srgbClr val="E9E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451325" y="272700"/>
            <a:ext cx="5237700" cy="3846000"/>
          </a:xfrm>
          <a:prstGeom prst="rect">
            <a:avLst/>
          </a:prstGeom>
          <a:solidFill>
            <a:srgbClr val="3E52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589900" y="1306750"/>
            <a:ext cx="36351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D966"/>
                </a:solidFill>
                <a:latin typeface="Nunito Sans"/>
                <a:ea typeface="Nunito Sans"/>
                <a:cs typeface="Nunito Sans"/>
                <a:sym typeface="Nunito Sans"/>
              </a:rPr>
              <a:t>Avoid naming, blaming, and shaming individuals involved in failures.</a:t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D966"/>
                </a:solidFill>
                <a:latin typeface="Nunito Sans"/>
                <a:ea typeface="Nunito Sans"/>
                <a:cs typeface="Nunito Sans"/>
                <a:sym typeface="Nunito Sans"/>
              </a:rPr>
              <a:t>Encourage open sharing of problems to maximize learning opportunities.</a:t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D966"/>
                </a:solidFill>
                <a:latin typeface="Nunito Sans"/>
                <a:ea typeface="Nunito Sans"/>
                <a:cs typeface="Nunito Sans"/>
                <a:sym typeface="Nunito Sans"/>
              </a:rPr>
              <a:t>Removing blame reduces fear, enabling honesty and prevention.</a:t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D966"/>
                </a:solidFill>
                <a:latin typeface="Nunito Sans"/>
                <a:ea typeface="Nunito Sans"/>
                <a:cs typeface="Nunito Sans"/>
                <a:sym typeface="Nunito Sans"/>
              </a:rPr>
              <a:t>Focus shifts from punishment to understanding complex system failures.</a:t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D966"/>
                </a:solidFill>
                <a:latin typeface="Nunito Sans"/>
                <a:ea typeface="Nunito Sans"/>
                <a:cs typeface="Nunito Sans"/>
                <a:sym typeface="Nunito Sans"/>
              </a:rPr>
              <a:t>Errors are not caused by individuals to blame but by system design problems.</a:t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D9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936975" y="522400"/>
            <a:ext cx="45300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Fostering Organizational Learning and Honesty</a:t>
            </a:r>
            <a:endParaRPr b="1"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4" name="Google Shape;174;p32" title="Screenshot 2025-09-23 at 12.33.1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75" y="2262800"/>
            <a:ext cx="4725274" cy="26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5244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830500" y="2115725"/>
            <a:ext cx="4319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Conduct blameless post-mortems after accidents to learn and improve.</a:t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830450" y="3314150"/>
            <a:ext cx="43194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Introduce controlled failures in production (e.g., Chaos Monkey) to prepare for real issues.</a:t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552200" y="2222025"/>
            <a:ext cx="170100" cy="1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552200" y="3441225"/>
            <a:ext cx="170100" cy="1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/>
        </p:nvSpPr>
        <p:spPr>
          <a:xfrm>
            <a:off x="830150" y="373100"/>
            <a:ext cx="43194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Practices Supporting a Just, Learning Culture</a:t>
            </a:r>
            <a:endParaRPr b="1" sz="2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Team business flat design illustration with people and typography for web and landing page element (Provided by Getty Images)"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300" y="152400"/>
            <a:ext cx="3689298" cy="25832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am metaphor. people connecting puzzle elements. Symbol of teamwork, cooperation, partnership. Business concept vector illustration flat design creative style. (Provided by Getty Images)"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300" y="2888025"/>
            <a:ext cx="3664502" cy="21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