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00" b="1" i="0" u="none" strike="noStrike" kern="1200" cap="all" spc="150" baseline="0">
                <a:solidFill>
                  <a:schemeClr val="tx1">
                    <a:lumMod val="50000"/>
                    <a:lumOff val="50000"/>
                  </a:schemeClr>
                </a:solidFill>
                <a:latin typeface="+mn-lt"/>
                <a:ea typeface="+mn-ea"/>
                <a:cs typeface="+mn-cs"/>
              </a:defRPr>
            </a:pPr>
            <a:r>
              <a:rPr lang="en-IN" baseline="0"/>
              <a:t> </a:t>
            </a:r>
            <a:r>
              <a:rPr lang="en-IN" sz="1400" b="1" baseline="0">
                <a:latin typeface="Arial Black" panose="020B0A04020102020204" pitchFamily="34" charset="0"/>
              </a:rPr>
              <a:t>TIME SPEND BY DEPARTMENT</a:t>
            </a:r>
            <a:endParaRPr lang="en-IN" sz="1400" b="1">
              <a:latin typeface="Arial Black" panose="020B0A04020102020204" pitchFamily="34" charset="0"/>
            </a:endParaRPr>
          </a:p>
        </c:rich>
      </c:tx>
      <c:layout>
        <c:manualLayout>
          <c:xMode val="edge"/>
          <c:yMode val="edge"/>
          <c:x val="0.16680454740552514"/>
          <c:y val="4.5275749237512181E-2"/>
        </c:manualLayout>
      </c:layout>
      <c:overlay val="0"/>
      <c:spPr>
        <a:noFill/>
        <a:ln>
          <a:noFill/>
        </a:ln>
        <a:effectLst/>
      </c:spPr>
      <c:txPr>
        <a:bodyPr rot="0" spcFirstLastPara="1" vertOverflow="ellipsis" vert="horz" wrap="square" anchor="ctr" anchorCtr="1"/>
        <a:lstStyle/>
        <a:p>
          <a:pPr algn="ct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0"/>
      <c:rotY val="0"/>
      <c:depthPercent val="100"/>
      <c:rAngAx val="0"/>
    </c:view3D>
    <c:floor>
      <c:thickness val="0"/>
      <c:spPr>
        <a:solidFill>
          <a:schemeClr val="lt1"/>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v>2</c:v>
          </c:tx>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cat>
            <c:strLit>
              <c:ptCount val="9"/>
              <c:pt idx="0">
                <c:v>accounting</c:v>
              </c:pt>
              <c:pt idx="1">
                <c:v>hr</c:v>
              </c:pt>
              <c:pt idx="2">
                <c:v>IT</c:v>
              </c:pt>
              <c:pt idx="3">
                <c:v>management</c:v>
              </c:pt>
              <c:pt idx="4">
                <c:v>marketing</c:v>
              </c:pt>
              <c:pt idx="5">
                <c:v>product_mng</c:v>
              </c:pt>
              <c:pt idx="6">
                <c:v>sales</c:v>
              </c:pt>
              <c:pt idx="7">
                <c:v>support</c:v>
              </c:pt>
              <c:pt idx="8">
                <c:v>technical</c:v>
              </c:pt>
            </c:strLit>
          </c:cat>
          <c:val>
            <c:numLit>
              <c:formatCode>General</c:formatCode>
              <c:ptCount val="9"/>
              <c:pt idx="0">
                <c:v>0</c:v>
              </c:pt>
              <c:pt idx="1">
                <c:v>0</c:v>
              </c:pt>
              <c:pt idx="2">
                <c:v>0</c:v>
              </c:pt>
              <c:pt idx="3">
                <c:v>0</c:v>
              </c:pt>
              <c:pt idx="4">
                <c:v>0</c:v>
              </c:pt>
              <c:pt idx="5">
                <c:v>0</c:v>
              </c:pt>
              <c:pt idx="6">
                <c:v>0</c:v>
              </c:pt>
              <c:pt idx="7">
                <c:v>2</c:v>
              </c:pt>
              <c:pt idx="8">
                <c:v>0</c:v>
              </c:pt>
            </c:numLit>
          </c:val>
          <c:extLst>
            <c:ext xmlns:c16="http://schemas.microsoft.com/office/drawing/2014/chart" uri="{C3380CC4-5D6E-409C-BE32-E72D297353CC}">
              <c16:uniqueId val="{00000000-AED1-4368-940B-A314D0C822D5}"/>
            </c:ext>
          </c:extLst>
        </c:ser>
        <c:ser>
          <c:idx val="1"/>
          <c:order val="1"/>
          <c:tx>
            <c:v>3</c:v>
          </c:tx>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invertIfNegative val="0"/>
          <c:cat>
            <c:strLit>
              <c:ptCount val="9"/>
              <c:pt idx="0">
                <c:v>accounting</c:v>
              </c:pt>
              <c:pt idx="1">
                <c:v>hr</c:v>
              </c:pt>
              <c:pt idx="2">
                <c:v>IT</c:v>
              </c:pt>
              <c:pt idx="3">
                <c:v>management</c:v>
              </c:pt>
              <c:pt idx="4">
                <c:v>marketing</c:v>
              </c:pt>
              <c:pt idx="5">
                <c:v>product_mng</c:v>
              </c:pt>
              <c:pt idx="6">
                <c:v>sales</c:v>
              </c:pt>
              <c:pt idx="7">
                <c:v>support</c:v>
              </c:pt>
              <c:pt idx="8">
                <c:v>technical</c:v>
              </c:pt>
            </c:strLit>
          </c:cat>
          <c:val>
            <c:numLit>
              <c:formatCode>General</c:formatCode>
              <c:ptCount val="9"/>
              <c:pt idx="0">
                <c:v>9</c:v>
              </c:pt>
              <c:pt idx="1">
                <c:v>9</c:v>
              </c:pt>
              <c:pt idx="2">
                <c:v>6</c:v>
              </c:pt>
              <c:pt idx="3">
                <c:v>3</c:v>
              </c:pt>
              <c:pt idx="4">
                <c:v>3</c:v>
              </c:pt>
              <c:pt idx="5">
                <c:v>9</c:v>
              </c:pt>
              <c:pt idx="6">
                <c:v>69</c:v>
              </c:pt>
              <c:pt idx="7">
                <c:v>24</c:v>
              </c:pt>
              <c:pt idx="8">
                <c:v>21</c:v>
              </c:pt>
            </c:numLit>
          </c:val>
          <c:extLst>
            <c:ext xmlns:c16="http://schemas.microsoft.com/office/drawing/2014/chart" uri="{C3380CC4-5D6E-409C-BE32-E72D297353CC}">
              <c16:uniqueId val="{00000001-AED1-4368-940B-A314D0C822D5}"/>
            </c:ext>
          </c:extLst>
        </c:ser>
        <c:ser>
          <c:idx val="2"/>
          <c:order val="2"/>
          <c:tx>
            <c:v>4</c:v>
          </c:tx>
          <c:spPr>
            <a:pattFill prst="ltDnDiag">
              <a:fgClr>
                <a:schemeClr val="accent3"/>
              </a:fgClr>
              <a:bgClr>
                <a:schemeClr val="accent3">
                  <a:lumMod val="20000"/>
                  <a:lumOff val="80000"/>
                </a:schemeClr>
              </a:bgClr>
            </a:pattFill>
            <a:ln>
              <a:solidFill>
                <a:schemeClr val="accent3"/>
              </a:solidFill>
            </a:ln>
            <a:effectLst/>
            <a:sp3d>
              <a:contourClr>
                <a:schemeClr val="accent3"/>
              </a:contourClr>
            </a:sp3d>
          </c:spPr>
          <c:invertIfNegative val="0"/>
          <c:cat>
            <c:strLit>
              <c:ptCount val="9"/>
              <c:pt idx="0">
                <c:v>accounting</c:v>
              </c:pt>
              <c:pt idx="1">
                <c:v>hr</c:v>
              </c:pt>
              <c:pt idx="2">
                <c:v>IT</c:v>
              </c:pt>
              <c:pt idx="3">
                <c:v>management</c:v>
              </c:pt>
              <c:pt idx="4">
                <c:v>marketing</c:v>
              </c:pt>
              <c:pt idx="5">
                <c:v>product_mng</c:v>
              </c:pt>
              <c:pt idx="6">
                <c:v>sales</c:v>
              </c:pt>
              <c:pt idx="7">
                <c:v>support</c:v>
              </c:pt>
              <c:pt idx="8">
                <c:v>technical</c:v>
              </c:pt>
            </c:strLit>
          </c:cat>
          <c:val>
            <c:numLit>
              <c:formatCode>General</c:formatCode>
              <c:ptCount val="9"/>
              <c:pt idx="0">
                <c:v>4</c:v>
              </c:pt>
              <c:pt idx="1">
                <c:v>0</c:v>
              </c:pt>
              <c:pt idx="2">
                <c:v>12</c:v>
              </c:pt>
              <c:pt idx="3">
                <c:v>0</c:v>
              </c:pt>
              <c:pt idx="4">
                <c:v>8</c:v>
              </c:pt>
              <c:pt idx="5">
                <c:v>20</c:v>
              </c:pt>
              <c:pt idx="6">
                <c:v>40</c:v>
              </c:pt>
              <c:pt idx="7">
                <c:v>8</c:v>
              </c:pt>
              <c:pt idx="8">
                <c:v>24</c:v>
              </c:pt>
            </c:numLit>
          </c:val>
          <c:extLst>
            <c:ext xmlns:c16="http://schemas.microsoft.com/office/drawing/2014/chart" uri="{C3380CC4-5D6E-409C-BE32-E72D297353CC}">
              <c16:uniqueId val="{00000002-AED1-4368-940B-A314D0C822D5}"/>
            </c:ext>
          </c:extLst>
        </c:ser>
        <c:ser>
          <c:idx val="3"/>
          <c:order val="3"/>
          <c:tx>
            <c:v>5</c:v>
          </c:tx>
          <c:spPr>
            <a:pattFill prst="ltDnDiag">
              <a:fgClr>
                <a:schemeClr val="accent4"/>
              </a:fgClr>
              <a:bgClr>
                <a:schemeClr val="accent4">
                  <a:lumMod val="20000"/>
                  <a:lumOff val="80000"/>
                </a:schemeClr>
              </a:bgClr>
            </a:pattFill>
            <a:ln>
              <a:solidFill>
                <a:schemeClr val="accent4"/>
              </a:solidFill>
            </a:ln>
            <a:effectLst/>
            <a:sp3d>
              <a:contourClr>
                <a:schemeClr val="accent4"/>
              </a:contourClr>
            </a:sp3d>
          </c:spPr>
          <c:invertIfNegative val="0"/>
          <c:cat>
            <c:strLit>
              <c:ptCount val="9"/>
              <c:pt idx="0">
                <c:v>accounting</c:v>
              </c:pt>
              <c:pt idx="1">
                <c:v>hr</c:v>
              </c:pt>
              <c:pt idx="2">
                <c:v>IT</c:v>
              </c:pt>
              <c:pt idx="3">
                <c:v>management</c:v>
              </c:pt>
              <c:pt idx="4">
                <c:v>marketing</c:v>
              </c:pt>
              <c:pt idx="5">
                <c:v>product_mng</c:v>
              </c:pt>
              <c:pt idx="6">
                <c:v>sales</c:v>
              </c:pt>
              <c:pt idx="7">
                <c:v>support</c:v>
              </c:pt>
              <c:pt idx="8">
                <c:v>technical</c:v>
              </c:pt>
            </c:strLit>
          </c:cat>
          <c:val>
            <c:numLit>
              <c:formatCode>General</c:formatCode>
              <c:ptCount val="9"/>
              <c:pt idx="0">
                <c:v>0</c:v>
              </c:pt>
              <c:pt idx="1">
                <c:v>0</c:v>
              </c:pt>
              <c:pt idx="2">
                <c:v>5</c:v>
              </c:pt>
              <c:pt idx="3">
                <c:v>5</c:v>
              </c:pt>
              <c:pt idx="4">
                <c:v>0</c:v>
              </c:pt>
              <c:pt idx="5">
                <c:v>5</c:v>
              </c:pt>
              <c:pt idx="6">
                <c:v>40</c:v>
              </c:pt>
              <c:pt idx="7">
                <c:v>0</c:v>
              </c:pt>
              <c:pt idx="8">
                <c:v>10</c:v>
              </c:pt>
            </c:numLit>
          </c:val>
          <c:extLst>
            <c:ext xmlns:c16="http://schemas.microsoft.com/office/drawing/2014/chart" uri="{C3380CC4-5D6E-409C-BE32-E72D297353CC}">
              <c16:uniqueId val="{00000003-AED1-4368-940B-A314D0C822D5}"/>
            </c:ext>
          </c:extLst>
        </c:ser>
        <c:ser>
          <c:idx val="4"/>
          <c:order val="4"/>
          <c:tx>
            <c:v>6</c:v>
          </c:tx>
          <c:spPr>
            <a:pattFill prst="ltDnDiag">
              <a:fgClr>
                <a:schemeClr val="accent5"/>
              </a:fgClr>
              <a:bgClr>
                <a:schemeClr val="accent5">
                  <a:lumMod val="20000"/>
                  <a:lumOff val="80000"/>
                </a:schemeClr>
              </a:bgClr>
            </a:pattFill>
            <a:ln>
              <a:solidFill>
                <a:schemeClr val="accent5"/>
              </a:solidFill>
            </a:ln>
            <a:effectLst/>
            <a:sp3d>
              <a:contourClr>
                <a:schemeClr val="accent5"/>
              </a:contourClr>
            </a:sp3d>
          </c:spPr>
          <c:invertIfNegative val="0"/>
          <c:cat>
            <c:strLit>
              <c:ptCount val="9"/>
              <c:pt idx="0">
                <c:v>accounting</c:v>
              </c:pt>
              <c:pt idx="1">
                <c:v>hr</c:v>
              </c:pt>
              <c:pt idx="2">
                <c:v>IT</c:v>
              </c:pt>
              <c:pt idx="3">
                <c:v>management</c:v>
              </c:pt>
              <c:pt idx="4">
                <c:v>marketing</c:v>
              </c:pt>
              <c:pt idx="5">
                <c:v>product_mng</c:v>
              </c:pt>
              <c:pt idx="6">
                <c:v>sales</c:v>
              </c:pt>
              <c:pt idx="7">
                <c:v>support</c:v>
              </c:pt>
              <c:pt idx="8">
                <c:v>technical</c:v>
              </c:pt>
            </c:strLit>
          </c:cat>
          <c:val>
            <c:numLit>
              <c:formatCode>General</c:formatCode>
              <c:ptCount val="9"/>
              <c:pt idx="0">
                <c:v>0</c:v>
              </c:pt>
              <c:pt idx="1">
                <c:v>6</c:v>
              </c:pt>
              <c:pt idx="2">
                <c:v>0</c:v>
              </c:pt>
              <c:pt idx="3">
                <c:v>0</c:v>
              </c:pt>
              <c:pt idx="4">
                <c:v>6</c:v>
              </c:pt>
              <c:pt idx="5">
                <c:v>6</c:v>
              </c:pt>
              <c:pt idx="6">
                <c:v>18</c:v>
              </c:pt>
              <c:pt idx="7">
                <c:v>6</c:v>
              </c:pt>
              <c:pt idx="8">
                <c:v>0</c:v>
              </c:pt>
            </c:numLit>
          </c:val>
          <c:extLst>
            <c:ext xmlns:c16="http://schemas.microsoft.com/office/drawing/2014/chart" uri="{C3380CC4-5D6E-409C-BE32-E72D297353CC}">
              <c16:uniqueId val="{00000004-AED1-4368-940B-A314D0C822D5}"/>
            </c:ext>
          </c:extLst>
        </c:ser>
        <c:dLbls>
          <c:showLegendKey val="0"/>
          <c:showVal val="0"/>
          <c:showCatName val="0"/>
          <c:showSerName val="0"/>
          <c:showPercent val="0"/>
          <c:showBubbleSize val="0"/>
        </c:dLbls>
        <c:gapWidth val="160"/>
        <c:gapDepth val="0"/>
        <c:shape val="box"/>
        <c:axId val="963642272"/>
        <c:axId val="1203764432"/>
        <c:axId val="1083715392"/>
      </c:bar3DChart>
      <c:catAx>
        <c:axId val="96364227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IN" sz="1050" b="1" baseline="0"/>
                  <a:t> </a:t>
                </a:r>
                <a:r>
                  <a:rPr lang="en-IN" sz="1050" b="1" baseline="0">
                    <a:solidFill>
                      <a:srgbClr val="002060"/>
                    </a:solidFill>
                  </a:rPr>
                  <a:t>DEPARTMENT</a:t>
                </a:r>
                <a:endParaRPr lang="en-IN" sz="1050" b="1">
                  <a:solidFill>
                    <a:srgbClr val="002060"/>
                  </a:solidFill>
                </a:endParaRPr>
              </a:p>
            </c:rich>
          </c:tx>
          <c:layout>
            <c:manualLayout>
              <c:xMode val="edge"/>
              <c:yMode val="edge"/>
              <c:x val="0.31420741365361166"/>
              <c:y val="0.84916769019350191"/>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3764432"/>
        <c:crosses val="autoZero"/>
        <c:auto val="1"/>
        <c:lblAlgn val="ctr"/>
        <c:lblOffset val="100"/>
        <c:noMultiLvlLbl val="0"/>
      </c:catAx>
      <c:valAx>
        <c:axId val="1203764432"/>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IN" sz="1050">
                    <a:solidFill>
                      <a:srgbClr val="002060"/>
                    </a:solidFill>
                  </a:rPr>
                  <a:t>TIME</a:t>
                </a:r>
                <a:r>
                  <a:rPr lang="en-IN" sz="1050" baseline="0">
                    <a:solidFill>
                      <a:srgbClr val="002060"/>
                    </a:solidFill>
                  </a:rPr>
                  <a:t> SPEND</a:t>
                </a:r>
                <a:endParaRPr lang="en-IN" sz="1050">
                  <a:solidFill>
                    <a:srgbClr val="002060"/>
                  </a:solidFill>
                </a:endParaRPr>
              </a:p>
            </c:rich>
          </c:tx>
          <c:layout>
            <c:manualLayout>
              <c:xMode val="edge"/>
              <c:yMode val="edge"/>
              <c:x val="1.5934911175176907E-2"/>
              <c:y val="0.37985254866116352"/>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3642272"/>
        <c:crosses val="autoZero"/>
        <c:crossBetween val="between"/>
      </c:valAx>
      <c:serAx>
        <c:axId val="1083715392"/>
        <c:scaling>
          <c:orientation val="minMax"/>
        </c:scaling>
        <c:delete val="0"/>
        <c:axPos val="b"/>
        <c:title>
          <c:overlay val="0"/>
          <c:spPr>
            <a:noFill/>
            <a:ln>
              <a:noFill/>
            </a:ln>
            <a:effectLst/>
          </c:spPr>
          <c:txPr>
            <a:bodyPr rot="-54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3764432"/>
        <c:crosses val="autoZero"/>
      </c:serAx>
      <c:spPr>
        <a:noFill/>
        <a:ln>
          <a:noFill/>
        </a:ln>
        <a:effectLst/>
      </c:spPr>
    </c:plotArea>
    <c:legend>
      <c:legendPos val="r"/>
      <c:layout>
        <c:manualLayout>
          <c:xMode val="edge"/>
          <c:yMode val="edge"/>
          <c:x val="0.71804946234108591"/>
          <c:y val="0.36207238000933084"/>
          <c:w val="0.25325615050651229"/>
          <c:h val="0.3986502140678606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solidFill>
        <a:schemeClr val="lt1"/>
      </a:solidFill>
      <a:sp3d/>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0712" y="3460704"/>
            <a:ext cx="9639302" cy="1938992"/>
          </a:xfrm>
          <a:prstGeom prst="rect">
            <a:avLst/>
          </a:prstGeom>
          <a:noFill/>
        </p:spPr>
        <p:txBody>
          <a:bodyPr wrap="square" rtlCol="0">
            <a:spAutoFit/>
          </a:bodyPr>
          <a:lstStyle/>
          <a:p>
            <a:r>
              <a:rPr lang="en-US" sz="2400" dirty="0"/>
              <a:t>STUDENT NAME: STELLA.K</a:t>
            </a:r>
          </a:p>
          <a:p>
            <a:r>
              <a:rPr lang="en-US" sz="2400" dirty="0"/>
              <a:t>REGISTER </a:t>
            </a:r>
            <a:r>
              <a:rPr lang="en-IN" sz="2400" dirty="0"/>
              <a:t>NO:122200935,119C1E24DFFC09184A24748E595D4E4A</a:t>
            </a:r>
            <a:endParaRPr lang="en-US" sz="2400" dirty="0"/>
          </a:p>
          <a:p>
            <a:r>
              <a:rPr lang="en-US" sz="2400" dirty="0"/>
              <a:t>DEPARTMENT: BACHELOR OF COMMERCE (CORPORATE  SECRETARYSHIP)</a:t>
            </a:r>
          </a:p>
          <a:p>
            <a:r>
              <a:rPr lang="en-US" sz="2400" dirty="0"/>
              <a:t>COLLEGE: K.C.S.KASI NADAR COLLEGE OF ARTS &amp;SCIENCE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F3697C50-2443-BE0F-951B-82EEDFD00772}"/>
              </a:ext>
            </a:extLst>
          </p:cNvPr>
          <p:cNvGraphicFramePr>
            <a:graphicFrameLocks noGrp="1"/>
          </p:cNvGraphicFramePr>
          <p:nvPr>
            <p:extLst>
              <p:ext uri="{D42A27DB-BD31-4B8C-83A1-F6EECF244321}">
                <p14:modId xmlns:p14="http://schemas.microsoft.com/office/powerpoint/2010/main" val="1256043449"/>
              </p:ext>
            </p:extLst>
          </p:nvPr>
        </p:nvGraphicFramePr>
        <p:xfrm>
          <a:off x="685800" y="1143634"/>
          <a:ext cx="10591420" cy="5028571"/>
        </p:xfrm>
        <a:graphic>
          <a:graphicData uri="http://schemas.openxmlformats.org/drawingml/2006/table">
            <a:tbl>
              <a:tblPr/>
              <a:tblGrid>
                <a:gridCol w="960324">
                  <a:extLst>
                    <a:ext uri="{9D8B030D-6E8A-4147-A177-3AD203B41FA5}">
                      <a16:colId xmlns:a16="http://schemas.microsoft.com/office/drawing/2014/main" val="3618598857"/>
                    </a:ext>
                  </a:extLst>
                </a:gridCol>
                <a:gridCol w="1029913">
                  <a:extLst>
                    <a:ext uri="{9D8B030D-6E8A-4147-A177-3AD203B41FA5}">
                      <a16:colId xmlns:a16="http://schemas.microsoft.com/office/drawing/2014/main" val="2352578520"/>
                    </a:ext>
                  </a:extLst>
                </a:gridCol>
                <a:gridCol w="306191">
                  <a:extLst>
                    <a:ext uri="{9D8B030D-6E8A-4147-A177-3AD203B41FA5}">
                      <a16:colId xmlns:a16="http://schemas.microsoft.com/office/drawing/2014/main" val="3206171547"/>
                    </a:ext>
                  </a:extLst>
                </a:gridCol>
                <a:gridCol w="306191">
                  <a:extLst>
                    <a:ext uri="{9D8B030D-6E8A-4147-A177-3AD203B41FA5}">
                      <a16:colId xmlns:a16="http://schemas.microsoft.com/office/drawing/2014/main" val="3940949808"/>
                    </a:ext>
                  </a:extLst>
                </a:gridCol>
                <a:gridCol w="222685">
                  <a:extLst>
                    <a:ext uri="{9D8B030D-6E8A-4147-A177-3AD203B41FA5}">
                      <a16:colId xmlns:a16="http://schemas.microsoft.com/office/drawing/2014/main" val="556529786"/>
                    </a:ext>
                  </a:extLst>
                </a:gridCol>
                <a:gridCol w="222685">
                  <a:extLst>
                    <a:ext uri="{9D8B030D-6E8A-4147-A177-3AD203B41FA5}">
                      <a16:colId xmlns:a16="http://schemas.microsoft.com/office/drawing/2014/main" val="578094307"/>
                    </a:ext>
                  </a:extLst>
                </a:gridCol>
                <a:gridCol w="807229">
                  <a:extLst>
                    <a:ext uri="{9D8B030D-6E8A-4147-A177-3AD203B41FA5}">
                      <a16:colId xmlns:a16="http://schemas.microsoft.com/office/drawing/2014/main" val="38686974"/>
                    </a:ext>
                  </a:extLst>
                </a:gridCol>
                <a:gridCol w="306191">
                  <a:extLst>
                    <a:ext uri="{9D8B030D-6E8A-4147-A177-3AD203B41FA5}">
                      <a16:colId xmlns:a16="http://schemas.microsoft.com/office/drawing/2014/main" val="2885625919"/>
                    </a:ext>
                  </a:extLst>
                </a:gridCol>
                <a:gridCol w="306191">
                  <a:extLst>
                    <a:ext uri="{9D8B030D-6E8A-4147-A177-3AD203B41FA5}">
                      <a16:colId xmlns:a16="http://schemas.microsoft.com/office/drawing/2014/main" val="3007472869"/>
                    </a:ext>
                  </a:extLst>
                </a:gridCol>
                <a:gridCol w="306191">
                  <a:extLst>
                    <a:ext uri="{9D8B030D-6E8A-4147-A177-3AD203B41FA5}">
                      <a16:colId xmlns:a16="http://schemas.microsoft.com/office/drawing/2014/main" val="1177145984"/>
                    </a:ext>
                  </a:extLst>
                </a:gridCol>
                <a:gridCol w="306191">
                  <a:extLst>
                    <a:ext uri="{9D8B030D-6E8A-4147-A177-3AD203B41FA5}">
                      <a16:colId xmlns:a16="http://schemas.microsoft.com/office/drawing/2014/main" val="872601181"/>
                    </a:ext>
                  </a:extLst>
                </a:gridCol>
                <a:gridCol w="306191">
                  <a:extLst>
                    <a:ext uri="{9D8B030D-6E8A-4147-A177-3AD203B41FA5}">
                      <a16:colId xmlns:a16="http://schemas.microsoft.com/office/drawing/2014/main" val="3684194316"/>
                    </a:ext>
                  </a:extLst>
                </a:gridCol>
                <a:gridCol w="306191">
                  <a:extLst>
                    <a:ext uri="{9D8B030D-6E8A-4147-A177-3AD203B41FA5}">
                      <a16:colId xmlns:a16="http://schemas.microsoft.com/office/drawing/2014/main" val="3039431117"/>
                    </a:ext>
                  </a:extLst>
                </a:gridCol>
                <a:gridCol w="306191">
                  <a:extLst>
                    <a:ext uri="{9D8B030D-6E8A-4147-A177-3AD203B41FA5}">
                      <a16:colId xmlns:a16="http://schemas.microsoft.com/office/drawing/2014/main" val="1940016591"/>
                    </a:ext>
                  </a:extLst>
                </a:gridCol>
                <a:gridCol w="306191">
                  <a:extLst>
                    <a:ext uri="{9D8B030D-6E8A-4147-A177-3AD203B41FA5}">
                      <a16:colId xmlns:a16="http://schemas.microsoft.com/office/drawing/2014/main" val="782834108"/>
                    </a:ext>
                  </a:extLst>
                </a:gridCol>
                <a:gridCol w="306191">
                  <a:extLst>
                    <a:ext uri="{9D8B030D-6E8A-4147-A177-3AD203B41FA5}">
                      <a16:colId xmlns:a16="http://schemas.microsoft.com/office/drawing/2014/main" val="159563355"/>
                    </a:ext>
                  </a:extLst>
                </a:gridCol>
                <a:gridCol w="306191">
                  <a:extLst>
                    <a:ext uri="{9D8B030D-6E8A-4147-A177-3AD203B41FA5}">
                      <a16:colId xmlns:a16="http://schemas.microsoft.com/office/drawing/2014/main" val="754357135"/>
                    </a:ext>
                  </a:extLst>
                </a:gridCol>
                <a:gridCol w="306191">
                  <a:extLst>
                    <a:ext uri="{9D8B030D-6E8A-4147-A177-3AD203B41FA5}">
                      <a16:colId xmlns:a16="http://schemas.microsoft.com/office/drawing/2014/main" val="959745085"/>
                    </a:ext>
                  </a:extLst>
                </a:gridCol>
                <a:gridCol w="306191">
                  <a:extLst>
                    <a:ext uri="{9D8B030D-6E8A-4147-A177-3AD203B41FA5}">
                      <a16:colId xmlns:a16="http://schemas.microsoft.com/office/drawing/2014/main" val="4072362617"/>
                    </a:ext>
                  </a:extLst>
                </a:gridCol>
                <a:gridCol w="306191">
                  <a:extLst>
                    <a:ext uri="{9D8B030D-6E8A-4147-A177-3AD203B41FA5}">
                      <a16:colId xmlns:a16="http://schemas.microsoft.com/office/drawing/2014/main" val="2363594507"/>
                    </a:ext>
                  </a:extLst>
                </a:gridCol>
                <a:gridCol w="306191">
                  <a:extLst>
                    <a:ext uri="{9D8B030D-6E8A-4147-A177-3AD203B41FA5}">
                      <a16:colId xmlns:a16="http://schemas.microsoft.com/office/drawing/2014/main" val="890648769"/>
                    </a:ext>
                  </a:extLst>
                </a:gridCol>
                <a:gridCol w="306191">
                  <a:extLst>
                    <a:ext uri="{9D8B030D-6E8A-4147-A177-3AD203B41FA5}">
                      <a16:colId xmlns:a16="http://schemas.microsoft.com/office/drawing/2014/main" val="818694528"/>
                    </a:ext>
                  </a:extLst>
                </a:gridCol>
                <a:gridCol w="306191">
                  <a:extLst>
                    <a:ext uri="{9D8B030D-6E8A-4147-A177-3AD203B41FA5}">
                      <a16:colId xmlns:a16="http://schemas.microsoft.com/office/drawing/2014/main" val="343940866"/>
                    </a:ext>
                  </a:extLst>
                </a:gridCol>
                <a:gridCol w="306191">
                  <a:extLst>
                    <a:ext uri="{9D8B030D-6E8A-4147-A177-3AD203B41FA5}">
                      <a16:colId xmlns:a16="http://schemas.microsoft.com/office/drawing/2014/main" val="1750858049"/>
                    </a:ext>
                  </a:extLst>
                </a:gridCol>
                <a:gridCol w="306191">
                  <a:extLst>
                    <a:ext uri="{9D8B030D-6E8A-4147-A177-3AD203B41FA5}">
                      <a16:colId xmlns:a16="http://schemas.microsoft.com/office/drawing/2014/main" val="3871752209"/>
                    </a:ext>
                  </a:extLst>
                </a:gridCol>
                <a:gridCol w="306191">
                  <a:extLst>
                    <a:ext uri="{9D8B030D-6E8A-4147-A177-3AD203B41FA5}">
                      <a16:colId xmlns:a16="http://schemas.microsoft.com/office/drawing/2014/main" val="2925191047"/>
                    </a:ext>
                  </a:extLst>
                </a:gridCol>
                <a:gridCol w="306191">
                  <a:extLst>
                    <a:ext uri="{9D8B030D-6E8A-4147-A177-3AD203B41FA5}">
                      <a16:colId xmlns:a16="http://schemas.microsoft.com/office/drawing/2014/main" val="4050635640"/>
                    </a:ext>
                  </a:extLst>
                </a:gridCol>
                <a:gridCol w="306191">
                  <a:extLst>
                    <a:ext uri="{9D8B030D-6E8A-4147-A177-3AD203B41FA5}">
                      <a16:colId xmlns:a16="http://schemas.microsoft.com/office/drawing/2014/main" val="3335049701"/>
                    </a:ext>
                  </a:extLst>
                </a:gridCol>
                <a:gridCol w="306191">
                  <a:extLst>
                    <a:ext uri="{9D8B030D-6E8A-4147-A177-3AD203B41FA5}">
                      <a16:colId xmlns:a16="http://schemas.microsoft.com/office/drawing/2014/main" val="2225679320"/>
                    </a:ext>
                  </a:extLst>
                </a:gridCol>
              </a:tblGrid>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598184720"/>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4203897435"/>
                  </a:ext>
                </a:extLst>
              </a:tr>
              <a:tr h="173399">
                <a:tc>
                  <a:txBody>
                    <a:bodyPr/>
                    <a:lstStyle/>
                    <a:p>
                      <a:pPr algn="l" fontAlgn="b"/>
                      <a:r>
                        <a:rPr lang="en-IN" sz="900" b="1" i="0" u="none" strike="noStrike">
                          <a:solidFill>
                            <a:srgbClr val="000000"/>
                          </a:solidFill>
                          <a:effectLst/>
                          <a:highlight>
                            <a:srgbClr val="D9E1F2"/>
                          </a:highlight>
                          <a:latin typeface="Calibri" panose="020F0502020204030204" pitchFamily="34" charset="0"/>
                        </a:rPr>
                        <a:t>DEPARTMENT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TIME SPEND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807613468"/>
                  </a:ext>
                </a:extLst>
              </a:tr>
              <a:tr h="173399">
                <a:tc>
                  <a:txBody>
                    <a:bodyPr/>
                    <a:lstStyle/>
                    <a:p>
                      <a:pPr algn="l" fontAlgn="b"/>
                      <a:r>
                        <a:rPr lang="en-IN" sz="900" b="1" i="0" u="none" strike="noStrike">
                          <a:solidFill>
                            <a:srgbClr val="000000"/>
                          </a:solidFill>
                          <a:effectLst/>
                          <a:highlight>
                            <a:srgbClr val="D9E1F2"/>
                          </a:highlight>
                          <a:latin typeface="Calibri" panose="020F0502020204030204" pitchFamily="34" charset="0"/>
                        </a:rPr>
                        <a:t>Row Labels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Grand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804139220"/>
                  </a:ext>
                </a:extLst>
              </a:tr>
              <a:tr h="173399">
                <a:tc>
                  <a:txBody>
                    <a:bodyPr/>
                    <a:lstStyle/>
                    <a:p>
                      <a:pPr algn="l" fontAlgn="b"/>
                      <a:r>
                        <a:rPr lang="en-IN" sz="900" b="0" i="0" u="none" strike="noStrike">
                          <a:solidFill>
                            <a:srgbClr val="000000"/>
                          </a:solidFill>
                          <a:effectLst/>
                          <a:latin typeface="Calibri" panose="020F0502020204030204" pitchFamily="34" charset="0"/>
                        </a:rPr>
                        <a:t>accounting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425890969"/>
                  </a:ext>
                </a:extLst>
              </a:tr>
              <a:tr h="173399">
                <a:tc>
                  <a:txBody>
                    <a:bodyPr/>
                    <a:lstStyle/>
                    <a:p>
                      <a:pPr algn="l" fontAlgn="b"/>
                      <a:r>
                        <a:rPr lang="en-IN" sz="900" b="0" i="0" u="none" strike="noStrike">
                          <a:solidFill>
                            <a:srgbClr val="000000"/>
                          </a:solidFill>
                          <a:effectLst/>
                          <a:latin typeface="Calibri" panose="020F0502020204030204" pitchFamily="34" charset="0"/>
                        </a:rPr>
                        <a:t>hr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999227572"/>
                  </a:ext>
                </a:extLst>
              </a:tr>
              <a:tr h="173399">
                <a:tc>
                  <a:txBody>
                    <a:bodyPr/>
                    <a:lstStyle/>
                    <a:p>
                      <a:pPr algn="l" fontAlgn="b"/>
                      <a:r>
                        <a:rPr lang="en-IN" sz="900" b="0" i="0" u="none" strike="noStrike">
                          <a:solidFill>
                            <a:srgbClr val="000000"/>
                          </a:solidFill>
                          <a:effectLst/>
                          <a:latin typeface="Calibri" panose="020F0502020204030204" pitchFamily="34" charset="0"/>
                        </a:rPr>
                        <a:t>IT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331316476"/>
                  </a:ext>
                </a:extLst>
              </a:tr>
              <a:tr h="173399">
                <a:tc>
                  <a:txBody>
                    <a:bodyPr/>
                    <a:lstStyle/>
                    <a:p>
                      <a:pPr algn="l" fontAlgn="b"/>
                      <a:r>
                        <a:rPr lang="en-IN" sz="900" b="0" i="0" u="none" strike="noStrike">
                          <a:solidFill>
                            <a:srgbClr val="000000"/>
                          </a:solidFill>
                          <a:effectLst/>
                          <a:latin typeface="Calibri" panose="020F0502020204030204" pitchFamily="34" charset="0"/>
                        </a:rPr>
                        <a:t>management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780706844"/>
                  </a:ext>
                </a:extLst>
              </a:tr>
              <a:tr h="173399">
                <a:tc>
                  <a:txBody>
                    <a:bodyPr/>
                    <a:lstStyle/>
                    <a:p>
                      <a:pPr algn="l" fontAlgn="b"/>
                      <a:r>
                        <a:rPr lang="en-IN" sz="900" b="0" i="0" u="none" strike="noStrike">
                          <a:solidFill>
                            <a:srgbClr val="000000"/>
                          </a:solidFill>
                          <a:effectLst/>
                          <a:latin typeface="Calibri" panose="020F0502020204030204" pitchFamily="34" charset="0"/>
                        </a:rPr>
                        <a:t>marketing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228984343"/>
                  </a:ext>
                </a:extLst>
              </a:tr>
              <a:tr h="173399">
                <a:tc>
                  <a:txBody>
                    <a:bodyPr/>
                    <a:lstStyle/>
                    <a:p>
                      <a:pPr algn="l" fontAlgn="b"/>
                      <a:r>
                        <a:rPr lang="en-IN" sz="900" b="0" i="0" u="none" strike="noStrike">
                          <a:solidFill>
                            <a:srgbClr val="000000"/>
                          </a:solidFill>
                          <a:effectLst/>
                          <a:latin typeface="Calibri" panose="020F0502020204030204" pitchFamily="34" charset="0"/>
                        </a:rPr>
                        <a:t>product_mng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26670963"/>
                  </a:ext>
                </a:extLst>
              </a:tr>
              <a:tr h="173399">
                <a:tc>
                  <a:txBody>
                    <a:bodyPr/>
                    <a:lstStyle/>
                    <a:p>
                      <a:pPr algn="l" fontAlgn="b"/>
                      <a:r>
                        <a:rPr lang="en-IN" sz="900" b="0" i="0" u="none" strike="noStrike">
                          <a:solidFill>
                            <a:srgbClr val="000000"/>
                          </a:solidFill>
                          <a:effectLst/>
                          <a:latin typeface="Calibri" panose="020F0502020204030204" pitchFamily="34" charset="0"/>
                        </a:rPr>
                        <a:t>sales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40492486"/>
                  </a:ext>
                </a:extLst>
              </a:tr>
              <a:tr h="173399">
                <a:tc>
                  <a:txBody>
                    <a:bodyPr/>
                    <a:lstStyle/>
                    <a:p>
                      <a:pPr algn="l" fontAlgn="b"/>
                      <a:r>
                        <a:rPr lang="en-IN" sz="900" b="0" i="0" u="none" strike="noStrike">
                          <a:solidFill>
                            <a:srgbClr val="000000"/>
                          </a:solidFill>
                          <a:effectLst/>
                          <a:latin typeface="Calibri" panose="020F0502020204030204" pitchFamily="34" charset="0"/>
                        </a:rPr>
                        <a:t>support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722069080"/>
                  </a:ext>
                </a:extLst>
              </a:tr>
              <a:tr h="173399">
                <a:tc>
                  <a:txBody>
                    <a:bodyPr/>
                    <a:lstStyle/>
                    <a:p>
                      <a:pPr algn="l" fontAlgn="b"/>
                      <a:r>
                        <a:rPr lang="en-IN" sz="900" b="0" i="0" u="none" strike="noStrike">
                          <a:solidFill>
                            <a:srgbClr val="000000"/>
                          </a:solidFill>
                          <a:effectLst/>
                          <a:latin typeface="Calibri" panose="020F0502020204030204" pitchFamily="34" charset="0"/>
                        </a:rPr>
                        <a:t>technical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956976980"/>
                  </a:ext>
                </a:extLst>
              </a:tr>
              <a:tr h="173399">
                <a:tc>
                  <a:txBody>
                    <a:bodyPr/>
                    <a:lstStyle/>
                    <a:p>
                      <a:pPr algn="l" fontAlgn="b"/>
                      <a:r>
                        <a:rPr lang="en-IN" sz="900" b="1" i="0" u="none" strike="noStrike">
                          <a:solidFill>
                            <a:srgbClr val="000000"/>
                          </a:solidFill>
                          <a:effectLst/>
                          <a:highlight>
                            <a:srgbClr val="D9E1F2"/>
                          </a:highlight>
                          <a:latin typeface="Calibri" panose="020F0502020204030204" pitchFamily="34" charset="0"/>
                        </a:rPr>
                        <a:t>Grand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153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116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378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4114624023"/>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577487735"/>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634261639"/>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608027180"/>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025162242"/>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4243317516"/>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390100463"/>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224445646"/>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041546103"/>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249632531"/>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375392363"/>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91281661"/>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142522606"/>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902667679"/>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680773474"/>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375471361"/>
                  </a:ext>
                </a:extLst>
              </a:tr>
            </a:tbl>
          </a:graphicData>
        </a:graphic>
      </p:graphicFrame>
      <p:graphicFrame>
        <p:nvGraphicFramePr>
          <p:cNvPr id="8" name="Chart 7">
            <a:extLst>
              <a:ext uri="{FF2B5EF4-FFF2-40B4-BE49-F238E27FC236}">
                <a16:creationId xmlns:a16="http://schemas.microsoft.com/office/drawing/2014/main" id="{EA64B86C-E273-4F57-8CD1-E0CD7D22D0BE}"/>
              </a:ext>
            </a:extLst>
          </p:cNvPr>
          <p:cNvGraphicFramePr>
            <a:graphicFrameLocks/>
          </p:cNvGraphicFramePr>
          <p:nvPr/>
        </p:nvGraphicFramePr>
        <p:xfrm>
          <a:off x="5980113" y="1855788"/>
          <a:ext cx="5265737" cy="315118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31419DB-E523-A867-EE0A-66690595EE2E}"/>
              </a:ext>
            </a:extLst>
          </p:cNvPr>
          <p:cNvSpPr txBox="1"/>
          <p:nvPr/>
        </p:nvSpPr>
        <p:spPr>
          <a:xfrm>
            <a:off x="1618435" y="1295026"/>
            <a:ext cx="6100486" cy="3970318"/>
          </a:xfrm>
          <a:prstGeom prst="rect">
            <a:avLst/>
          </a:prstGeom>
          <a:noFill/>
        </p:spPr>
        <p:txBody>
          <a:bodyPr wrap="square">
            <a:spAutoFit/>
          </a:bodyPr>
          <a:lstStyle/>
          <a:p>
            <a:r>
              <a:rPr lang="en-US" sz="2800" dirty="0"/>
              <a:t>This graph illustrates the time spent by different departments, with the sales department showing the highest time commitment. The IT, marketing, and support departments also demonstrate significant time investment. In contrast, accounting, HR, management, and product departments exhibit lower time expenditures.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Time Spend By </a:t>
            </a:r>
            <a:r>
              <a:rPr lang="en-US" sz="4400" b="1" dirty="0">
                <a:solidFill>
                  <a:srgbClr val="0F0F0F"/>
                </a:solidFill>
                <a:latin typeface="Times New Roman" panose="02020603050405020304" pitchFamily="18" charset="0"/>
                <a:cs typeface="Times New Roman" panose="02020603050405020304" pitchFamily="18" charset="0"/>
              </a:rPr>
              <a:t> </a:t>
            </a:r>
            <a:r>
              <a:rPr lang="en-IN" sz="4400" b="1" dirty="0">
                <a:solidFill>
                  <a:srgbClr val="0F0F0F"/>
                </a:solidFill>
                <a:latin typeface="Times New Roman" panose="02020603050405020304" pitchFamily="18" charset="0"/>
                <a:cs typeface="Times New Roman" panose="02020603050405020304" pitchFamily="18" charset="0"/>
              </a:rPr>
              <a:t>Department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EAC5239-13F3-9293-7892-B1A4691A0A01}"/>
              </a:ext>
            </a:extLst>
          </p:cNvPr>
          <p:cNvSpPr txBox="1"/>
          <p:nvPr/>
        </p:nvSpPr>
        <p:spPr>
          <a:xfrm>
            <a:off x="1371600" y="2195036"/>
            <a:ext cx="6100916" cy="2308324"/>
          </a:xfrm>
          <a:prstGeom prst="rect">
            <a:avLst/>
          </a:prstGeom>
          <a:noFill/>
        </p:spPr>
        <p:txBody>
          <a:bodyPr wrap="square">
            <a:spAutoFit/>
          </a:bodyPr>
          <a:lstStyle/>
          <a:p>
            <a:r>
              <a:rPr lang="en-IN" sz="2400" dirty="0"/>
              <a:t>The graph reveals a significant disparity in time spent across departments, with the sales department consuming a disproportionate amount of time compared to others. This could indicate inefficient workflows or unbalanced resource allocation.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1FA2710-2D27-C911-E72E-581F4A08E54B}"/>
              </a:ext>
            </a:extLst>
          </p:cNvPr>
          <p:cNvSpPr txBox="1"/>
          <p:nvPr/>
        </p:nvSpPr>
        <p:spPr>
          <a:xfrm>
            <a:off x="1143000" y="2019300"/>
            <a:ext cx="6100916" cy="3416320"/>
          </a:xfrm>
          <a:prstGeom prst="rect">
            <a:avLst/>
          </a:prstGeom>
          <a:noFill/>
        </p:spPr>
        <p:txBody>
          <a:bodyPr wrap="square">
            <a:spAutoFit/>
          </a:bodyPr>
          <a:lstStyle/>
          <a:p>
            <a:r>
              <a:rPr lang="en-IN" sz="2400" dirty="0"/>
              <a:t>This graph illustrates the time spent by different departments. The departments include accounting, HR, IT, management, marketing, product, sales, support, and technical. The y-axis represents time spent, while the x-axis lists the departments. The highest time spend is observed in the sales department, followed by the product and marketing departments.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3A1457D-7153-6D8C-6CC0-D266E201D9BA}"/>
              </a:ext>
            </a:extLst>
          </p:cNvPr>
          <p:cNvSpPr txBox="1"/>
          <p:nvPr/>
        </p:nvSpPr>
        <p:spPr>
          <a:xfrm>
            <a:off x="616329" y="1669256"/>
            <a:ext cx="6100916" cy="4708981"/>
          </a:xfrm>
          <a:prstGeom prst="rect">
            <a:avLst/>
          </a:prstGeom>
          <a:noFill/>
        </p:spPr>
        <p:txBody>
          <a:bodyPr wrap="square">
            <a:spAutoFit/>
          </a:bodyPr>
          <a:lstStyle/>
          <a:p>
            <a:r>
              <a:rPr lang="en-IN" sz="2000" dirty="0"/>
              <a:t>Web analytics (WAA) can benefit businesses or individuals who own a website or web application and want to understand and improve its performance. WAA can help you attract more visitors, retain more customers, and increase revenue from each customer. It can also be useful for user interface or user experience designers, product managers, data scientists, digital analysts, digital marketers, e-commerce specialists, and content managers. There are two main types of web analytics: on-site and off-site. On-site web analytics is the more common type, and it measures a visitor's behaviour on a specific website. Off-site web analytics, on the other hand, measures and analyses the web regardless of whether someone owns or maintains a website.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50FA985-8BA5-8F73-9DB4-8DE50975214B}"/>
              </a:ext>
            </a:extLst>
          </p:cNvPr>
          <p:cNvSpPr txBox="1"/>
          <p:nvPr/>
        </p:nvSpPr>
        <p:spPr>
          <a:xfrm>
            <a:off x="2971800" y="1679465"/>
            <a:ext cx="6100916" cy="400110"/>
          </a:xfrm>
          <a:prstGeom prst="rect">
            <a:avLst/>
          </a:prstGeom>
          <a:noFill/>
        </p:spPr>
        <p:txBody>
          <a:bodyPr wrap="square">
            <a:spAutoFit/>
          </a:bodyPr>
          <a:lstStyle/>
          <a:p>
            <a:r>
              <a:rPr lang="en-IN" sz="2000" dirty="0"/>
              <a:t>ALIGNMENT: To enhance the visual presentation of data.</a:t>
            </a:r>
          </a:p>
        </p:txBody>
      </p:sp>
      <p:sp>
        <p:nvSpPr>
          <p:cNvPr id="14" name="TextBox 13">
            <a:extLst>
              <a:ext uri="{FF2B5EF4-FFF2-40B4-BE49-F238E27FC236}">
                <a16:creationId xmlns:a16="http://schemas.microsoft.com/office/drawing/2014/main" id="{E4416E12-CA7D-F075-D9AA-CED8E499CFB6}"/>
              </a:ext>
            </a:extLst>
          </p:cNvPr>
          <p:cNvSpPr txBox="1"/>
          <p:nvPr/>
        </p:nvSpPr>
        <p:spPr>
          <a:xfrm>
            <a:off x="3045542" y="2141179"/>
            <a:ext cx="6100916" cy="400110"/>
          </a:xfrm>
          <a:prstGeom prst="rect">
            <a:avLst/>
          </a:prstGeom>
          <a:noFill/>
        </p:spPr>
        <p:txBody>
          <a:bodyPr wrap="square">
            <a:spAutoFit/>
          </a:bodyPr>
          <a:lstStyle/>
          <a:p>
            <a:r>
              <a:rPr lang="en-US" sz="2000" dirty="0"/>
              <a:t>FILTERING: Select any cell within the range.</a:t>
            </a:r>
            <a:endParaRPr lang="en-IN" sz="2000" dirty="0"/>
          </a:p>
        </p:txBody>
      </p:sp>
      <p:sp>
        <p:nvSpPr>
          <p:cNvPr id="11" name="TextBox 10">
            <a:extLst>
              <a:ext uri="{FF2B5EF4-FFF2-40B4-BE49-F238E27FC236}">
                <a16:creationId xmlns:a16="http://schemas.microsoft.com/office/drawing/2014/main" id="{588F92FD-E89E-3590-7AE4-712ED4B892C8}"/>
              </a:ext>
            </a:extLst>
          </p:cNvPr>
          <p:cNvSpPr txBox="1"/>
          <p:nvPr/>
        </p:nvSpPr>
        <p:spPr>
          <a:xfrm>
            <a:off x="3045542" y="2541289"/>
            <a:ext cx="6100486" cy="646331"/>
          </a:xfrm>
          <a:prstGeom prst="rect">
            <a:avLst/>
          </a:prstGeom>
          <a:noFill/>
        </p:spPr>
        <p:txBody>
          <a:bodyPr wrap="square">
            <a:spAutoFit/>
          </a:bodyPr>
          <a:lstStyle/>
          <a:p>
            <a:r>
              <a:rPr lang="en-US" dirty="0"/>
              <a:t>REMOVE DUPLICATES: Permanently deleting duplicate values Double tap to add title</a:t>
            </a:r>
          </a:p>
        </p:txBody>
      </p:sp>
      <p:sp>
        <p:nvSpPr>
          <p:cNvPr id="13" name="TextBox 12">
            <a:extLst>
              <a:ext uri="{FF2B5EF4-FFF2-40B4-BE49-F238E27FC236}">
                <a16:creationId xmlns:a16="http://schemas.microsoft.com/office/drawing/2014/main" id="{153CCCE8-4122-16E9-5493-E468F5441296}"/>
              </a:ext>
            </a:extLst>
          </p:cNvPr>
          <p:cNvSpPr txBox="1"/>
          <p:nvPr/>
        </p:nvSpPr>
        <p:spPr>
          <a:xfrm>
            <a:off x="3050244" y="3109506"/>
            <a:ext cx="6100486" cy="646331"/>
          </a:xfrm>
          <a:prstGeom prst="rect">
            <a:avLst/>
          </a:prstGeom>
          <a:noFill/>
        </p:spPr>
        <p:txBody>
          <a:bodyPr wrap="square">
            <a:spAutoFit/>
          </a:bodyPr>
          <a:lstStyle/>
          <a:p>
            <a:r>
              <a:rPr lang="en-US" dirty="0"/>
              <a:t>CONDITIONAL FORMATTING: Makes it easy to highlight certain values.</a:t>
            </a:r>
          </a:p>
        </p:txBody>
      </p:sp>
      <p:sp>
        <p:nvSpPr>
          <p:cNvPr id="16" name="TextBox 15">
            <a:extLst>
              <a:ext uri="{FF2B5EF4-FFF2-40B4-BE49-F238E27FC236}">
                <a16:creationId xmlns:a16="http://schemas.microsoft.com/office/drawing/2014/main" id="{A62B7784-122F-57A8-7A43-30A518581635}"/>
              </a:ext>
            </a:extLst>
          </p:cNvPr>
          <p:cNvSpPr txBox="1"/>
          <p:nvPr/>
        </p:nvSpPr>
        <p:spPr>
          <a:xfrm>
            <a:off x="3054946" y="3662559"/>
            <a:ext cx="6100486" cy="369332"/>
          </a:xfrm>
          <a:prstGeom prst="rect">
            <a:avLst/>
          </a:prstGeom>
          <a:noFill/>
        </p:spPr>
        <p:txBody>
          <a:bodyPr wrap="square">
            <a:spAutoFit/>
          </a:bodyPr>
          <a:lstStyle/>
          <a:p>
            <a:r>
              <a:rPr lang="en-US" dirty="0"/>
              <a:t>BOLD TEXT: This will turn all the text in all selected cells bold</a:t>
            </a:r>
          </a:p>
        </p:txBody>
      </p:sp>
      <p:sp>
        <p:nvSpPr>
          <p:cNvPr id="18" name="TextBox 17">
            <a:extLst>
              <a:ext uri="{FF2B5EF4-FFF2-40B4-BE49-F238E27FC236}">
                <a16:creationId xmlns:a16="http://schemas.microsoft.com/office/drawing/2014/main" id="{A551FF74-B81D-B0BA-57C5-99A3884792ED}"/>
              </a:ext>
            </a:extLst>
          </p:cNvPr>
          <p:cNvSpPr txBox="1"/>
          <p:nvPr/>
        </p:nvSpPr>
        <p:spPr>
          <a:xfrm>
            <a:off x="3054946" y="3955205"/>
            <a:ext cx="6100486" cy="1200329"/>
          </a:xfrm>
          <a:prstGeom prst="rect">
            <a:avLst/>
          </a:prstGeom>
          <a:noFill/>
        </p:spPr>
        <p:txBody>
          <a:bodyPr wrap="square">
            <a:spAutoFit/>
          </a:bodyPr>
          <a:lstStyle/>
          <a:p>
            <a:r>
              <a:rPr lang="en-US" dirty="0"/>
              <a:t>PIVOT TABLE: To summarize, analyze, explore and present summary data.</a:t>
            </a:r>
          </a:p>
          <a:p>
            <a:endParaRPr lang="en-US" dirty="0"/>
          </a:p>
          <a:p>
            <a:endParaRPr lang="en-US" dirty="0"/>
          </a:p>
        </p:txBody>
      </p:sp>
      <p:sp>
        <p:nvSpPr>
          <p:cNvPr id="20" name="TextBox 19">
            <a:extLst>
              <a:ext uri="{FF2B5EF4-FFF2-40B4-BE49-F238E27FC236}">
                <a16:creationId xmlns:a16="http://schemas.microsoft.com/office/drawing/2014/main" id="{BA2DDA23-891A-8145-3FEE-2A9668D958F7}"/>
              </a:ext>
            </a:extLst>
          </p:cNvPr>
          <p:cNvSpPr txBox="1"/>
          <p:nvPr/>
        </p:nvSpPr>
        <p:spPr>
          <a:xfrm>
            <a:off x="3054946" y="4584944"/>
            <a:ext cx="6100486" cy="646331"/>
          </a:xfrm>
          <a:prstGeom prst="rect">
            <a:avLst/>
          </a:prstGeom>
          <a:noFill/>
        </p:spPr>
        <p:txBody>
          <a:bodyPr wrap="square">
            <a:spAutoFit/>
          </a:bodyPr>
          <a:lstStyle/>
          <a:p>
            <a:r>
              <a:rPr lang="en-US" dirty="0"/>
              <a:t>Slicer : software filters used along with excel tables or pivot tables over a large amount of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02ADCF7-9774-1408-B434-90139EABEA04}"/>
              </a:ext>
            </a:extLst>
          </p:cNvPr>
          <p:cNvSpPr txBox="1"/>
          <p:nvPr/>
        </p:nvSpPr>
        <p:spPr>
          <a:xfrm>
            <a:off x="1863188" y="1377971"/>
            <a:ext cx="6100486" cy="3693319"/>
          </a:xfrm>
          <a:prstGeom prst="rect">
            <a:avLst/>
          </a:prstGeom>
          <a:noFill/>
        </p:spPr>
        <p:txBody>
          <a:bodyPr wrap="square">
            <a:spAutoFit/>
          </a:bodyPr>
          <a:lstStyle/>
          <a:p>
            <a:r>
              <a:rPr lang="en-US" dirty="0"/>
              <a:t>AVERAGE_MONTLY_HOURS: This column seems to contain the average number of hours worked per month by an employee. TIME_SPEND_COMPANY: This column likely represents the number of years the employee has worked at the company. WORK_ACCIDENT: This column is likely a binary indicator (0 or 1) of whether the employee has had a work accident. </a:t>
            </a:r>
          </a:p>
          <a:p>
            <a:r>
              <a:rPr lang="en-US" dirty="0"/>
              <a:t>LEFT: This column is probably another binary indicator (0 or 1) showing whether the employee has left the company.</a:t>
            </a:r>
          </a:p>
          <a:p>
            <a:r>
              <a:rPr lang="en-US" dirty="0"/>
              <a:t>PROMOTION_LAST_5YEARS: This column indicates whether the employee has received a promotion in the last five years.</a:t>
            </a:r>
          </a:p>
          <a:p>
            <a:r>
              <a:rPr lang="en-US" dirty="0"/>
              <a:t>POSITION: This column shows the job title of the employee.</a:t>
            </a:r>
          </a:p>
          <a:p>
            <a:r>
              <a:rPr lang="en-US" dirty="0"/>
              <a:t>SALARY: This column shows the salary level of the employee (low, medium, or high).</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398621C-F26E-0B37-3FA4-81FEE85DCBE9}"/>
              </a:ext>
            </a:extLst>
          </p:cNvPr>
          <p:cNvSpPr txBox="1"/>
          <p:nvPr/>
        </p:nvSpPr>
        <p:spPr>
          <a:xfrm>
            <a:off x="2058991" y="1271716"/>
            <a:ext cx="6100486" cy="3416320"/>
          </a:xfrm>
          <a:prstGeom prst="rect">
            <a:avLst/>
          </a:prstGeom>
          <a:noFill/>
        </p:spPr>
        <p:txBody>
          <a:bodyPr wrap="square">
            <a:spAutoFit/>
          </a:bodyPr>
          <a:lstStyle/>
          <a:p>
            <a:r>
              <a:rPr lang="en-US" dirty="0"/>
              <a:t>Data set was downloaded from kaggle website Extract it from zip formatData Cleaning: Data cleaning is a process required to remove incomplete records, and modifying data to rectify inaccurate records.Remove Duplicates It removes the combination of values across all selected range to determine duplicates.Filter: It take my dataset and show only the data that meet my criteria specifyConditional Formating: It is used to specify important values stand out in employee performance score in a data set Slicer: I used slicer to fliter my dataPivot Table: I used "pivot table to summarize my huge data Pivot Chart: I used using Bar graph. "pivot chart" to visually summarises my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TotalTime>
  <Words>849</Words>
  <Application>Microsoft Office PowerPoint</Application>
  <PresentationFormat>Widescreen</PresentationFormat>
  <Paragraphs>143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karishma solai</cp:lastModifiedBy>
  <cp:revision>21</cp:revision>
  <dcterms:created xsi:type="dcterms:W3CDTF">2024-03-29T15:07:22Z</dcterms:created>
  <dcterms:modified xsi:type="dcterms:W3CDTF">2024-08-27T05:15:01Z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