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9" r:id="rId5"/>
    <p:sldId id="266" r:id="rId6"/>
    <p:sldId id="316" r:id="rId7"/>
    <p:sldId id="264" r:id="rId8"/>
    <p:sldId id="265" r:id="rId9"/>
    <p:sldId id="279" r:id="rId10"/>
    <p:sldId id="267"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38"/>
    <p:restoredTop sz="94660"/>
  </p:normalViewPr>
  <p:slideViewPr>
    <p:cSldViewPr snapToGrid="0" showGuides="1">
      <p:cViewPr varScale="1">
        <p:scale>
          <a:sx n="109" d="100"/>
          <a:sy n="109" d="100"/>
        </p:scale>
        <p:origin x="642" y="78"/>
      </p:cViewPr>
      <p:guideLst>
        <p:guide orient="horz" pos="2160"/>
        <p:guide pos="288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94C798F-BE8C-4624-8525-3184EF838D6B}"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4C23483-93FC-4EE4-95E4-C6F0BD80D75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074" name="图片 5"/>
          <p:cNvPicPr>
            <a:picLocks noChangeAspect="1"/>
          </p:cNvPicPr>
          <p:nvPr/>
        </p:nvPicPr>
        <p:blipFill>
          <a:blip r:embed="rId1"/>
          <a:stretch>
            <a:fillRect/>
          </a:stretch>
        </p:blipFill>
        <p:spPr>
          <a:xfrm>
            <a:off x="2095500" y="504825"/>
            <a:ext cx="7480300" cy="3743325"/>
          </a:xfrm>
          <a:prstGeom prst="rect">
            <a:avLst/>
          </a:prstGeom>
          <a:noFill/>
          <a:ln w="9525">
            <a:noFill/>
          </a:ln>
        </p:spPr>
      </p:pic>
      <p:sp>
        <p:nvSpPr>
          <p:cNvPr id="7" name="矩形 6"/>
          <p:cNvSpPr/>
          <p:nvPr/>
        </p:nvSpPr>
        <p:spPr>
          <a:xfrm>
            <a:off x="0" y="4902200"/>
            <a:ext cx="12192000" cy="19558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076" name="组合 13"/>
          <p:cNvGrpSpPr/>
          <p:nvPr/>
        </p:nvGrpSpPr>
        <p:grpSpPr>
          <a:xfrm>
            <a:off x="5605463" y="2808288"/>
            <a:ext cx="6777037" cy="4229100"/>
            <a:chOff x="7019931" y="3485664"/>
            <a:chExt cx="5324473" cy="3322983"/>
          </a:xfrm>
        </p:grpSpPr>
        <p:pic>
          <p:nvPicPr>
            <p:cNvPr id="3077" name="图片 11"/>
            <p:cNvPicPr>
              <a:picLocks noChangeAspect="1"/>
            </p:cNvPicPr>
            <p:nvPr/>
          </p:nvPicPr>
          <p:blipFill>
            <a:blip r:embed="rId2"/>
            <a:srcRect b="52040"/>
            <a:stretch>
              <a:fillRect/>
            </a:stretch>
          </p:blipFill>
          <p:spPr>
            <a:xfrm>
              <a:off x="7026275" y="3485664"/>
              <a:ext cx="5318129" cy="1642414"/>
            </a:xfrm>
            <a:prstGeom prst="rect">
              <a:avLst/>
            </a:prstGeom>
            <a:noFill/>
            <a:ln w="9525">
              <a:noFill/>
            </a:ln>
          </p:spPr>
        </p:pic>
        <p:pic>
          <p:nvPicPr>
            <p:cNvPr id="3078" name="图片 12"/>
            <p:cNvPicPr>
              <a:picLocks noChangeAspect="1"/>
            </p:cNvPicPr>
            <p:nvPr/>
          </p:nvPicPr>
          <p:blipFill>
            <a:blip r:embed="rId2"/>
            <a:srcRect t="50633" r="2628"/>
            <a:stretch>
              <a:fillRect/>
            </a:stretch>
          </p:blipFill>
          <p:spPr>
            <a:xfrm>
              <a:off x="7019931" y="5118099"/>
              <a:ext cx="5178427" cy="1690548"/>
            </a:xfrm>
            <a:prstGeom prst="rect">
              <a:avLst/>
            </a:prstGeom>
            <a:noFill/>
            <a:ln w="9525">
              <a:noFill/>
            </a:ln>
          </p:spPr>
        </p:pic>
      </p:grpSp>
      <p:grpSp>
        <p:nvGrpSpPr>
          <p:cNvPr id="23" name="组合 22"/>
          <p:cNvGrpSpPr/>
          <p:nvPr/>
        </p:nvGrpSpPr>
        <p:grpSpPr>
          <a:xfrm>
            <a:off x="571500" y="5786438"/>
            <a:ext cx="2200275" cy="336550"/>
            <a:chOff x="1053811" y="3506909"/>
            <a:chExt cx="2199640" cy="337186"/>
          </a:xfrm>
        </p:grpSpPr>
        <p:sp>
          <p:nvSpPr>
            <p:cNvPr id="3080" name="矩形 40"/>
            <p:cNvSpPr/>
            <p:nvPr/>
          </p:nvSpPr>
          <p:spPr>
            <a:xfrm>
              <a:off x="1457036" y="3506909"/>
              <a:ext cx="1796415" cy="337186"/>
            </a:xfrm>
            <a:prstGeom prst="rect">
              <a:avLst/>
            </a:prstGeom>
            <a:noFill/>
            <a:ln w="9525">
              <a:noFill/>
            </a:ln>
          </p:spPr>
          <p:txBody>
            <a:bodyPr wrap="none" anchor="t">
              <a:spAutoFit/>
            </a:bodyPr>
            <a:p>
              <a:r>
                <a:rPr lang="en-US" altLang="zh-CN" sz="1600" dirty="0">
                  <a:solidFill>
                    <a:srgbClr val="FFFFFF"/>
                  </a:solidFill>
                  <a:latin typeface="Calibri" panose="020F0502020204030204" pitchFamily="34" charset="0"/>
                  <a:ea typeface="宋体" panose="02010600030101010101" pitchFamily="2" charset="-122"/>
                </a:rPr>
                <a:t>December 23, 2020</a:t>
              </a:r>
              <a:endParaRPr lang="en-US" altLang="zh-CN" sz="1600" dirty="0">
                <a:solidFill>
                  <a:srgbClr val="FFFFFF"/>
                </a:solidFill>
                <a:latin typeface="Calibri" panose="020F0502020204030204" pitchFamily="34" charset="0"/>
                <a:ea typeface="宋体" panose="02010600030101010101" pitchFamily="2" charset="-122"/>
              </a:endParaRPr>
            </a:p>
          </p:txBody>
        </p:sp>
        <p:sp>
          <p:nvSpPr>
            <p:cNvPr id="3081" name="Freeform 102"/>
            <p:cNvSpPr>
              <a:spLocks noEditPoints="1"/>
            </p:cNvSpPr>
            <p:nvPr/>
          </p:nvSpPr>
          <p:spPr>
            <a:xfrm>
              <a:off x="1053811" y="3525959"/>
              <a:ext cx="300038" cy="298450"/>
            </a:xfrm>
            <a:custGeom>
              <a:avLst/>
              <a:gdLst/>
              <a:ahLst/>
              <a:cxnLst>
                <a:cxn ang="0">
                  <a:pos x="53514663" y="0"/>
                </a:cxn>
                <a:cxn ang="0">
                  <a:pos x="0" y="53359080"/>
                </a:cxn>
                <a:cxn ang="0">
                  <a:pos x="53514663" y="106590508"/>
                </a:cxn>
                <a:cxn ang="0">
                  <a:pos x="107157658" y="53359080"/>
                </a:cxn>
                <a:cxn ang="0">
                  <a:pos x="53514663" y="0"/>
                </a:cxn>
                <a:cxn ang="0">
                  <a:pos x="22148325" y="74244162"/>
                </a:cxn>
                <a:cxn ang="0">
                  <a:pos x="15491209" y="74244162"/>
                </a:cxn>
                <a:cxn ang="0">
                  <a:pos x="15491209" y="31964459"/>
                </a:cxn>
                <a:cxn ang="0">
                  <a:pos x="56331507" y="31964459"/>
                </a:cxn>
                <a:cxn ang="0">
                  <a:pos x="62732676" y="22540641"/>
                </a:cxn>
                <a:cxn ang="0">
                  <a:pos x="80784425" y="22540641"/>
                </a:cxn>
                <a:cxn ang="0">
                  <a:pos x="80784425" y="31964459"/>
                </a:cxn>
                <a:cxn ang="0">
                  <a:pos x="80784425" y="34256854"/>
                </a:cxn>
                <a:cxn ang="0">
                  <a:pos x="80784425" y="38204453"/>
                </a:cxn>
                <a:cxn ang="0">
                  <a:pos x="22148325" y="38204453"/>
                </a:cxn>
                <a:cxn ang="0">
                  <a:pos x="22148325" y="74244162"/>
                </a:cxn>
                <a:cxn ang="0">
                  <a:pos x="91666448" y="84049867"/>
                </a:cxn>
                <a:cxn ang="0">
                  <a:pos x="26245259" y="84049867"/>
                </a:cxn>
                <a:cxn ang="0">
                  <a:pos x="26245259" y="41770163"/>
                </a:cxn>
                <a:cxn ang="0">
                  <a:pos x="91666448" y="41770163"/>
                </a:cxn>
                <a:cxn ang="0">
                  <a:pos x="91666448" y="84049867"/>
                </a:cxn>
              </a:cxnLst>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w="9525">
              <a:noFill/>
            </a:ln>
          </p:spPr>
          <p:txBody>
            <a:bodyPr/>
            <a:p>
              <a:endParaRPr lang="zh-CN" altLang="en-US"/>
            </a:p>
          </p:txBody>
        </p:sp>
      </p:grpSp>
      <p:grpSp>
        <p:nvGrpSpPr>
          <p:cNvPr id="26" name="组合 25"/>
          <p:cNvGrpSpPr/>
          <p:nvPr/>
        </p:nvGrpSpPr>
        <p:grpSpPr>
          <a:xfrm>
            <a:off x="571500" y="5387975"/>
            <a:ext cx="1798638" cy="336550"/>
            <a:chOff x="1054390" y="3108447"/>
            <a:chExt cx="1797354" cy="337184"/>
          </a:xfrm>
        </p:grpSpPr>
        <p:sp>
          <p:nvSpPr>
            <p:cNvPr id="3083" name="矩形 37"/>
            <p:cNvSpPr/>
            <p:nvPr/>
          </p:nvSpPr>
          <p:spPr>
            <a:xfrm>
              <a:off x="1457036" y="3108447"/>
              <a:ext cx="1394708" cy="337184"/>
            </a:xfrm>
            <a:prstGeom prst="rect">
              <a:avLst/>
            </a:prstGeom>
            <a:noFill/>
            <a:ln w="9525">
              <a:noFill/>
            </a:ln>
          </p:spPr>
          <p:txBody>
            <a:bodyPr wrap="none" anchor="t">
              <a:spAutoFit/>
            </a:bodyPr>
            <a:p>
              <a:r>
                <a:rPr lang="en-US" altLang="zh-CN" sz="1600" dirty="0">
                  <a:solidFill>
                    <a:srgbClr val="FFFFFF"/>
                  </a:solidFill>
                  <a:latin typeface="Calibri" panose="020F0502020204030204" pitchFamily="34" charset="0"/>
                  <a:ea typeface="宋体" panose="02010600030101010101" pitchFamily="2" charset="-122"/>
                </a:rPr>
                <a:t>Jingwen Zhang</a:t>
              </a:r>
              <a:endParaRPr lang="en-US" altLang="zh-CN" sz="1600" dirty="0">
                <a:solidFill>
                  <a:srgbClr val="FFFFFF"/>
                </a:solidFill>
                <a:latin typeface="Calibri" panose="020F0502020204030204" pitchFamily="34" charset="0"/>
                <a:ea typeface="宋体" panose="02010600030101010101" pitchFamily="2" charset="-122"/>
              </a:endParaRPr>
            </a:p>
          </p:txBody>
        </p:sp>
        <p:grpSp>
          <p:nvGrpSpPr>
            <p:cNvPr id="28" name="组合 27"/>
            <p:cNvGrpSpPr/>
            <p:nvPr/>
          </p:nvGrpSpPr>
          <p:grpSpPr>
            <a:xfrm>
              <a:off x="1054390" y="3127294"/>
              <a:ext cx="297976" cy="298932"/>
              <a:chOff x="2381251" y="423863"/>
              <a:chExt cx="495300" cy="496888"/>
            </a:xfrm>
            <a:solidFill>
              <a:schemeClr val="bg1"/>
            </a:solidFill>
          </p:grpSpPr>
          <p:sp>
            <p:nvSpPr>
              <p:cNvPr id="29" name="Freeform 120"/>
              <p:cNvSpPr/>
              <p:nvPr/>
            </p:nvSpPr>
            <p:spPr bwMode="auto">
              <a:xfrm>
                <a:off x="2655888" y="681038"/>
                <a:ext cx="42863" cy="25400"/>
              </a:xfrm>
              <a:custGeom>
                <a:avLst/>
                <a:gdLst>
                  <a:gd name="T0" fmla="*/ 51 w 72"/>
                  <a:gd name="T1" fmla="*/ 0 h 41"/>
                  <a:gd name="T2" fmla="*/ 21 w 72"/>
                  <a:gd name="T3" fmla="*/ 0 h 41"/>
                  <a:gd name="T4" fmla="*/ 0 w 72"/>
                  <a:gd name="T5" fmla="*/ 20 h 41"/>
                  <a:gd name="T6" fmla="*/ 21 w 72"/>
                  <a:gd name="T7" fmla="*/ 41 h 41"/>
                  <a:gd name="T8" fmla="*/ 51 w 72"/>
                  <a:gd name="T9" fmla="*/ 41 h 41"/>
                  <a:gd name="T10" fmla="*/ 72 w 72"/>
                  <a:gd name="T11" fmla="*/ 20 h 41"/>
                  <a:gd name="T12" fmla="*/ 51 w 72"/>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2" h="41">
                    <a:moveTo>
                      <a:pt x="51" y="0"/>
                    </a:moveTo>
                    <a:cubicBezTo>
                      <a:pt x="21" y="0"/>
                      <a:pt x="21" y="0"/>
                      <a:pt x="21" y="0"/>
                    </a:cubicBezTo>
                    <a:cubicBezTo>
                      <a:pt x="9" y="0"/>
                      <a:pt x="0" y="9"/>
                      <a:pt x="0" y="20"/>
                    </a:cubicBezTo>
                    <a:cubicBezTo>
                      <a:pt x="0" y="32"/>
                      <a:pt x="9" y="41"/>
                      <a:pt x="21" y="41"/>
                    </a:cubicBezTo>
                    <a:cubicBezTo>
                      <a:pt x="51" y="41"/>
                      <a:pt x="51" y="41"/>
                      <a:pt x="51" y="41"/>
                    </a:cubicBezTo>
                    <a:cubicBezTo>
                      <a:pt x="62" y="41"/>
                      <a:pt x="72" y="32"/>
                      <a:pt x="72" y="20"/>
                    </a:cubicBezTo>
                    <a:cubicBezTo>
                      <a:pt x="72"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0" name="Freeform 121"/>
              <p:cNvSpPr/>
              <p:nvPr/>
            </p:nvSpPr>
            <p:spPr bwMode="auto">
              <a:xfrm>
                <a:off x="2655888" y="742951"/>
                <a:ext cx="42863" cy="23813"/>
              </a:xfrm>
              <a:custGeom>
                <a:avLst/>
                <a:gdLst>
                  <a:gd name="T0" fmla="*/ 51 w 72"/>
                  <a:gd name="T1" fmla="*/ 0 h 41"/>
                  <a:gd name="T2" fmla="*/ 21 w 72"/>
                  <a:gd name="T3" fmla="*/ 0 h 41"/>
                  <a:gd name="T4" fmla="*/ 0 w 72"/>
                  <a:gd name="T5" fmla="*/ 20 h 41"/>
                  <a:gd name="T6" fmla="*/ 21 w 72"/>
                  <a:gd name="T7" fmla="*/ 41 h 41"/>
                  <a:gd name="T8" fmla="*/ 51 w 72"/>
                  <a:gd name="T9" fmla="*/ 41 h 41"/>
                  <a:gd name="T10" fmla="*/ 72 w 72"/>
                  <a:gd name="T11" fmla="*/ 20 h 41"/>
                  <a:gd name="T12" fmla="*/ 51 w 72"/>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2" h="41">
                    <a:moveTo>
                      <a:pt x="51" y="0"/>
                    </a:moveTo>
                    <a:cubicBezTo>
                      <a:pt x="21" y="0"/>
                      <a:pt x="21" y="0"/>
                      <a:pt x="21" y="0"/>
                    </a:cubicBezTo>
                    <a:cubicBezTo>
                      <a:pt x="9" y="0"/>
                      <a:pt x="0" y="9"/>
                      <a:pt x="0" y="20"/>
                    </a:cubicBezTo>
                    <a:cubicBezTo>
                      <a:pt x="0" y="32"/>
                      <a:pt x="9" y="41"/>
                      <a:pt x="21" y="41"/>
                    </a:cubicBezTo>
                    <a:cubicBezTo>
                      <a:pt x="51" y="41"/>
                      <a:pt x="51" y="41"/>
                      <a:pt x="51" y="41"/>
                    </a:cubicBezTo>
                    <a:cubicBezTo>
                      <a:pt x="62" y="41"/>
                      <a:pt x="72" y="32"/>
                      <a:pt x="72" y="20"/>
                    </a:cubicBezTo>
                    <a:cubicBezTo>
                      <a:pt x="72"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 name="Freeform 122"/>
              <p:cNvSpPr>
                <a:spLocks noEditPoints="1"/>
              </p:cNvSpPr>
              <p:nvPr/>
            </p:nvSpPr>
            <p:spPr bwMode="auto">
              <a:xfrm>
                <a:off x="2381251" y="423863"/>
                <a:ext cx="495300" cy="496888"/>
              </a:xfrm>
              <a:custGeom>
                <a:avLst/>
                <a:gdLst>
                  <a:gd name="T0" fmla="*/ 418 w 837"/>
                  <a:gd name="T1" fmla="*/ 0 h 837"/>
                  <a:gd name="T2" fmla="*/ 0 w 837"/>
                  <a:gd name="T3" fmla="*/ 418 h 837"/>
                  <a:gd name="T4" fmla="*/ 418 w 837"/>
                  <a:gd name="T5" fmla="*/ 837 h 837"/>
                  <a:gd name="T6" fmla="*/ 837 w 837"/>
                  <a:gd name="T7" fmla="*/ 418 h 837"/>
                  <a:gd name="T8" fmla="*/ 418 w 837"/>
                  <a:gd name="T9" fmla="*/ 0 h 837"/>
                  <a:gd name="T10" fmla="*/ 121 w 837"/>
                  <a:gd name="T11" fmla="*/ 352 h 837"/>
                  <a:gd name="T12" fmla="*/ 119 w 837"/>
                  <a:gd name="T13" fmla="*/ 350 h 837"/>
                  <a:gd name="T14" fmla="*/ 115 w 837"/>
                  <a:gd name="T15" fmla="*/ 324 h 837"/>
                  <a:gd name="T16" fmla="*/ 292 w 837"/>
                  <a:gd name="T17" fmla="*/ 324 h 837"/>
                  <a:gd name="T18" fmla="*/ 289 w 837"/>
                  <a:gd name="T19" fmla="*/ 349 h 837"/>
                  <a:gd name="T20" fmla="*/ 213 w 837"/>
                  <a:gd name="T21" fmla="*/ 343 h 837"/>
                  <a:gd name="T22" fmla="*/ 121 w 837"/>
                  <a:gd name="T23" fmla="*/ 352 h 837"/>
                  <a:gd name="T24" fmla="*/ 640 w 837"/>
                  <a:gd name="T25" fmla="*/ 652 h 837"/>
                  <a:gd name="T26" fmla="*/ 418 w 837"/>
                  <a:gd name="T27" fmla="*/ 652 h 837"/>
                  <a:gd name="T28" fmla="*/ 196 w 837"/>
                  <a:gd name="T29" fmla="*/ 652 h 837"/>
                  <a:gd name="T30" fmla="*/ 147 w 837"/>
                  <a:gd name="T31" fmla="*/ 604 h 837"/>
                  <a:gd name="T32" fmla="*/ 162 w 837"/>
                  <a:gd name="T33" fmla="*/ 570 h 837"/>
                  <a:gd name="T34" fmla="*/ 249 w 837"/>
                  <a:gd name="T35" fmla="*/ 425 h 837"/>
                  <a:gd name="T36" fmla="*/ 315 w 837"/>
                  <a:gd name="T37" fmla="*/ 387 h 837"/>
                  <a:gd name="T38" fmla="*/ 313 w 837"/>
                  <a:gd name="T39" fmla="*/ 378 h 837"/>
                  <a:gd name="T40" fmla="*/ 313 w 837"/>
                  <a:gd name="T41" fmla="*/ 306 h 837"/>
                  <a:gd name="T42" fmla="*/ 336 w 837"/>
                  <a:gd name="T43" fmla="*/ 281 h 837"/>
                  <a:gd name="T44" fmla="*/ 341 w 837"/>
                  <a:gd name="T45" fmla="*/ 281 h 837"/>
                  <a:gd name="T46" fmla="*/ 341 w 837"/>
                  <a:gd name="T47" fmla="*/ 286 h 837"/>
                  <a:gd name="T48" fmla="*/ 341 w 837"/>
                  <a:gd name="T49" fmla="*/ 317 h 837"/>
                  <a:gd name="T50" fmla="*/ 364 w 837"/>
                  <a:gd name="T51" fmla="*/ 342 h 837"/>
                  <a:gd name="T52" fmla="*/ 473 w 837"/>
                  <a:gd name="T53" fmla="*/ 342 h 837"/>
                  <a:gd name="T54" fmla="*/ 496 w 837"/>
                  <a:gd name="T55" fmla="*/ 317 h 837"/>
                  <a:gd name="T56" fmla="*/ 496 w 837"/>
                  <a:gd name="T57" fmla="*/ 286 h 837"/>
                  <a:gd name="T58" fmla="*/ 495 w 837"/>
                  <a:gd name="T59" fmla="*/ 281 h 837"/>
                  <a:gd name="T60" fmla="*/ 500 w 837"/>
                  <a:gd name="T61" fmla="*/ 281 h 837"/>
                  <a:gd name="T62" fmla="*/ 523 w 837"/>
                  <a:gd name="T63" fmla="*/ 306 h 837"/>
                  <a:gd name="T64" fmla="*/ 523 w 837"/>
                  <a:gd name="T65" fmla="*/ 378 h 837"/>
                  <a:gd name="T66" fmla="*/ 521 w 837"/>
                  <a:gd name="T67" fmla="*/ 387 h 837"/>
                  <a:gd name="T68" fmla="*/ 587 w 837"/>
                  <a:gd name="T69" fmla="*/ 425 h 837"/>
                  <a:gd name="T70" fmla="*/ 674 w 837"/>
                  <a:gd name="T71" fmla="*/ 570 h 837"/>
                  <a:gd name="T72" fmla="*/ 689 w 837"/>
                  <a:gd name="T73" fmla="*/ 604 h 837"/>
                  <a:gd name="T74" fmla="*/ 640 w 837"/>
                  <a:gd name="T75" fmla="*/ 652 h 837"/>
                  <a:gd name="T76" fmla="*/ 718 w 837"/>
                  <a:gd name="T77" fmla="*/ 349 h 837"/>
                  <a:gd name="T78" fmla="*/ 718 w 837"/>
                  <a:gd name="T79" fmla="*/ 350 h 837"/>
                  <a:gd name="T80" fmla="*/ 637 w 837"/>
                  <a:gd name="T81" fmla="*/ 343 h 837"/>
                  <a:gd name="T82" fmla="*/ 550 w 837"/>
                  <a:gd name="T83" fmla="*/ 351 h 837"/>
                  <a:gd name="T84" fmla="*/ 549 w 837"/>
                  <a:gd name="T85" fmla="*/ 349 h 837"/>
                  <a:gd name="T86" fmla="*/ 545 w 837"/>
                  <a:gd name="T87" fmla="*/ 324 h 837"/>
                  <a:gd name="T88" fmla="*/ 721 w 837"/>
                  <a:gd name="T89" fmla="*/ 324 h 837"/>
                  <a:gd name="T90" fmla="*/ 718 w 837"/>
                  <a:gd name="T91" fmla="*/ 349 h 837"/>
                  <a:gd name="T92" fmla="*/ 719 w 837"/>
                  <a:gd name="T93" fmla="*/ 303 h 837"/>
                  <a:gd name="T94" fmla="*/ 548 w 837"/>
                  <a:gd name="T95" fmla="*/ 303 h 837"/>
                  <a:gd name="T96" fmla="*/ 549 w 837"/>
                  <a:gd name="T97" fmla="*/ 299 h 837"/>
                  <a:gd name="T98" fmla="*/ 505 w 837"/>
                  <a:gd name="T99" fmla="*/ 256 h 837"/>
                  <a:gd name="T100" fmla="*/ 418 w 837"/>
                  <a:gd name="T101" fmla="*/ 256 h 837"/>
                  <a:gd name="T102" fmla="*/ 332 w 837"/>
                  <a:gd name="T103" fmla="*/ 256 h 837"/>
                  <a:gd name="T104" fmla="*/ 288 w 837"/>
                  <a:gd name="T105" fmla="*/ 299 h 837"/>
                  <a:gd name="T106" fmla="*/ 289 w 837"/>
                  <a:gd name="T107" fmla="*/ 303 h 837"/>
                  <a:gd name="T108" fmla="*/ 118 w 837"/>
                  <a:gd name="T109" fmla="*/ 303 h 837"/>
                  <a:gd name="T110" fmla="*/ 119 w 837"/>
                  <a:gd name="T111" fmla="*/ 300 h 837"/>
                  <a:gd name="T112" fmla="*/ 233 w 837"/>
                  <a:gd name="T113" fmla="*/ 185 h 837"/>
                  <a:gd name="T114" fmla="*/ 418 w 837"/>
                  <a:gd name="T115" fmla="*/ 185 h 837"/>
                  <a:gd name="T116" fmla="*/ 604 w 837"/>
                  <a:gd name="T117" fmla="*/ 185 h 837"/>
                  <a:gd name="T118" fmla="*/ 718 w 837"/>
                  <a:gd name="T119" fmla="*/ 299 h 837"/>
                  <a:gd name="T120" fmla="*/ 719 w 837"/>
                  <a:gd name="T121" fmla="*/ 30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837">
                    <a:moveTo>
                      <a:pt x="418" y="0"/>
                    </a:moveTo>
                    <a:cubicBezTo>
                      <a:pt x="187" y="0"/>
                      <a:pt x="0" y="187"/>
                      <a:pt x="0" y="418"/>
                    </a:cubicBezTo>
                    <a:cubicBezTo>
                      <a:pt x="0" y="650"/>
                      <a:pt x="187" y="837"/>
                      <a:pt x="418" y="837"/>
                    </a:cubicBezTo>
                    <a:cubicBezTo>
                      <a:pt x="649" y="837"/>
                      <a:pt x="837" y="650"/>
                      <a:pt x="837" y="418"/>
                    </a:cubicBezTo>
                    <a:cubicBezTo>
                      <a:pt x="837" y="187"/>
                      <a:pt x="649" y="0"/>
                      <a:pt x="418" y="0"/>
                    </a:cubicBezTo>
                    <a:close/>
                    <a:moveTo>
                      <a:pt x="121" y="352"/>
                    </a:moveTo>
                    <a:cubicBezTo>
                      <a:pt x="120" y="351"/>
                      <a:pt x="119" y="350"/>
                      <a:pt x="119" y="350"/>
                    </a:cubicBezTo>
                    <a:cubicBezTo>
                      <a:pt x="115" y="346"/>
                      <a:pt x="114" y="335"/>
                      <a:pt x="115" y="324"/>
                    </a:cubicBezTo>
                    <a:cubicBezTo>
                      <a:pt x="292" y="324"/>
                      <a:pt x="292" y="324"/>
                      <a:pt x="292" y="324"/>
                    </a:cubicBezTo>
                    <a:cubicBezTo>
                      <a:pt x="292" y="334"/>
                      <a:pt x="292" y="344"/>
                      <a:pt x="289" y="349"/>
                    </a:cubicBezTo>
                    <a:cubicBezTo>
                      <a:pt x="264" y="345"/>
                      <a:pt x="238" y="343"/>
                      <a:pt x="213" y="343"/>
                    </a:cubicBezTo>
                    <a:cubicBezTo>
                      <a:pt x="181" y="343"/>
                      <a:pt x="151" y="346"/>
                      <a:pt x="121" y="352"/>
                    </a:cubicBezTo>
                    <a:close/>
                    <a:moveTo>
                      <a:pt x="640" y="652"/>
                    </a:moveTo>
                    <a:cubicBezTo>
                      <a:pt x="418" y="652"/>
                      <a:pt x="418" y="652"/>
                      <a:pt x="418" y="652"/>
                    </a:cubicBezTo>
                    <a:cubicBezTo>
                      <a:pt x="196" y="652"/>
                      <a:pt x="196" y="652"/>
                      <a:pt x="196" y="652"/>
                    </a:cubicBezTo>
                    <a:cubicBezTo>
                      <a:pt x="169" y="652"/>
                      <a:pt x="147" y="631"/>
                      <a:pt x="147" y="604"/>
                    </a:cubicBezTo>
                    <a:cubicBezTo>
                      <a:pt x="147" y="591"/>
                      <a:pt x="153" y="579"/>
                      <a:pt x="162" y="570"/>
                    </a:cubicBezTo>
                    <a:cubicBezTo>
                      <a:pt x="249" y="425"/>
                      <a:pt x="249" y="425"/>
                      <a:pt x="249" y="425"/>
                    </a:cubicBezTo>
                    <a:cubicBezTo>
                      <a:pt x="261" y="404"/>
                      <a:pt x="291" y="387"/>
                      <a:pt x="315" y="387"/>
                    </a:cubicBezTo>
                    <a:cubicBezTo>
                      <a:pt x="314" y="384"/>
                      <a:pt x="313" y="381"/>
                      <a:pt x="313" y="378"/>
                    </a:cubicBezTo>
                    <a:cubicBezTo>
                      <a:pt x="313" y="306"/>
                      <a:pt x="313" y="306"/>
                      <a:pt x="313" y="306"/>
                    </a:cubicBezTo>
                    <a:cubicBezTo>
                      <a:pt x="313" y="292"/>
                      <a:pt x="324" y="281"/>
                      <a:pt x="336" y="281"/>
                    </a:cubicBezTo>
                    <a:cubicBezTo>
                      <a:pt x="341" y="281"/>
                      <a:pt x="341" y="281"/>
                      <a:pt x="341" y="281"/>
                    </a:cubicBezTo>
                    <a:cubicBezTo>
                      <a:pt x="341" y="283"/>
                      <a:pt x="341" y="284"/>
                      <a:pt x="341" y="286"/>
                    </a:cubicBezTo>
                    <a:cubicBezTo>
                      <a:pt x="341" y="317"/>
                      <a:pt x="341" y="317"/>
                      <a:pt x="341" y="317"/>
                    </a:cubicBezTo>
                    <a:cubicBezTo>
                      <a:pt x="341" y="331"/>
                      <a:pt x="351" y="342"/>
                      <a:pt x="364" y="342"/>
                    </a:cubicBezTo>
                    <a:cubicBezTo>
                      <a:pt x="473" y="342"/>
                      <a:pt x="473" y="342"/>
                      <a:pt x="473" y="342"/>
                    </a:cubicBezTo>
                    <a:cubicBezTo>
                      <a:pt x="485" y="342"/>
                      <a:pt x="496" y="331"/>
                      <a:pt x="496" y="317"/>
                    </a:cubicBezTo>
                    <a:cubicBezTo>
                      <a:pt x="496" y="286"/>
                      <a:pt x="496" y="286"/>
                      <a:pt x="496" y="286"/>
                    </a:cubicBezTo>
                    <a:cubicBezTo>
                      <a:pt x="496" y="284"/>
                      <a:pt x="495" y="283"/>
                      <a:pt x="495" y="281"/>
                    </a:cubicBezTo>
                    <a:cubicBezTo>
                      <a:pt x="500" y="281"/>
                      <a:pt x="500" y="281"/>
                      <a:pt x="500" y="281"/>
                    </a:cubicBezTo>
                    <a:cubicBezTo>
                      <a:pt x="513" y="281"/>
                      <a:pt x="523" y="292"/>
                      <a:pt x="523" y="306"/>
                    </a:cubicBezTo>
                    <a:cubicBezTo>
                      <a:pt x="523" y="378"/>
                      <a:pt x="523" y="378"/>
                      <a:pt x="523" y="378"/>
                    </a:cubicBezTo>
                    <a:cubicBezTo>
                      <a:pt x="523" y="381"/>
                      <a:pt x="522" y="384"/>
                      <a:pt x="521" y="387"/>
                    </a:cubicBezTo>
                    <a:cubicBezTo>
                      <a:pt x="546" y="387"/>
                      <a:pt x="575" y="404"/>
                      <a:pt x="587" y="425"/>
                    </a:cubicBezTo>
                    <a:cubicBezTo>
                      <a:pt x="674" y="570"/>
                      <a:pt x="674" y="570"/>
                      <a:pt x="674" y="570"/>
                    </a:cubicBezTo>
                    <a:cubicBezTo>
                      <a:pt x="683" y="579"/>
                      <a:pt x="689" y="591"/>
                      <a:pt x="689" y="604"/>
                    </a:cubicBezTo>
                    <a:cubicBezTo>
                      <a:pt x="689" y="631"/>
                      <a:pt x="667" y="652"/>
                      <a:pt x="640" y="652"/>
                    </a:cubicBezTo>
                    <a:close/>
                    <a:moveTo>
                      <a:pt x="718" y="349"/>
                    </a:moveTo>
                    <a:cubicBezTo>
                      <a:pt x="718" y="350"/>
                      <a:pt x="718" y="350"/>
                      <a:pt x="718" y="350"/>
                    </a:cubicBezTo>
                    <a:cubicBezTo>
                      <a:pt x="691" y="345"/>
                      <a:pt x="664" y="343"/>
                      <a:pt x="637" y="343"/>
                    </a:cubicBezTo>
                    <a:cubicBezTo>
                      <a:pt x="607" y="343"/>
                      <a:pt x="578" y="346"/>
                      <a:pt x="550" y="351"/>
                    </a:cubicBezTo>
                    <a:cubicBezTo>
                      <a:pt x="549" y="350"/>
                      <a:pt x="549" y="350"/>
                      <a:pt x="549" y="349"/>
                    </a:cubicBezTo>
                    <a:cubicBezTo>
                      <a:pt x="545" y="345"/>
                      <a:pt x="544" y="335"/>
                      <a:pt x="545" y="324"/>
                    </a:cubicBezTo>
                    <a:cubicBezTo>
                      <a:pt x="721" y="324"/>
                      <a:pt x="721" y="324"/>
                      <a:pt x="721" y="324"/>
                    </a:cubicBezTo>
                    <a:cubicBezTo>
                      <a:pt x="722" y="334"/>
                      <a:pt x="722" y="345"/>
                      <a:pt x="718" y="349"/>
                    </a:cubicBezTo>
                    <a:close/>
                    <a:moveTo>
                      <a:pt x="719" y="303"/>
                    </a:moveTo>
                    <a:cubicBezTo>
                      <a:pt x="548" y="303"/>
                      <a:pt x="548" y="303"/>
                      <a:pt x="548" y="303"/>
                    </a:cubicBezTo>
                    <a:cubicBezTo>
                      <a:pt x="548" y="301"/>
                      <a:pt x="549" y="299"/>
                      <a:pt x="549" y="299"/>
                    </a:cubicBezTo>
                    <a:cubicBezTo>
                      <a:pt x="549" y="276"/>
                      <a:pt x="529" y="256"/>
                      <a:pt x="505" y="256"/>
                    </a:cubicBezTo>
                    <a:cubicBezTo>
                      <a:pt x="418" y="256"/>
                      <a:pt x="418" y="256"/>
                      <a:pt x="418" y="256"/>
                    </a:cubicBezTo>
                    <a:cubicBezTo>
                      <a:pt x="332" y="256"/>
                      <a:pt x="332" y="256"/>
                      <a:pt x="332" y="256"/>
                    </a:cubicBezTo>
                    <a:cubicBezTo>
                      <a:pt x="308" y="256"/>
                      <a:pt x="288" y="276"/>
                      <a:pt x="288" y="299"/>
                    </a:cubicBezTo>
                    <a:cubicBezTo>
                      <a:pt x="288" y="299"/>
                      <a:pt x="289" y="301"/>
                      <a:pt x="289" y="303"/>
                    </a:cubicBezTo>
                    <a:cubicBezTo>
                      <a:pt x="118" y="303"/>
                      <a:pt x="118" y="303"/>
                      <a:pt x="118" y="303"/>
                    </a:cubicBezTo>
                    <a:cubicBezTo>
                      <a:pt x="119" y="301"/>
                      <a:pt x="119" y="300"/>
                      <a:pt x="119" y="300"/>
                    </a:cubicBezTo>
                    <a:cubicBezTo>
                      <a:pt x="119" y="236"/>
                      <a:pt x="170" y="185"/>
                      <a:pt x="233" y="185"/>
                    </a:cubicBezTo>
                    <a:cubicBezTo>
                      <a:pt x="418" y="185"/>
                      <a:pt x="418" y="185"/>
                      <a:pt x="418" y="185"/>
                    </a:cubicBezTo>
                    <a:cubicBezTo>
                      <a:pt x="604" y="185"/>
                      <a:pt x="604" y="185"/>
                      <a:pt x="604" y="185"/>
                    </a:cubicBezTo>
                    <a:cubicBezTo>
                      <a:pt x="667" y="185"/>
                      <a:pt x="718" y="236"/>
                      <a:pt x="718" y="299"/>
                    </a:cubicBezTo>
                    <a:cubicBezTo>
                      <a:pt x="718" y="299"/>
                      <a:pt x="718" y="301"/>
                      <a:pt x="719" y="30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2" name="Freeform 123"/>
              <p:cNvSpPr/>
              <p:nvPr/>
            </p:nvSpPr>
            <p:spPr bwMode="auto">
              <a:xfrm>
                <a:off x="2559051" y="773113"/>
                <a:ext cx="42863" cy="23813"/>
              </a:xfrm>
              <a:custGeom>
                <a:avLst/>
                <a:gdLst>
                  <a:gd name="T0" fmla="*/ 51 w 71"/>
                  <a:gd name="T1" fmla="*/ 0 h 41"/>
                  <a:gd name="T2" fmla="*/ 20 w 71"/>
                  <a:gd name="T3" fmla="*/ 0 h 41"/>
                  <a:gd name="T4" fmla="*/ 0 w 71"/>
                  <a:gd name="T5" fmla="*/ 20 h 41"/>
                  <a:gd name="T6" fmla="*/ 20 w 71"/>
                  <a:gd name="T7" fmla="*/ 41 h 41"/>
                  <a:gd name="T8" fmla="*/ 51 w 71"/>
                  <a:gd name="T9" fmla="*/ 41 h 41"/>
                  <a:gd name="T10" fmla="*/ 71 w 71"/>
                  <a:gd name="T11" fmla="*/ 20 h 41"/>
                  <a:gd name="T12" fmla="*/ 51 w 7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1" h="41">
                    <a:moveTo>
                      <a:pt x="51" y="0"/>
                    </a:moveTo>
                    <a:cubicBezTo>
                      <a:pt x="20" y="0"/>
                      <a:pt x="20" y="0"/>
                      <a:pt x="20" y="0"/>
                    </a:cubicBezTo>
                    <a:cubicBezTo>
                      <a:pt x="9" y="0"/>
                      <a:pt x="0" y="9"/>
                      <a:pt x="0" y="20"/>
                    </a:cubicBezTo>
                    <a:cubicBezTo>
                      <a:pt x="0" y="32"/>
                      <a:pt x="9" y="41"/>
                      <a:pt x="20" y="41"/>
                    </a:cubicBezTo>
                    <a:cubicBezTo>
                      <a:pt x="51" y="41"/>
                      <a:pt x="51" y="41"/>
                      <a:pt x="51" y="41"/>
                    </a:cubicBezTo>
                    <a:cubicBezTo>
                      <a:pt x="62" y="41"/>
                      <a:pt x="71" y="32"/>
                      <a:pt x="71" y="20"/>
                    </a:cubicBezTo>
                    <a:cubicBezTo>
                      <a:pt x="71"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3" name="Freeform 124"/>
              <p:cNvSpPr/>
              <p:nvPr/>
            </p:nvSpPr>
            <p:spPr bwMode="auto">
              <a:xfrm>
                <a:off x="2655888" y="711201"/>
                <a:ext cx="42863" cy="25400"/>
              </a:xfrm>
              <a:custGeom>
                <a:avLst/>
                <a:gdLst>
                  <a:gd name="T0" fmla="*/ 51 w 72"/>
                  <a:gd name="T1" fmla="*/ 0 h 41"/>
                  <a:gd name="T2" fmla="*/ 21 w 72"/>
                  <a:gd name="T3" fmla="*/ 0 h 41"/>
                  <a:gd name="T4" fmla="*/ 0 w 72"/>
                  <a:gd name="T5" fmla="*/ 20 h 41"/>
                  <a:gd name="T6" fmla="*/ 21 w 72"/>
                  <a:gd name="T7" fmla="*/ 41 h 41"/>
                  <a:gd name="T8" fmla="*/ 51 w 72"/>
                  <a:gd name="T9" fmla="*/ 41 h 41"/>
                  <a:gd name="T10" fmla="*/ 72 w 72"/>
                  <a:gd name="T11" fmla="*/ 20 h 41"/>
                  <a:gd name="T12" fmla="*/ 51 w 72"/>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2" h="41">
                    <a:moveTo>
                      <a:pt x="51" y="0"/>
                    </a:moveTo>
                    <a:cubicBezTo>
                      <a:pt x="21" y="0"/>
                      <a:pt x="21" y="0"/>
                      <a:pt x="21" y="0"/>
                    </a:cubicBezTo>
                    <a:cubicBezTo>
                      <a:pt x="9" y="0"/>
                      <a:pt x="0" y="9"/>
                      <a:pt x="0" y="20"/>
                    </a:cubicBezTo>
                    <a:cubicBezTo>
                      <a:pt x="0" y="32"/>
                      <a:pt x="9" y="41"/>
                      <a:pt x="21" y="41"/>
                    </a:cubicBezTo>
                    <a:cubicBezTo>
                      <a:pt x="51" y="41"/>
                      <a:pt x="51" y="41"/>
                      <a:pt x="51" y="41"/>
                    </a:cubicBezTo>
                    <a:cubicBezTo>
                      <a:pt x="62" y="41"/>
                      <a:pt x="72" y="32"/>
                      <a:pt x="72" y="20"/>
                    </a:cubicBezTo>
                    <a:cubicBezTo>
                      <a:pt x="72"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4" name="Freeform 125"/>
              <p:cNvSpPr/>
              <p:nvPr/>
            </p:nvSpPr>
            <p:spPr bwMode="auto">
              <a:xfrm>
                <a:off x="2606676" y="711201"/>
                <a:ext cx="42863" cy="25400"/>
              </a:xfrm>
              <a:custGeom>
                <a:avLst/>
                <a:gdLst>
                  <a:gd name="T0" fmla="*/ 52 w 72"/>
                  <a:gd name="T1" fmla="*/ 0 h 41"/>
                  <a:gd name="T2" fmla="*/ 36 w 72"/>
                  <a:gd name="T3" fmla="*/ 0 h 41"/>
                  <a:gd name="T4" fmla="*/ 21 w 72"/>
                  <a:gd name="T5" fmla="*/ 0 h 41"/>
                  <a:gd name="T6" fmla="*/ 0 w 72"/>
                  <a:gd name="T7" fmla="*/ 20 h 41"/>
                  <a:gd name="T8" fmla="*/ 21 w 72"/>
                  <a:gd name="T9" fmla="*/ 41 h 41"/>
                  <a:gd name="T10" fmla="*/ 36 w 72"/>
                  <a:gd name="T11" fmla="*/ 41 h 41"/>
                  <a:gd name="T12" fmla="*/ 52 w 72"/>
                  <a:gd name="T13" fmla="*/ 41 h 41"/>
                  <a:gd name="T14" fmla="*/ 72 w 72"/>
                  <a:gd name="T15" fmla="*/ 20 h 41"/>
                  <a:gd name="T16" fmla="*/ 52 w 72"/>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1">
                    <a:moveTo>
                      <a:pt x="52" y="0"/>
                    </a:moveTo>
                    <a:cubicBezTo>
                      <a:pt x="36" y="0"/>
                      <a:pt x="36" y="0"/>
                      <a:pt x="36" y="0"/>
                    </a:cubicBezTo>
                    <a:cubicBezTo>
                      <a:pt x="21" y="0"/>
                      <a:pt x="21" y="0"/>
                      <a:pt x="21" y="0"/>
                    </a:cubicBezTo>
                    <a:cubicBezTo>
                      <a:pt x="10" y="0"/>
                      <a:pt x="0" y="9"/>
                      <a:pt x="0" y="20"/>
                    </a:cubicBezTo>
                    <a:cubicBezTo>
                      <a:pt x="0" y="32"/>
                      <a:pt x="10" y="41"/>
                      <a:pt x="21" y="41"/>
                    </a:cubicBezTo>
                    <a:cubicBezTo>
                      <a:pt x="36" y="41"/>
                      <a:pt x="36" y="41"/>
                      <a:pt x="36" y="41"/>
                    </a:cubicBezTo>
                    <a:cubicBezTo>
                      <a:pt x="52" y="41"/>
                      <a:pt x="52" y="41"/>
                      <a:pt x="52" y="41"/>
                    </a:cubicBezTo>
                    <a:cubicBezTo>
                      <a:pt x="63" y="41"/>
                      <a:pt x="72" y="32"/>
                      <a:pt x="72" y="20"/>
                    </a:cubicBezTo>
                    <a:cubicBezTo>
                      <a:pt x="72" y="9"/>
                      <a:pt x="63" y="0"/>
                      <a:pt x="52"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5" name="Freeform 126"/>
              <p:cNvSpPr/>
              <p:nvPr/>
            </p:nvSpPr>
            <p:spPr bwMode="auto">
              <a:xfrm>
                <a:off x="2606676" y="742951"/>
                <a:ext cx="42863" cy="23813"/>
              </a:xfrm>
              <a:custGeom>
                <a:avLst/>
                <a:gdLst>
                  <a:gd name="T0" fmla="*/ 52 w 72"/>
                  <a:gd name="T1" fmla="*/ 0 h 41"/>
                  <a:gd name="T2" fmla="*/ 36 w 72"/>
                  <a:gd name="T3" fmla="*/ 0 h 41"/>
                  <a:gd name="T4" fmla="*/ 21 w 72"/>
                  <a:gd name="T5" fmla="*/ 0 h 41"/>
                  <a:gd name="T6" fmla="*/ 0 w 72"/>
                  <a:gd name="T7" fmla="*/ 20 h 41"/>
                  <a:gd name="T8" fmla="*/ 21 w 72"/>
                  <a:gd name="T9" fmla="*/ 41 h 41"/>
                  <a:gd name="T10" fmla="*/ 36 w 72"/>
                  <a:gd name="T11" fmla="*/ 41 h 41"/>
                  <a:gd name="T12" fmla="*/ 52 w 72"/>
                  <a:gd name="T13" fmla="*/ 41 h 41"/>
                  <a:gd name="T14" fmla="*/ 72 w 72"/>
                  <a:gd name="T15" fmla="*/ 20 h 41"/>
                  <a:gd name="T16" fmla="*/ 52 w 72"/>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1">
                    <a:moveTo>
                      <a:pt x="52" y="0"/>
                    </a:moveTo>
                    <a:cubicBezTo>
                      <a:pt x="36" y="0"/>
                      <a:pt x="36" y="0"/>
                      <a:pt x="36" y="0"/>
                    </a:cubicBezTo>
                    <a:cubicBezTo>
                      <a:pt x="21" y="0"/>
                      <a:pt x="21" y="0"/>
                      <a:pt x="21" y="0"/>
                    </a:cubicBezTo>
                    <a:cubicBezTo>
                      <a:pt x="10" y="0"/>
                      <a:pt x="0" y="9"/>
                      <a:pt x="0" y="20"/>
                    </a:cubicBezTo>
                    <a:cubicBezTo>
                      <a:pt x="0" y="32"/>
                      <a:pt x="10" y="41"/>
                      <a:pt x="21" y="41"/>
                    </a:cubicBezTo>
                    <a:cubicBezTo>
                      <a:pt x="36" y="41"/>
                      <a:pt x="36" y="41"/>
                      <a:pt x="36" y="41"/>
                    </a:cubicBezTo>
                    <a:cubicBezTo>
                      <a:pt x="52" y="41"/>
                      <a:pt x="52" y="41"/>
                      <a:pt x="52" y="41"/>
                    </a:cubicBezTo>
                    <a:cubicBezTo>
                      <a:pt x="63" y="41"/>
                      <a:pt x="72" y="32"/>
                      <a:pt x="72" y="20"/>
                    </a:cubicBezTo>
                    <a:cubicBezTo>
                      <a:pt x="72" y="9"/>
                      <a:pt x="63" y="0"/>
                      <a:pt x="52"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6" name="Freeform 127"/>
              <p:cNvSpPr/>
              <p:nvPr/>
            </p:nvSpPr>
            <p:spPr bwMode="auto">
              <a:xfrm>
                <a:off x="2606676" y="681038"/>
                <a:ext cx="42863" cy="25400"/>
              </a:xfrm>
              <a:custGeom>
                <a:avLst/>
                <a:gdLst>
                  <a:gd name="T0" fmla="*/ 52 w 72"/>
                  <a:gd name="T1" fmla="*/ 0 h 41"/>
                  <a:gd name="T2" fmla="*/ 36 w 72"/>
                  <a:gd name="T3" fmla="*/ 0 h 41"/>
                  <a:gd name="T4" fmla="*/ 21 w 72"/>
                  <a:gd name="T5" fmla="*/ 0 h 41"/>
                  <a:gd name="T6" fmla="*/ 0 w 72"/>
                  <a:gd name="T7" fmla="*/ 20 h 41"/>
                  <a:gd name="T8" fmla="*/ 21 w 72"/>
                  <a:gd name="T9" fmla="*/ 41 h 41"/>
                  <a:gd name="T10" fmla="*/ 36 w 72"/>
                  <a:gd name="T11" fmla="*/ 41 h 41"/>
                  <a:gd name="T12" fmla="*/ 52 w 72"/>
                  <a:gd name="T13" fmla="*/ 41 h 41"/>
                  <a:gd name="T14" fmla="*/ 72 w 72"/>
                  <a:gd name="T15" fmla="*/ 20 h 41"/>
                  <a:gd name="T16" fmla="*/ 52 w 72"/>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1">
                    <a:moveTo>
                      <a:pt x="52" y="0"/>
                    </a:moveTo>
                    <a:cubicBezTo>
                      <a:pt x="36" y="0"/>
                      <a:pt x="36" y="0"/>
                      <a:pt x="36" y="0"/>
                    </a:cubicBezTo>
                    <a:cubicBezTo>
                      <a:pt x="21" y="0"/>
                      <a:pt x="21" y="0"/>
                      <a:pt x="21" y="0"/>
                    </a:cubicBezTo>
                    <a:cubicBezTo>
                      <a:pt x="10" y="0"/>
                      <a:pt x="0" y="9"/>
                      <a:pt x="0" y="20"/>
                    </a:cubicBezTo>
                    <a:cubicBezTo>
                      <a:pt x="0" y="32"/>
                      <a:pt x="10" y="41"/>
                      <a:pt x="21" y="41"/>
                    </a:cubicBezTo>
                    <a:cubicBezTo>
                      <a:pt x="36" y="41"/>
                      <a:pt x="36" y="41"/>
                      <a:pt x="36" y="41"/>
                    </a:cubicBezTo>
                    <a:cubicBezTo>
                      <a:pt x="52" y="41"/>
                      <a:pt x="52" y="41"/>
                      <a:pt x="52" y="41"/>
                    </a:cubicBezTo>
                    <a:cubicBezTo>
                      <a:pt x="63" y="41"/>
                      <a:pt x="72" y="32"/>
                      <a:pt x="72" y="20"/>
                    </a:cubicBezTo>
                    <a:cubicBezTo>
                      <a:pt x="72" y="9"/>
                      <a:pt x="63" y="0"/>
                      <a:pt x="52"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7" name="Freeform 128"/>
              <p:cNvSpPr/>
              <p:nvPr/>
            </p:nvSpPr>
            <p:spPr bwMode="auto">
              <a:xfrm>
                <a:off x="2606676" y="773113"/>
                <a:ext cx="42863" cy="23813"/>
              </a:xfrm>
              <a:custGeom>
                <a:avLst/>
                <a:gdLst>
                  <a:gd name="T0" fmla="*/ 52 w 72"/>
                  <a:gd name="T1" fmla="*/ 0 h 41"/>
                  <a:gd name="T2" fmla="*/ 36 w 72"/>
                  <a:gd name="T3" fmla="*/ 0 h 41"/>
                  <a:gd name="T4" fmla="*/ 21 w 72"/>
                  <a:gd name="T5" fmla="*/ 0 h 41"/>
                  <a:gd name="T6" fmla="*/ 0 w 72"/>
                  <a:gd name="T7" fmla="*/ 20 h 41"/>
                  <a:gd name="T8" fmla="*/ 21 w 72"/>
                  <a:gd name="T9" fmla="*/ 41 h 41"/>
                  <a:gd name="T10" fmla="*/ 36 w 72"/>
                  <a:gd name="T11" fmla="*/ 41 h 41"/>
                  <a:gd name="T12" fmla="*/ 52 w 72"/>
                  <a:gd name="T13" fmla="*/ 41 h 41"/>
                  <a:gd name="T14" fmla="*/ 72 w 72"/>
                  <a:gd name="T15" fmla="*/ 20 h 41"/>
                  <a:gd name="T16" fmla="*/ 52 w 72"/>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1">
                    <a:moveTo>
                      <a:pt x="52" y="0"/>
                    </a:moveTo>
                    <a:cubicBezTo>
                      <a:pt x="36" y="0"/>
                      <a:pt x="36" y="0"/>
                      <a:pt x="36" y="0"/>
                    </a:cubicBezTo>
                    <a:cubicBezTo>
                      <a:pt x="21" y="0"/>
                      <a:pt x="21" y="0"/>
                      <a:pt x="21" y="0"/>
                    </a:cubicBezTo>
                    <a:cubicBezTo>
                      <a:pt x="10" y="0"/>
                      <a:pt x="0" y="9"/>
                      <a:pt x="0" y="20"/>
                    </a:cubicBezTo>
                    <a:cubicBezTo>
                      <a:pt x="0" y="32"/>
                      <a:pt x="10" y="41"/>
                      <a:pt x="21" y="41"/>
                    </a:cubicBezTo>
                    <a:cubicBezTo>
                      <a:pt x="36" y="41"/>
                      <a:pt x="36" y="41"/>
                      <a:pt x="36" y="41"/>
                    </a:cubicBezTo>
                    <a:cubicBezTo>
                      <a:pt x="52" y="41"/>
                      <a:pt x="52" y="41"/>
                      <a:pt x="52" y="41"/>
                    </a:cubicBezTo>
                    <a:cubicBezTo>
                      <a:pt x="63" y="41"/>
                      <a:pt x="72" y="32"/>
                      <a:pt x="72" y="20"/>
                    </a:cubicBezTo>
                    <a:cubicBezTo>
                      <a:pt x="72" y="9"/>
                      <a:pt x="63" y="0"/>
                      <a:pt x="52"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8" name="Freeform 129"/>
              <p:cNvSpPr/>
              <p:nvPr/>
            </p:nvSpPr>
            <p:spPr bwMode="auto">
              <a:xfrm>
                <a:off x="2655888" y="773113"/>
                <a:ext cx="42863" cy="23813"/>
              </a:xfrm>
              <a:custGeom>
                <a:avLst/>
                <a:gdLst>
                  <a:gd name="T0" fmla="*/ 51 w 72"/>
                  <a:gd name="T1" fmla="*/ 0 h 41"/>
                  <a:gd name="T2" fmla="*/ 21 w 72"/>
                  <a:gd name="T3" fmla="*/ 0 h 41"/>
                  <a:gd name="T4" fmla="*/ 0 w 72"/>
                  <a:gd name="T5" fmla="*/ 20 h 41"/>
                  <a:gd name="T6" fmla="*/ 21 w 72"/>
                  <a:gd name="T7" fmla="*/ 41 h 41"/>
                  <a:gd name="T8" fmla="*/ 51 w 72"/>
                  <a:gd name="T9" fmla="*/ 41 h 41"/>
                  <a:gd name="T10" fmla="*/ 72 w 72"/>
                  <a:gd name="T11" fmla="*/ 20 h 41"/>
                  <a:gd name="T12" fmla="*/ 51 w 72"/>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2" h="41">
                    <a:moveTo>
                      <a:pt x="51" y="0"/>
                    </a:moveTo>
                    <a:cubicBezTo>
                      <a:pt x="21" y="0"/>
                      <a:pt x="21" y="0"/>
                      <a:pt x="21" y="0"/>
                    </a:cubicBezTo>
                    <a:cubicBezTo>
                      <a:pt x="9" y="0"/>
                      <a:pt x="0" y="9"/>
                      <a:pt x="0" y="20"/>
                    </a:cubicBezTo>
                    <a:cubicBezTo>
                      <a:pt x="0" y="32"/>
                      <a:pt x="9" y="41"/>
                      <a:pt x="21" y="41"/>
                    </a:cubicBezTo>
                    <a:cubicBezTo>
                      <a:pt x="51" y="41"/>
                      <a:pt x="51" y="41"/>
                      <a:pt x="51" y="41"/>
                    </a:cubicBezTo>
                    <a:cubicBezTo>
                      <a:pt x="62" y="41"/>
                      <a:pt x="72" y="32"/>
                      <a:pt x="72" y="20"/>
                    </a:cubicBezTo>
                    <a:cubicBezTo>
                      <a:pt x="72"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9" name="Freeform 130"/>
              <p:cNvSpPr/>
              <p:nvPr/>
            </p:nvSpPr>
            <p:spPr bwMode="auto">
              <a:xfrm>
                <a:off x="2559051" y="742951"/>
                <a:ext cx="42863" cy="23813"/>
              </a:xfrm>
              <a:custGeom>
                <a:avLst/>
                <a:gdLst>
                  <a:gd name="T0" fmla="*/ 51 w 71"/>
                  <a:gd name="T1" fmla="*/ 0 h 41"/>
                  <a:gd name="T2" fmla="*/ 20 w 71"/>
                  <a:gd name="T3" fmla="*/ 0 h 41"/>
                  <a:gd name="T4" fmla="*/ 0 w 71"/>
                  <a:gd name="T5" fmla="*/ 20 h 41"/>
                  <a:gd name="T6" fmla="*/ 20 w 71"/>
                  <a:gd name="T7" fmla="*/ 41 h 41"/>
                  <a:gd name="T8" fmla="*/ 51 w 71"/>
                  <a:gd name="T9" fmla="*/ 41 h 41"/>
                  <a:gd name="T10" fmla="*/ 71 w 71"/>
                  <a:gd name="T11" fmla="*/ 20 h 41"/>
                  <a:gd name="T12" fmla="*/ 51 w 7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1" h="41">
                    <a:moveTo>
                      <a:pt x="51" y="0"/>
                    </a:moveTo>
                    <a:cubicBezTo>
                      <a:pt x="20" y="0"/>
                      <a:pt x="20" y="0"/>
                      <a:pt x="20" y="0"/>
                    </a:cubicBezTo>
                    <a:cubicBezTo>
                      <a:pt x="9" y="0"/>
                      <a:pt x="0" y="9"/>
                      <a:pt x="0" y="20"/>
                    </a:cubicBezTo>
                    <a:cubicBezTo>
                      <a:pt x="0" y="32"/>
                      <a:pt x="9" y="41"/>
                      <a:pt x="20" y="41"/>
                    </a:cubicBezTo>
                    <a:cubicBezTo>
                      <a:pt x="51" y="41"/>
                      <a:pt x="51" y="41"/>
                      <a:pt x="51" y="41"/>
                    </a:cubicBezTo>
                    <a:cubicBezTo>
                      <a:pt x="62" y="41"/>
                      <a:pt x="71" y="32"/>
                      <a:pt x="71" y="20"/>
                    </a:cubicBezTo>
                    <a:cubicBezTo>
                      <a:pt x="71"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0" name="Freeform 131"/>
              <p:cNvSpPr/>
              <p:nvPr/>
            </p:nvSpPr>
            <p:spPr bwMode="auto">
              <a:xfrm>
                <a:off x="2559051" y="681038"/>
                <a:ext cx="42863" cy="25400"/>
              </a:xfrm>
              <a:custGeom>
                <a:avLst/>
                <a:gdLst>
                  <a:gd name="T0" fmla="*/ 51 w 71"/>
                  <a:gd name="T1" fmla="*/ 0 h 41"/>
                  <a:gd name="T2" fmla="*/ 20 w 71"/>
                  <a:gd name="T3" fmla="*/ 0 h 41"/>
                  <a:gd name="T4" fmla="*/ 0 w 71"/>
                  <a:gd name="T5" fmla="*/ 20 h 41"/>
                  <a:gd name="T6" fmla="*/ 20 w 71"/>
                  <a:gd name="T7" fmla="*/ 41 h 41"/>
                  <a:gd name="T8" fmla="*/ 51 w 71"/>
                  <a:gd name="T9" fmla="*/ 41 h 41"/>
                  <a:gd name="T10" fmla="*/ 71 w 71"/>
                  <a:gd name="T11" fmla="*/ 20 h 41"/>
                  <a:gd name="T12" fmla="*/ 51 w 7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1" h="41">
                    <a:moveTo>
                      <a:pt x="51" y="0"/>
                    </a:moveTo>
                    <a:cubicBezTo>
                      <a:pt x="20" y="0"/>
                      <a:pt x="20" y="0"/>
                      <a:pt x="20" y="0"/>
                    </a:cubicBezTo>
                    <a:cubicBezTo>
                      <a:pt x="9" y="0"/>
                      <a:pt x="0" y="9"/>
                      <a:pt x="0" y="20"/>
                    </a:cubicBezTo>
                    <a:cubicBezTo>
                      <a:pt x="0" y="32"/>
                      <a:pt x="9" y="41"/>
                      <a:pt x="20" y="41"/>
                    </a:cubicBezTo>
                    <a:cubicBezTo>
                      <a:pt x="51" y="41"/>
                      <a:pt x="51" y="41"/>
                      <a:pt x="51" y="41"/>
                    </a:cubicBezTo>
                    <a:cubicBezTo>
                      <a:pt x="62" y="41"/>
                      <a:pt x="71" y="32"/>
                      <a:pt x="71" y="20"/>
                    </a:cubicBezTo>
                    <a:cubicBezTo>
                      <a:pt x="71"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1" name="Freeform 132"/>
              <p:cNvSpPr/>
              <p:nvPr/>
            </p:nvSpPr>
            <p:spPr bwMode="auto">
              <a:xfrm>
                <a:off x="2559051" y="711201"/>
                <a:ext cx="42863" cy="25400"/>
              </a:xfrm>
              <a:custGeom>
                <a:avLst/>
                <a:gdLst>
                  <a:gd name="T0" fmla="*/ 51 w 71"/>
                  <a:gd name="T1" fmla="*/ 0 h 41"/>
                  <a:gd name="T2" fmla="*/ 20 w 71"/>
                  <a:gd name="T3" fmla="*/ 0 h 41"/>
                  <a:gd name="T4" fmla="*/ 0 w 71"/>
                  <a:gd name="T5" fmla="*/ 20 h 41"/>
                  <a:gd name="T6" fmla="*/ 20 w 71"/>
                  <a:gd name="T7" fmla="*/ 41 h 41"/>
                  <a:gd name="T8" fmla="*/ 51 w 71"/>
                  <a:gd name="T9" fmla="*/ 41 h 41"/>
                  <a:gd name="T10" fmla="*/ 71 w 71"/>
                  <a:gd name="T11" fmla="*/ 20 h 41"/>
                  <a:gd name="T12" fmla="*/ 51 w 7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71" h="41">
                    <a:moveTo>
                      <a:pt x="51" y="0"/>
                    </a:moveTo>
                    <a:cubicBezTo>
                      <a:pt x="20" y="0"/>
                      <a:pt x="20" y="0"/>
                      <a:pt x="20" y="0"/>
                    </a:cubicBezTo>
                    <a:cubicBezTo>
                      <a:pt x="9" y="0"/>
                      <a:pt x="0" y="9"/>
                      <a:pt x="0" y="20"/>
                    </a:cubicBezTo>
                    <a:cubicBezTo>
                      <a:pt x="0" y="32"/>
                      <a:pt x="9" y="41"/>
                      <a:pt x="20" y="41"/>
                    </a:cubicBezTo>
                    <a:cubicBezTo>
                      <a:pt x="51" y="41"/>
                      <a:pt x="51" y="41"/>
                      <a:pt x="51" y="41"/>
                    </a:cubicBezTo>
                    <a:cubicBezTo>
                      <a:pt x="62" y="41"/>
                      <a:pt x="71" y="32"/>
                      <a:pt x="71" y="20"/>
                    </a:cubicBezTo>
                    <a:cubicBezTo>
                      <a:pt x="71" y="9"/>
                      <a:pt x="62" y="0"/>
                      <a:pt x="51"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085" name="文本框 58"/>
          <p:cNvSpPr txBox="1"/>
          <p:nvPr/>
        </p:nvSpPr>
        <p:spPr>
          <a:xfrm>
            <a:off x="350838" y="3581400"/>
            <a:ext cx="6292850" cy="830263"/>
          </a:xfrm>
          <a:prstGeom prst="rect">
            <a:avLst/>
          </a:prstGeom>
          <a:noFill/>
          <a:ln w="9525">
            <a:noFill/>
          </a:ln>
        </p:spPr>
        <p:txBody>
          <a:bodyPr anchor="t">
            <a:spAutoFit/>
          </a:bodyPr>
          <a:p>
            <a:r>
              <a:rPr lang="zh-CN" altLang="en-US" sz="4800" b="1" dirty="0">
                <a:solidFill>
                  <a:srgbClr val="1C4885"/>
                </a:solidFill>
                <a:latin typeface="微软雅黑" panose="020B0503020204020204" pitchFamily="34" charset="-122"/>
                <a:ea typeface="微软雅黑" panose="020B0503020204020204" pitchFamily="34" charset="-122"/>
              </a:rPr>
              <a:t>Google Flu Trend</a:t>
            </a:r>
            <a:endParaRPr lang="zh-CN" altLang="en-US" sz="4800"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anim calcmode="lin" valueType="num">
                                      <p:cBhvr>
                                        <p:cTn id="8" dur="750" fill="hold"/>
                                        <p:tgtEl>
                                          <p:spTgt spid="26"/>
                                        </p:tgtEl>
                                        <p:attrNameLst>
                                          <p:attrName>ppt_x</p:attrName>
                                        </p:attrNameLst>
                                      </p:cBhvr>
                                      <p:tavLst>
                                        <p:tav tm="0">
                                          <p:val>
                                            <p:strVal val="#ppt_x"/>
                                          </p:val>
                                        </p:tav>
                                        <p:tav tm="100000">
                                          <p:val>
                                            <p:strVal val="#ppt_x"/>
                                          </p:val>
                                        </p:tav>
                                      </p:tavLst>
                                    </p:anim>
                                    <p:anim calcmode="lin" valueType="num">
                                      <p:cBhvr>
                                        <p:cTn id="9" dur="75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anim calcmode="lin" valueType="num">
                                      <p:cBhvr>
                                        <p:cTn id="13" dur="750" fill="hold"/>
                                        <p:tgtEl>
                                          <p:spTgt spid="23"/>
                                        </p:tgtEl>
                                        <p:attrNameLst>
                                          <p:attrName>ppt_x</p:attrName>
                                        </p:attrNameLst>
                                      </p:cBhvr>
                                      <p:tavLst>
                                        <p:tav tm="0">
                                          <p:val>
                                            <p:strVal val="#ppt_x"/>
                                          </p:val>
                                        </p:tav>
                                        <p:tav tm="100000">
                                          <p:val>
                                            <p:strVal val="#ppt_x"/>
                                          </p:val>
                                        </p:tav>
                                      </p:tavLst>
                                    </p:anim>
                                    <p:anim calcmode="lin" valueType="num">
                                      <p:cBhvr>
                                        <p:cTn id="14"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1"/>
          <p:cNvSpPr/>
          <p:nvPr/>
        </p:nvSpPr>
        <p:spPr>
          <a:xfrm>
            <a:off x="5614988" y="0"/>
            <a:ext cx="6423025" cy="6858000"/>
          </a:xfrm>
          <a:custGeom>
            <a:avLst/>
            <a:gdLst>
              <a:gd name="connsiteX0" fmla="*/ 0 w 5769204"/>
              <a:gd name="connsiteY0" fmla="*/ 0 h 6858000"/>
              <a:gd name="connsiteX1" fmla="*/ 5769204 w 5769204"/>
              <a:gd name="connsiteY1" fmla="*/ 0 h 6858000"/>
              <a:gd name="connsiteX2" fmla="*/ 5769204 w 5769204"/>
              <a:gd name="connsiteY2" fmla="*/ 6858000 h 6858000"/>
              <a:gd name="connsiteX3" fmla="*/ 0 w 5769204"/>
              <a:gd name="connsiteY3" fmla="*/ 6858000 h 6858000"/>
              <a:gd name="connsiteX4" fmla="*/ 0 w 5769204"/>
              <a:gd name="connsiteY4" fmla="*/ 0 h 6858000"/>
              <a:gd name="connsiteX0-1" fmla="*/ 2450969 w 5769204"/>
              <a:gd name="connsiteY0-2" fmla="*/ 9427 h 6858000"/>
              <a:gd name="connsiteX1-3" fmla="*/ 5769204 w 5769204"/>
              <a:gd name="connsiteY1-4" fmla="*/ 0 h 6858000"/>
              <a:gd name="connsiteX2-5" fmla="*/ 5769204 w 5769204"/>
              <a:gd name="connsiteY2-6" fmla="*/ 6858000 h 6858000"/>
              <a:gd name="connsiteX3-7" fmla="*/ 0 w 5769204"/>
              <a:gd name="connsiteY3-8" fmla="*/ 6858000 h 6858000"/>
              <a:gd name="connsiteX4-9" fmla="*/ 2450969 w 5769204"/>
              <a:gd name="connsiteY4-10" fmla="*/ 9427 h 6858000"/>
              <a:gd name="connsiteX0-11" fmla="*/ 2450969 w 5769204"/>
              <a:gd name="connsiteY0-12" fmla="*/ 9427 h 6858000"/>
              <a:gd name="connsiteX1-13" fmla="*/ 5769204 w 5769204"/>
              <a:gd name="connsiteY1-14" fmla="*/ 0 h 6858000"/>
              <a:gd name="connsiteX2-15" fmla="*/ 5769204 w 5769204"/>
              <a:gd name="connsiteY2-16" fmla="*/ 6858000 h 6858000"/>
              <a:gd name="connsiteX3-17" fmla="*/ 0 w 5769204"/>
              <a:gd name="connsiteY3-18" fmla="*/ 6858000 h 6858000"/>
              <a:gd name="connsiteX4-19" fmla="*/ 2450969 w 5769204"/>
              <a:gd name="connsiteY4-20" fmla="*/ 9427 h 6858000"/>
              <a:gd name="connsiteX0-21" fmla="*/ 1883645 w 5769204"/>
              <a:gd name="connsiteY0-22" fmla="*/ 9427 h 6858000"/>
              <a:gd name="connsiteX1-23" fmla="*/ 5769204 w 5769204"/>
              <a:gd name="connsiteY1-24" fmla="*/ 0 h 6858000"/>
              <a:gd name="connsiteX2-25" fmla="*/ 5769204 w 5769204"/>
              <a:gd name="connsiteY2-26" fmla="*/ 6858000 h 6858000"/>
              <a:gd name="connsiteX3-27" fmla="*/ 0 w 5769204"/>
              <a:gd name="connsiteY3-28" fmla="*/ 6858000 h 6858000"/>
              <a:gd name="connsiteX4-29" fmla="*/ 1883645 w 5769204"/>
              <a:gd name="connsiteY4-30" fmla="*/ 9427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69204" h="6858000">
                <a:moveTo>
                  <a:pt x="1883645" y="9427"/>
                </a:moveTo>
                <a:lnTo>
                  <a:pt x="5769204" y="0"/>
                </a:lnTo>
                <a:lnTo>
                  <a:pt x="5769204" y="6858000"/>
                </a:lnTo>
                <a:lnTo>
                  <a:pt x="0" y="6858000"/>
                </a:lnTo>
                <a:lnTo>
                  <a:pt x="1883645" y="94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矩形 1"/>
          <p:cNvSpPr/>
          <p:nvPr/>
        </p:nvSpPr>
        <p:spPr>
          <a:xfrm>
            <a:off x="5768975" y="0"/>
            <a:ext cx="6423025" cy="6858000"/>
          </a:xfrm>
          <a:custGeom>
            <a:avLst/>
            <a:gdLst>
              <a:gd name="connsiteX0" fmla="*/ 0 w 5769204"/>
              <a:gd name="connsiteY0" fmla="*/ 0 h 6858000"/>
              <a:gd name="connsiteX1" fmla="*/ 5769204 w 5769204"/>
              <a:gd name="connsiteY1" fmla="*/ 0 h 6858000"/>
              <a:gd name="connsiteX2" fmla="*/ 5769204 w 5769204"/>
              <a:gd name="connsiteY2" fmla="*/ 6858000 h 6858000"/>
              <a:gd name="connsiteX3" fmla="*/ 0 w 5769204"/>
              <a:gd name="connsiteY3" fmla="*/ 6858000 h 6858000"/>
              <a:gd name="connsiteX4" fmla="*/ 0 w 5769204"/>
              <a:gd name="connsiteY4" fmla="*/ 0 h 6858000"/>
              <a:gd name="connsiteX0-1" fmla="*/ 2450969 w 5769204"/>
              <a:gd name="connsiteY0-2" fmla="*/ 9427 h 6858000"/>
              <a:gd name="connsiteX1-3" fmla="*/ 5769204 w 5769204"/>
              <a:gd name="connsiteY1-4" fmla="*/ 0 h 6858000"/>
              <a:gd name="connsiteX2-5" fmla="*/ 5769204 w 5769204"/>
              <a:gd name="connsiteY2-6" fmla="*/ 6858000 h 6858000"/>
              <a:gd name="connsiteX3-7" fmla="*/ 0 w 5769204"/>
              <a:gd name="connsiteY3-8" fmla="*/ 6858000 h 6858000"/>
              <a:gd name="connsiteX4-9" fmla="*/ 2450969 w 5769204"/>
              <a:gd name="connsiteY4-10" fmla="*/ 9427 h 6858000"/>
              <a:gd name="connsiteX0-11" fmla="*/ 2450969 w 5769204"/>
              <a:gd name="connsiteY0-12" fmla="*/ 9427 h 6858000"/>
              <a:gd name="connsiteX1-13" fmla="*/ 5769204 w 5769204"/>
              <a:gd name="connsiteY1-14" fmla="*/ 0 h 6858000"/>
              <a:gd name="connsiteX2-15" fmla="*/ 5769204 w 5769204"/>
              <a:gd name="connsiteY2-16" fmla="*/ 6858000 h 6858000"/>
              <a:gd name="connsiteX3-17" fmla="*/ 0 w 5769204"/>
              <a:gd name="connsiteY3-18" fmla="*/ 6858000 h 6858000"/>
              <a:gd name="connsiteX4-19" fmla="*/ 2450969 w 5769204"/>
              <a:gd name="connsiteY4-20" fmla="*/ 9427 h 6858000"/>
              <a:gd name="connsiteX0-21" fmla="*/ 1883645 w 5769204"/>
              <a:gd name="connsiteY0-22" fmla="*/ 9427 h 6858000"/>
              <a:gd name="connsiteX1-23" fmla="*/ 5769204 w 5769204"/>
              <a:gd name="connsiteY1-24" fmla="*/ 0 h 6858000"/>
              <a:gd name="connsiteX2-25" fmla="*/ 5769204 w 5769204"/>
              <a:gd name="connsiteY2-26" fmla="*/ 6858000 h 6858000"/>
              <a:gd name="connsiteX3-27" fmla="*/ 0 w 5769204"/>
              <a:gd name="connsiteY3-28" fmla="*/ 6858000 h 6858000"/>
              <a:gd name="connsiteX4-29" fmla="*/ 1883645 w 5769204"/>
              <a:gd name="connsiteY4-30" fmla="*/ 9427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69204" h="6858000">
                <a:moveTo>
                  <a:pt x="1883645" y="9427"/>
                </a:moveTo>
                <a:lnTo>
                  <a:pt x="5769204" y="0"/>
                </a:lnTo>
                <a:lnTo>
                  <a:pt x="5769204" y="6858000"/>
                </a:lnTo>
                <a:lnTo>
                  <a:pt x="0" y="6858000"/>
                </a:lnTo>
                <a:lnTo>
                  <a:pt x="1883645" y="9427"/>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等腰三角形 4"/>
          <p:cNvSpPr/>
          <p:nvPr/>
        </p:nvSpPr>
        <p:spPr>
          <a:xfrm rot="21255611">
            <a:off x="9923463" y="-147637"/>
            <a:ext cx="2436813" cy="3543300"/>
          </a:xfrm>
          <a:custGeom>
            <a:avLst/>
            <a:gdLst>
              <a:gd name="connsiteX0" fmla="*/ 0 w 2912883"/>
              <a:gd name="connsiteY0" fmla="*/ 1941922 h 1941922"/>
              <a:gd name="connsiteX1" fmla="*/ 1456442 w 2912883"/>
              <a:gd name="connsiteY1" fmla="*/ 0 h 1941922"/>
              <a:gd name="connsiteX2" fmla="*/ 2912883 w 2912883"/>
              <a:gd name="connsiteY2" fmla="*/ 1941922 h 1941922"/>
              <a:gd name="connsiteX3" fmla="*/ 0 w 2912883"/>
              <a:gd name="connsiteY3" fmla="*/ 1941922 h 1941922"/>
              <a:gd name="connsiteX0-1" fmla="*/ 0 w 2965340"/>
              <a:gd name="connsiteY0-2" fmla="*/ 3097709 h 3097709"/>
              <a:gd name="connsiteX1-3" fmla="*/ 2965340 w 2965340"/>
              <a:gd name="connsiteY1-4" fmla="*/ 0 h 3097709"/>
              <a:gd name="connsiteX2-5" fmla="*/ 2912883 w 2965340"/>
              <a:gd name="connsiteY2-6" fmla="*/ 3097709 h 3097709"/>
              <a:gd name="connsiteX3-7" fmla="*/ 0 w 2965340"/>
              <a:gd name="connsiteY3-8" fmla="*/ 3097709 h 3097709"/>
              <a:gd name="connsiteX0-9" fmla="*/ 0 w 2887620"/>
              <a:gd name="connsiteY0-10" fmla="*/ 0 h 3412413"/>
              <a:gd name="connsiteX1-11" fmla="*/ 2887620 w 2887620"/>
              <a:gd name="connsiteY1-12" fmla="*/ 314704 h 3412413"/>
              <a:gd name="connsiteX2-13" fmla="*/ 2835163 w 2887620"/>
              <a:gd name="connsiteY2-14" fmla="*/ 3412413 h 3412413"/>
              <a:gd name="connsiteX3-15" fmla="*/ 0 w 2887620"/>
              <a:gd name="connsiteY3-16" fmla="*/ 0 h 3412413"/>
              <a:gd name="connsiteX0-17" fmla="*/ 0 w 2887620"/>
              <a:gd name="connsiteY0-18" fmla="*/ 0 h 3573606"/>
              <a:gd name="connsiteX1-19" fmla="*/ 2887620 w 2887620"/>
              <a:gd name="connsiteY1-20" fmla="*/ 314704 h 3573606"/>
              <a:gd name="connsiteX2-21" fmla="*/ 2553681 w 2887620"/>
              <a:gd name="connsiteY2-22" fmla="*/ 3573606 h 3573606"/>
              <a:gd name="connsiteX3-23" fmla="*/ 0 w 2887620"/>
              <a:gd name="connsiteY3-24" fmla="*/ 0 h 3573606"/>
              <a:gd name="connsiteX0-25" fmla="*/ 0 w 2410206"/>
              <a:gd name="connsiteY0-26" fmla="*/ 0 h 3516145"/>
              <a:gd name="connsiteX1-27" fmla="*/ 2410206 w 2410206"/>
              <a:gd name="connsiteY1-28" fmla="*/ 257243 h 3516145"/>
              <a:gd name="connsiteX2-29" fmla="*/ 2076267 w 2410206"/>
              <a:gd name="connsiteY2-30" fmla="*/ 3516145 h 3516145"/>
              <a:gd name="connsiteX3-31" fmla="*/ 0 w 2410206"/>
              <a:gd name="connsiteY3-32" fmla="*/ 0 h 3516145"/>
              <a:gd name="connsiteX0-33" fmla="*/ 0 w 2410206"/>
              <a:gd name="connsiteY0-34" fmla="*/ 0 h 3517087"/>
              <a:gd name="connsiteX1-35" fmla="*/ 2410206 w 2410206"/>
              <a:gd name="connsiteY1-36" fmla="*/ 257243 h 3517087"/>
              <a:gd name="connsiteX2-37" fmla="*/ 2085646 w 2410206"/>
              <a:gd name="connsiteY2-38" fmla="*/ 3517087 h 3517087"/>
              <a:gd name="connsiteX3-39" fmla="*/ 0 w 2410206"/>
              <a:gd name="connsiteY3-40" fmla="*/ 0 h 3517087"/>
              <a:gd name="connsiteX0-41" fmla="*/ 0 w 2432457"/>
              <a:gd name="connsiteY0-42" fmla="*/ 0 h 3517087"/>
              <a:gd name="connsiteX1-43" fmla="*/ 2432457 w 2432457"/>
              <a:gd name="connsiteY1-44" fmla="*/ 239057 h 3517087"/>
              <a:gd name="connsiteX2-45" fmla="*/ 2085646 w 2432457"/>
              <a:gd name="connsiteY2-46" fmla="*/ 3517087 h 3517087"/>
              <a:gd name="connsiteX3-47" fmla="*/ 0 w 2432457"/>
              <a:gd name="connsiteY3-48" fmla="*/ 0 h 3517087"/>
              <a:gd name="connsiteX0-49" fmla="*/ 0 w 2432457"/>
              <a:gd name="connsiteY0-50" fmla="*/ 0 h 3532759"/>
              <a:gd name="connsiteX1-51" fmla="*/ 2432457 w 2432457"/>
              <a:gd name="connsiteY1-52" fmla="*/ 239057 h 3532759"/>
              <a:gd name="connsiteX2-53" fmla="*/ 2089176 w 2432457"/>
              <a:gd name="connsiteY2-54" fmla="*/ 3532759 h 3532759"/>
              <a:gd name="connsiteX3-55" fmla="*/ 0 w 2432457"/>
              <a:gd name="connsiteY3-56" fmla="*/ 0 h 3532759"/>
              <a:gd name="connsiteX0-57" fmla="*/ 0 w 2436495"/>
              <a:gd name="connsiteY0-58" fmla="*/ 0 h 3543376"/>
              <a:gd name="connsiteX1-59" fmla="*/ 2436495 w 2436495"/>
              <a:gd name="connsiteY1-60" fmla="*/ 249674 h 3543376"/>
              <a:gd name="connsiteX2-61" fmla="*/ 2093214 w 2436495"/>
              <a:gd name="connsiteY2-62" fmla="*/ 3543376 h 3543376"/>
              <a:gd name="connsiteX3-63" fmla="*/ 0 w 2436495"/>
              <a:gd name="connsiteY3-64" fmla="*/ 0 h 3543376"/>
            </a:gdLst>
            <a:ahLst/>
            <a:cxnLst>
              <a:cxn ang="0">
                <a:pos x="connsiteX0-1" y="connsiteY0-2"/>
              </a:cxn>
              <a:cxn ang="0">
                <a:pos x="connsiteX1-3" y="connsiteY1-4"/>
              </a:cxn>
              <a:cxn ang="0">
                <a:pos x="connsiteX2-5" y="connsiteY2-6"/>
              </a:cxn>
              <a:cxn ang="0">
                <a:pos x="connsiteX3-7" y="connsiteY3-8"/>
              </a:cxn>
            </a:cxnLst>
            <a:rect l="l" t="t" r="r" b="b"/>
            <a:pathLst>
              <a:path w="2436495" h="3543376">
                <a:moveTo>
                  <a:pt x="0" y="0"/>
                </a:moveTo>
                <a:lnTo>
                  <a:pt x="2436495" y="249674"/>
                </a:lnTo>
                <a:lnTo>
                  <a:pt x="2093214" y="3543376"/>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等腰三角形 4"/>
          <p:cNvSpPr/>
          <p:nvPr/>
        </p:nvSpPr>
        <p:spPr>
          <a:xfrm rot="10452885">
            <a:off x="9837738" y="146050"/>
            <a:ext cx="1068388" cy="1552575"/>
          </a:xfrm>
          <a:custGeom>
            <a:avLst/>
            <a:gdLst>
              <a:gd name="connsiteX0" fmla="*/ 0 w 2912883"/>
              <a:gd name="connsiteY0" fmla="*/ 1941922 h 1941922"/>
              <a:gd name="connsiteX1" fmla="*/ 1456442 w 2912883"/>
              <a:gd name="connsiteY1" fmla="*/ 0 h 1941922"/>
              <a:gd name="connsiteX2" fmla="*/ 2912883 w 2912883"/>
              <a:gd name="connsiteY2" fmla="*/ 1941922 h 1941922"/>
              <a:gd name="connsiteX3" fmla="*/ 0 w 2912883"/>
              <a:gd name="connsiteY3" fmla="*/ 1941922 h 1941922"/>
              <a:gd name="connsiteX0-1" fmla="*/ 0 w 2965340"/>
              <a:gd name="connsiteY0-2" fmla="*/ 3097709 h 3097709"/>
              <a:gd name="connsiteX1-3" fmla="*/ 2965340 w 2965340"/>
              <a:gd name="connsiteY1-4" fmla="*/ 0 h 3097709"/>
              <a:gd name="connsiteX2-5" fmla="*/ 2912883 w 2965340"/>
              <a:gd name="connsiteY2-6" fmla="*/ 3097709 h 3097709"/>
              <a:gd name="connsiteX3-7" fmla="*/ 0 w 2965340"/>
              <a:gd name="connsiteY3-8" fmla="*/ 3097709 h 3097709"/>
              <a:gd name="connsiteX0-9" fmla="*/ 0 w 2887620"/>
              <a:gd name="connsiteY0-10" fmla="*/ 0 h 3412413"/>
              <a:gd name="connsiteX1-11" fmla="*/ 2887620 w 2887620"/>
              <a:gd name="connsiteY1-12" fmla="*/ 314704 h 3412413"/>
              <a:gd name="connsiteX2-13" fmla="*/ 2835163 w 2887620"/>
              <a:gd name="connsiteY2-14" fmla="*/ 3412413 h 3412413"/>
              <a:gd name="connsiteX3-15" fmla="*/ 0 w 2887620"/>
              <a:gd name="connsiteY3-16" fmla="*/ 0 h 3412413"/>
              <a:gd name="connsiteX0-17" fmla="*/ 0 w 2887620"/>
              <a:gd name="connsiteY0-18" fmla="*/ 0 h 3573606"/>
              <a:gd name="connsiteX1-19" fmla="*/ 2887620 w 2887620"/>
              <a:gd name="connsiteY1-20" fmla="*/ 314704 h 3573606"/>
              <a:gd name="connsiteX2-21" fmla="*/ 2553681 w 2887620"/>
              <a:gd name="connsiteY2-22" fmla="*/ 3573606 h 3573606"/>
              <a:gd name="connsiteX3-23" fmla="*/ 0 w 2887620"/>
              <a:gd name="connsiteY3-24" fmla="*/ 0 h 3573606"/>
              <a:gd name="connsiteX0-25" fmla="*/ 0 w 2410206"/>
              <a:gd name="connsiteY0-26" fmla="*/ 0 h 3516145"/>
              <a:gd name="connsiteX1-27" fmla="*/ 2410206 w 2410206"/>
              <a:gd name="connsiteY1-28" fmla="*/ 257243 h 3516145"/>
              <a:gd name="connsiteX2-29" fmla="*/ 2076267 w 2410206"/>
              <a:gd name="connsiteY2-30" fmla="*/ 3516145 h 3516145"/>
              <a:gd name="connsiteX3-31" fmla="*/ 0 w 2410206"/>
              <a:gd name="connsiteY3-32" fmla="*/ 0 h 3516145"/>
              <a:gd name="connsiteX0-33" fmla="*/ 0 w 2410206"/>
              <a:gd name="connsiteY0-34" fmla="*/ 0 h 3517087"/>
              <a:gd name="connsiteX1-35" fmla="*/ 2410206 w 2410206"/>
              <a:gd name="connsiteY1-36" fmla="*/ 257243 h 3517087"/>
              <a:gd name="connsiteX2-37" fmla="*/ 2085646 w 2410206"/>
              <a:gd name="connsiteY2-38" fmla="*/ 3517087 h 3517087"/>
              <a:gd name="connsiteX3-39" fmla="*/ 0 w 2410206"/>
              <a:gd name="connsiteY3-40" fmla="*/ 0 h 3517087"/>
              <a:gd name="connsiteX0-41" fmla="*/ 0 w 2432457"/>
              <a:gd name="connsiteY0-42" fmla="*/ 0 h 3517087"/>
              <a:gd name="connsiteX1-43" fmla="*/ 2432457 w 2432457"/>
              <a:gd name="connsiteY1-44" fmla="*/ 239057 h 3517087"/>
              <a:gd name="connsiteX2-45" fmla="*/ 2085646 w 2432457"/>
              <a:gd name="connsiteY2-46" fmla="*/ 3517087 h 3517087"/>
              <a:gd name="connsiteX3-47" fmla="*/ 0 w 2432457"/>
              <a:gd name="connsiteY3-48" fmla="*/ 0 h 3517087"/>
              <a:gd name="connsiteX0-49" fmla="*/ 0 w 2432457"/>
              <a:gd name="connsiteY0-50" fmla="*/ 0 h 3532759"/>
              <a:gd name="connsiteX1-51" fmla="*/ 2432457 w 2432457"/>
              <a:gd name="connsiteY1-52" fmla="*/ 239057 h 3532759"/>
              <a:gd name="connsiteX2-53" fmla="*/ 2089176 w 2432457"/>
              <a:gd name="connsiteY2-54" fmla="*/ 3532759 h 3532759"/>
              <a:gd name="connsiteX3-55" fmla="*/ 0 w 2432457"/>
              <a:gd name="connsiteY3-56" fmla="*/ 0 h 3532759"/>
              <a:gd name="connsiteX0-57" fmla="*/ 0 w 2436495"/>
              <a:gd name="connsiteY0-58" fmla="*/ 0 h 3543376"/>
              <a:gd name="connsiteX1-59" fmla="*/ 2436495 w 2436495"/>
              <a:gd name="connsiteY1-60" fmla="*/ 249674 h 3543376"/>
              <a:gd name="connsiteX2-61" fmla="*/ 2093214 w 2436495"/>
              <a:gd name="connsiteY2-62" fmla="*/ 3543376 h 3543376"/>
              <a:gd name="connsiteX3-63" fmla="*/ 0 w 2436495"/>
              <a:gd name="connsiteY3-64" fmla="*/ 0 h 3543376"/>
            </a:gdLst>
            <a:ahLst/>
            <a:cxnLst>
              <a:cxn ang="0">
                <a:pos x="connsiteX0-1" y="connsiteY0-2"/>
              </a:cxn>
              <a:cxn ang="0">
                <a:pos x="connsiteX1-3" y="connsiteY1-4"/>
              </a:cxn>
              <a:cxn ang="0">
                <a:pos x="connsiteX2-5" y="connsiteY2-6"/>
              </a:cxn>
              <a:cxn ang="0">
                <a:pos x="connsiteX3-7" y="connsiteY3-8"/>
              </a:cxn>
            </a:cxnLst>
            <a:rect l="l" t="t" r="r" b="b"/>
            <a:pathLst>
              <a:path w="2436495" h="3543376">
                <a:moveTo>
                  <a:pt x="0" y="0"/>
                </a:moveTo>
                <a:lnTo>
                  <a:pt x="2436495" y="249674"/>
                </a:lnTo>
                <a:lnTo>
                  <a:pt x="2093214" y="3543376"/>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矩形 31"/>
          <p:cNvSpPr/>
          <p:nvPr/>
        </p:nvSpPr>
        <p:spPr bwMode="auto">
          <a:xfrm>
            <a:off x="2208213" y="2940050"/>
            <a:ext cx="2581275" cy="488950"/>
          </a:xfrm>
          <a:prstGeom prst="rect">
            <a:avLst/>
          </a:prstGeom>
          <a:noFill/>
          <a:ln>
            <a:solidFill>
              <a:schemeClr val="tx1">
                <a:lumMod val="75000"/>
                <a:lumOff val="25000"/>
              </a:schemeClr>
            </a:solidFill>
          </a:ln>
          <a:effectLst/>
        </p:spPr>
        <p:txBody>
          <a:bodyPr vert="horz" wrap="square" lIns="91440" tIns="45720" rIns="91440" bIns="45720" numCol="1" rtlCol="0" anchor="t" anchorCtr="0" compatLnSpc="1">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6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03" name="Rectangle 6"/>
          <p:cNvSpPr/>
          <p:nvPr/>
        </p:nvSpPr>
        <p:spPr>
          <a:xfrm>
            <a:off x="2535238" y="2984500"/>
            <a:ext cx="1927225" cy="400050"/>
          </a:xfrm>
          <a:prstGeom prst="rect">
            <a:avLst/>
          </a:prstGeom>
          <a:noFill/>
          <a:ln w="9525">
            <a:noFill/>
          </a:ln>
        </p:spPr>
        <p:txBody>
          <a:bodyPr anchor="t">
            <a:spAutoFit/>
          </a:bodyPr>
          <a:p>
            <a:pPr eaLnBrk="0" hangingPunct="0"/>
            <a:r>
              <a:rPr lang="en-US" altLang="zh-CN" sz="2000" b="1" dirty="0">
                <a:solidFill>
                  <a:srgbClr val="1C4885"/>
                </a:solidFill>
                <a:latin typeface="微软雅黑" panose="020B0503020204020204" pitchFamily="34" charset="-122"/>
                <a:ea typeface="微软雅黑" panose="020B0503020204020204" pitchFamily="34" charset="-122"/>
              </a:rPr>
              <a:t>Introduction</a:t>
            </a:r>
            <a:endParaRPr lang="en-US" altLang="zh-CN" sz="2000" b="1" dirty="0">
              <a:solidFill>
                <a:srgbClr val="1C4885"/>
              </a:solidFill>
              <a:latin typeface="微软雅黑" panose="020B0503020204020204" pitchFamily="34" charset="-122"/>
              <a:ea typeface="微软雅黑" panose="020B0503020204020204" pitchFamily="34" charset="-122"/>
            </a:endParaRPr>
          </a:p>
        </p:txBody>
      </p:sp>
      <p:sp>
        <p:nvSpPr>
          <p:cNvPr id="30" name="矩形 29"/>
          <p:cNvSpPr/>
          <p:nvPr/>
        </p:nvSpPr>
        <p:spPr>
          <a:xfrm>
            <a:off x="695325" y="2940050"/>
            <a:ext cx="1328738" cy="4889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05" name="文本框 30"/>
          <p:cNvSpPr txBox="1"/>
          <p:nvPr/>
        </p:nvSpPr>
        <p:spPr>
          <a:xfrm>
            <a:off x="1166813" y="2984500"/>
            <a:ext cx="962025" cy="398463"/>
          </a:xfrm>
          <a:prstGeom prst="rect">
            <a:avLst/>
          </a:prstGeom>
          <a:noFill/>
          <a:ln w="9525">
            <a:noFill/>
          </a:ln>
        </p:spPr>
        <p:txBody>
          <a:bodyPr anchor="t">
            <a:spAutoFit/>
          </a:bodyPr>
          <a:p>
            <a:r>
              <a:rPr lang="en-US" altLang="zh-CN" sz="2000" b="1" dirty="0">
                <a:solidFill>
                  <a:srgbClr val="FFFFFF"/>
                </a:solidFill>
                <a:latin typeface="微软雅黑" panose="020B0503020204020204" pitchFamily="34" charset="-122"/>
                <a:ea typeface="微软雅黑" panose="020B0503020204020204" pitchFamily="34" charset="-122"/>
              </a:rPr>
              <a:t>1</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208213" y="3600450"/>
            <a:ext cx="2581275" cy="488950"/>
          </a:xfrm>
          <a:prstGeom prst="rect">
            <a:avLst/>
          </a:prstGeom>
          <a:noFill/>
          <a:ln>
            <a:solidFill>
              <a:schemeClr val="tx1">
                <a:lumMod val="75000"/>
                <a:lumOff val="25000"/>
              </a:schemeClr>
            </a:solidFill>
          </a:ln>
          <a:effectLst/>
        </p:spPr>
        <p:txBody>
          <a:bodyPr vert="horz" wrap="square" lIns="91440" tIns="45720" rIns="91440" bIns="45720" numCol="1" rtlCol="0" anchor="t" anchorCtr="0" compatLnSpc="1">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6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07" name="Rectangle 6"/>
          <p:cNvSpPr/>
          <p:nvPr/>
        </p:nvSpPr>
        <p:spPr>
          <a:xfrm>
            <a:off x="2535238" y="3644900"/>
            <a:ext cx="2251075" cy="400050"/>
          </a:xfrm>
          <a:prstGeom prst="rect">
            <a:avLst/>
          </a:prstGeom>
          <a:noFill/>
          <a:ln w="9525">
            <a:noFill/>
          </a:ln>
        </p:spPr>
        <p:txBody>
          <a:bodyPr wrap="square" anchor="t">
            <a:spAutoFit/>
          </a:bodyPr>
          <a:p>
            <a:pPr eaLnBrk="0" hangingPunct="0"/>
            <a:r>
              <a:rPr lang="zh-CN" altLang="en-US" sz="2000" b="1" dirty="0">
                <a:solidFill>
                  <a:srgbClr val="1C4885"/>
                </a:solidFill>
                <a:latin typeface="微软雅黑" panose="020B0503020204020204" pitchFamily="34" charset="-122"/>
                <a:ea typeface="微软雅黑" panose="020B0503020204020204" pitchFamily="34" charset="-122"/>
              </a:rPr>
              <a:t>Methodology </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37" name="矩形 36"/>
          <p:cNvSpPr/>
          <p:nvPr/>
        </p:nvSpPr>
        <p:spPr>
          <a:xfrm>
            <a:off x="695325" y="3600450"/>
            <a:ext cx="1328738" cy="4889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矩形 45"/>
          <p:cNvSpPr/>
          <p:nvPr/>
        </p:nvSpPr>
        <p:spPr bwMode="auto">
          <a:xfrm>
            <a:off x="2206625" y="4260850"/>
            <a:ext cx="2581275" cy="488950"/>
          </a:xfrm>
          <a:prstGeom prst="rect">
            <a:avLst/>
          </a:prstGeom>
          <a:noFill/>
          <a:ln>
            <a:solidFill>
              <a:schemeClr val="tx1">
                <a:lumMod val="75000"/>
                <a:lumOff val="25000"/>
              </a:schemeClr>
            </a:solidFill>
          </a:ln>
          <a:effectLst/>
        </p:spPr>
        <p:txBody>
          <a:bodyPr vert="horz" wrap="square" lIns="91440" tIns="45720" rIns="91440" bIns="45720" numCol="1" rtlCol="0" anchor="t" anchorCtr="0" compatLnSpc="1">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6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10" name="Rectangle 6"/>
          <p:cNvSpPr/>
          <p:nvPr/>
        </p:nvSpPr>
        <p:spPr>
          <a:xfrm>
            <a:off x="2935288" y="4305300"/>
            <a:ext cx="1925637" cy="400050"/>
          </a:xfrm>
          <a:prstGeom prst="rect">
            <a:avLst/>
          </a:prstGeom>
          <a:noFill/>
          <a:ln w="9525">
            <a:noFill/>
          </a:ln>
        </p:spPr>
        <p:txBody>
          <a:bodyPr anchor="t">
            <a:spAutoFit/>
          </a:bodyPr>
          <a:p>
            <a:pPr eaLnBrk="0" hangingPunct="0"/>
            <a:r>
              <a:rPr lang="en-US" altLang="zh-CN" sz="2000" b="1" dirty="0">
                <a:solidFill>
                  <a:srgbClr val="1C4885"/>
                </a:solidFill>
                <a:latin typeface="微软雅黑" panose="020B0503020204020204" pitchFamily="34" charset="-122"/>
                <a:ea typeface="微软雅黑" panose="020B0503020204020204" pitchFamily="34" charset="-122"/>
              </a:rPr>
              <a:t>R</a:t>
            </a:r>
            <a:r>
              <a:rPr lang="zh-CN" altLang="en-US" sz="2000" b="1" dirty="0">
                <a:solidFill>
                  <a:srgbClr val="1C4885"/>
                </a:solidFill>
                <a:latin typeface="微软雅黑" panose="020B0503020204020204" pitchFamily="34" charset="-122"/>
                <a:ea typeface="微软雅黑" panose="020B0503020204020204" pitchFamily="34" charset="-122"/>
              </a:rPr>
              <a:t>esults</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44" name="矩形 43"/>
          <p:cNvSpPr/>
          <p:nvPr/>
        </p:nvSpPr>
        <p:spPr>
          <a:xfrm>
            <a:off x="692150" y="4260850"/>
            <a:ext cx="1328738" cy="4889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12" name="文本框 44"/>
          <p:cNvSpPr txBox="1"/>
          <p:nvPr/>
        </p:nvSpPr>
        <p:spPr>
          <a:xfrm>
            <a:off x="1166813" y="4305300"/>
            <a:ext cx="962025" cy="398463"/>
          </a:xfrm>
          <a:prstGeom prst="rect">
            <a:avLst/>
          </a:prstGeom>
          <a:noFill/>
          <a:ln w="9525">
            <a:noFill/>
          </a:ln>
        </p:spPr>
        <p:txBody>
          <a:bodyPr anchor="t">
            <a:spAutoFit/>
          </a:bodyPr>
          <a:p>
            <a:r>
              <a:rPr lang="en-US" altLang="zh-CN" sz="2000" b="1" dirty="0">
                <a:solidFill>
                  <a:srgbClr val="FFFFFF"/>
                </a:solidFill>
                <a:latin typeface="微软雅黑" panose="020B0503020204020204" pitchFamily="34" charset="-122"/>
                <a:ea typeface="微软雅黑" panose="020B0503020204020204" pitchFamily="34" charset="-122"/>
              </a:rPr>
              <a:t>3</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2206625" y="4921250"/>
            <a:ext cx="2581275" cy="488950"/>
          </a:xfrm>
          <a:prstGeom prst="rect">
            <a:avLst/>
          </a:prstGeom>
          <a:noFill/>
          <a:ln>
            <a:solidFill>
              <a:schemeClr val="tx1">
                <a:lumMod val="75000"/>
                <a:lumOff val="25000"/>
              </a:schemeClr>
            </a:solidFill>
          </a:ln>
          <a:effectLst/>
        </p:spPr>
        <p:txBody>
          <a:bodyPr vert="horz" wrap="square" lIns="91440" tIns="45720" rIns="91440" bIns="45720" numCol="1" rtlCol="0" anchor="t" anchorCtr="0" compatLnSpc="1">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6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14" name="Rectangle 6"/>
          <p:cNvSpPr/>
          <p:nvPr/>
        </p:nvSpPr>
        <p:spPr>
          <a:xfrm>
            <a:off x="2749550" y="4965700"/>
            <a:ext cx="1925638" cy="398463"/>
          </a:xfrm>
          <a:prstGeom prst="rect">
            <a:avLst/>
          </a:prstGeom>
          <a:noFill/>
          <a:ln w="9525">
            <a:noFill/>
          </a:ln>
        </p:spPr>
        <p:txBody>
          <a:bodyPr anchor="t">
            <a:spAutoFit/>
          </a:bodyPr>
          <a:p>
            <a:pPr eaLnBrk="0" hangingPunct="0"/>
            <a:r>
              <a:rPr lang="zh-CN" altLang="en-US" sz="2000" b="1" dirty="0">
                <a:solidFill>
                  <a:srgbClr val="1C4885"/>
                </a:solidFill>
                <a:latin typeface="微软雅黑" panose="020B0503020204020204" pitchFamily="34" charset="-122"/>
                <a:ea typeface="微软雅黑" panose="020B0503020204020204" pitchFamily="34" charset="-122"/>
              </a:rPr>
              <a:t>Conclusion </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51" name="矩形 50"/>
          <p:cNvSpPr/>
          <p:nvPr/>
        </p:nvSpPr>
        <p:spPr>
          <a:xfrm>
            <a:off x="692150" y="4921250"/>
            <a:ext cx="1328738" cy="4889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16" name="文本框 51"/>
          <p:cNvSpPr txBox="1"/>
          <p:nvPr/>
        </p:nvSpPr>
        <p:spPr>
          <a:xfrm>
            <a:off x="1166813" y="4967288"/>
            <a:ext cx="962025" cy="398462"/>
          </a:xfrm>
          <a:prstGeom prst="rect">
            <a:avLst/>
          </a:prstGeom>
          <a:noFill/>
          <a:ln w="9525">
            <a:noFill/>
          </a:ln>
        </p:spPr>
        <p:txBody>
          <a:bodyPr anchor="t">
            <a:spAutoFit/>
          </a:bodyPr>
          <a:p>
            <a:r>
              <a:rPr lang="en-US" altLang="zh-CN" sz="2000" b="1" dirty="0">
                <a:solidFill>
                  <a:srgbClr val="FFFFFF"/>
                </a:solidFill>
                <a:latin typeface="微软雅黑" panose="020B0503020204020204" pitchFamily="34" charset="-122"/>
                <a:ea typeface="微软雅黑" panose="020B0503020204020204" pitchFamily="34" charset="-122"/>
              </a:rPr>
              <a:t>4</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grpSp>
        <p:nvGrpSpPr>
          <p:cNvPr id="4117" name="组合 54"/>
          <p:cNvGrpSpPr/>
          <p:nvPr/>
        </p:nvGrpSpPr>
        <p:grpSpPr>
          <a:xfrm>
            <a:off x="490538" y="1717675"/>
            <a:ext cx="2701925" cy="850900"/>
            <a:chOff x="467913" y="1102550"/>
            <a:chExt cx="2702007" cy="849531"/>
          </a:xfrm>
        </p:grpSpPr>
        <p:grpSp>
          <p:nvGrpSpPr>
            <p:cNvPr id="4118" name="组合 55"/>
            <p:cNvGrpSpPr/>
            <p:nvPr/>
          </p:nvGrpSpPr>
          <p:grpSpPr>
            <a:xfrm>
              <a:off x="467913" y="1102550"/>
              <a:ext cx="2702007" cy="849531"/>
              <a:chOff x="10870474" y="497840"/>
              <a:chExt cx="2702007" cy="849531"/>
            </a:xfrm>
          </p:grpSpPr>
          <p:sp>
            <p:nvSpPr>
              <p:cNvPr id="4119" name="文本框 57"/>
              <p:cNvSpPr txBox="1"/>
              <p:nvPr/>
            </p:nvSpPr>
            <p:spPr>
              <a:xfrm>
                <a:off x="10870474" y="497840"/>
                <a:ext cx="1432560" cy="644630"/>
              </a:xfrm>
              <a:prstGeom prst="rect">
                <a:avLst/>
              </a:prstGeom>
              <a:noFill/>
              <a:ln w="9525">
                <a:noFill/>
              </a:ln>
            </p:spPr>
            <p:txBody>
              <a:bodyPr anchor="t">
                <a:spAutoFit/>
              </a:bodyPr>
              <a:p>
                <a:endParaRPr lang="zh-CN" altLang="en-US" sz="3600" b="1" dirty="0">
                  <a:solidFill>
                    <a:srgbClr val="1C4885"/>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11021805" y="1347371"/>
                <a:ext cx="25506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21" name="文本框 56"/>
            <p:cNvSpPr txBox="1"/>
            <p:nvPr/>
          </p:nvSpPr>
          <p:spPr>
            <a:xfrm>
              <a:off x="738431" y="1225639"/>
              <a:ext cx="2174306" cy="521541"/>
            </a:xfrm>
            <a:prstGeom prst="rect">
              <a:avLst/>
            </a:prstGeom>
            <a:noFill/>
            <a:ln w="9525">
              <a:noFill/>
            </a:ln>
          </p:spPr>
          <p:txBody>
            <a:bodyPr wrap="square" anchor="t">
              <a:spAutoFit/>
            </a:bodyPr>
            <a:p>
              <a:r>
                <a:rPr lang="en-US" altLang="zh-CN" sz="2800" b="1" dirty="0">
                  <a:solidFill>
                    <a:srgbClr val="1C4885"/>
                  </a:solidFill>
                  <a:latin typeface="微软雅黑" panose="020B0503020204020204" pitchFamily="34" charset="-122"/>
                  <a:ea typeface="微软雅黑" panose="020B0503020204020204" pitchFamily="34" charset="-122"/>
                </a:rPr>
                <a:t>Contents</a:t>
              </a:r>
              <a:endParaRPr lang="en-US" altLang="zh-CN" sz="2800" b="1" dirty="0">
                <a:solidFill>
                  <a:srgbClr val="1C4885"/>
                </a:solidFill>
                <a:latin typeface="微软雅黑" panose="020B0503020204020204" pitchFamily="34" charset="-122"/>
                <a:ea typeface="微软雅黑" panose="020B0503020204020204" pitchFamily="34" charset="-122"/>
              </a:endParaRPr>
            </a:p>
          </p:txBody>
        </p:sp>
      </p:grpSp>
      <p:pic>
        <p:nvPicPr>
          <p:cNvPr id="4122" name="图片 5"/>
          <p:cNvPicPr>
            <a:picLocks noChangeAspect="1"/>
          </p:cNvPicPr>
          <p:nvPr/>
        </p:nvPicPr>
        <p:blipFill>
          <a:blip r:embed="rId1"/>
          <a:stretch>
            <a:fillRect/>
          </a:stretch>
        </p:blipFill>
        <p:spPr>
          <a:xfrm>
            <a:off x="5865813" y="4013200"/>
            <a:ext cx="6326187" cy="2844800"/>
          </a:xfrm>
          <a:prstGeom prst="rect">
            <a:avLst/>
          </a:prstGeom>
          <a:noFill/>
          <a:ln w="9525">
            <a:noFill/>
          </a:ln>
        </p:spPr>
      </p:pic>
      <p:sp>
        <p:nvSpPr>
          <p:cNvPr id="71" name="矩形 70"/>
          <p:cNvSpPr/>
          <p:nvPr/>
        </p:nvSpPr>
        <p:spPr bwMode="auto">
          <a:xfrm>
            <a:off x="2206625" y="5581650"/>
            <a:ext cx="2581275" cy="488950"/>
          </a:xfrm>
          <a:prstGeom prst="rect">
            <a:avLst/>
          </a:prstGeom>
          <a:noFill/>
          <a:ln>
            <a:solidFill>
              <a:schemeClr val="tx1">
                <a:lumMod val="75000"/>
                <a:lumOff val="25000"/>
              </a:schemeClr>
            </a:solidFill>
          </a:ln>
          <a:effectLst/>
        </p:spPr>
        <p:txBody>
          <a:bodyPr vert="horz" wrap="square" lIns="91440" tIns="45720" rIns="91440" bIns="45720" numCol="1" rtlCol="0" anchor="t" anchorCtr="0" compatLnSpc="1">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6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24" name="Rectangle 6"/>
          <p:cNvSpPr/>
          <p:nvPr/>
        </p:nvSpPr>
        <p:spPr>
          <a:xfrm>
            <a:off x="2201863" y="5618163"/>
            <a:ext cx="3021012" cy="398462"/>
          </a:xfrm>
          <a:prstGeom prst="rect">
            <a:avLst/>
          </a:prstGeom>
          <a:noFill/>
          <a:ln w="9525">
            <a:noFill/>
          </a:ln>
        </p:spPr>
        <p:txBody>
          <a:bodyPr wrap="square" anchor="t">
            <a:spAutoFit/>
          </a:bodyPr>
          <a:p>
            <a:pPr eaLnBrk="0" hangingPunct="0"/>
            <a:r>
              <a:rPr lang="zh-CN" altLang="en-US" sz="2000" b="1" dirty="0">
                <a:solidFill>
                  <a:srgbClr val="1C4885"/>
                </a:solidFill>
                <a:latin typeface="微软雅黑" panose="020B0503020204020204" pitchFamily="34" charset="-122"/>
                <a:ea typeface="微软雅黑" panose="020B0503020204020204" pitchFamily="34" charset="-122"/>
              </a:rPr>
              <a:t> </a:t>
            </a:r>
            <a:r>
              <a:rPr lang="en-US" altLang="zh-CN" sz="2000" b="1" dirty="0">
                <a:solidFill>
                  <a:srgbClr val="1C4885"/>
                </a:solidFill>
                <a:latin typeface="微软雅黑" panose="020B0503020204020204" pitchFamily="34" charset="-122"/>
                <a:ea typeface="微软雅黑" panose="020B0503020204020204" pitchFamily="34" charset="-122"/>
              </a:rPr>
              <a:t>F</a:t>
            </a:r>
            <a:r>
              <a:rPr lang="zh-CN" altLang="en-US" sz="2000" b="1" dirty="0">
                <a:solidFill>
                  <a:srgbClr val="1C4885"/>
                </a:solidFill>
                <a:latin typeface="微软雅黑" panose="020B0503020204020204" pitchFamily="34" charset="-122"/>
                <a:ea typeface="微软雅黑" panose="020B0503020204020204" pitchFamily="34" charset="-122"/>
              </a:rPr>
              <a:t>eature directions</a:t>
            </a:r>
            <a:endParaRPr lang="zh-CN" altLang="en-US" sz="2000" b="1" dirty="0">
              <a:solidFill>
                <a:srgbClr val="1C4885"/>
              </a:solidFill>
              <a:latin typeface="微软雅黑" panose="020B0503020204020204" pitchFamily="34" charset="-122"/>
              <a:ea typeface="微软雅黑" panose="020B0503020204020204" pitchFamily="34" charset="-122"/>
            </a:endParaRPr>
          </a:p>
        </p:txBody>
      </p:sp>
      <p:sp>
        <p:nvSpPr>
          <p:cNvPr id="69" name="矩形 68"/>
          <p:cNvSpPr/>
          <p:nvPr/>
        </p:nvSpPr>
        <p:spPr>
          <a:xfrm>
            <a:off x="692150" y="5581650"/>
            <a:ext cx="1328738" cy="4889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26" name="文本框 69"/>
          <p:cNvSpPr txBox="1"/>
          <p:nvPr/>
        </p:nvSpPr>
        <p:spPr>
          <a:xfrm>
            <a:off x="1166813" y="5618163"/>
            <a:ext cx="962025" cy="398462"/>
          </a:xfrm>
          <a:prstGeom prst="rect">
            <a:avLst/>
          </a:prstGeom>
          <a:noFill/>
          <a:ln w="9525">
            <a:noFill/>
          </a:ln>
        </p:spPr>
        <p:txBody>
          <a:bodyPr anchor="t">
            <a:spAutoFit/>
          </a:bodyPr>
          <a:p>
            <a:r>
              <a:rPr lang="en-US" altLang="zh-CN" sz="2000" b="1" dirty="0">
                <a:solidFill>
                  <a:srgbClr val="FFFFFF"/>
                </a:solidFill>
                <a:latin typeface="微软雅黑" panose="020B0503020204020204" pitchFamily="34" charset="-122"/>
                <a:ea typeface="微软雅黑" panose="020B0503020204020204" pitchFamily="34" charset="-122"/>
              </a:rPr>
              <a:t>5</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4127" name="文本框 30"/>
          <p:cNvSpPr txBox="1"/>
          <p:nvPr/>
        </p:nvSpPr>
        <p:spPr>
          <a:xfrm>
            <a:off x="1166813" y="3644900"/>
            <a:ext cx="962025" cy="398463"/>
          </a:xfrm>
          <a:prstGeom prst="rect">
            <a:avLst/>
          </a:prstGeom>
          <a:noFill/>
          <a:ln w="9525">
            <a:noFill/>
          </a:ln>
        </p:spPr>
        <p:txBody>
          <a:bodyPr anchor="t">
            <a:spAutoFit/>
          </a:bodyPr>
          <a:p>
            <a:r>
              <a:rPr lang="en-US" altLang="zh-CN" sz="2000" b="1" dirty="0">
                <a:solidFill>
                  <a:srgbClr val="FFFFFF"/>
                </a:solidFill>
                <a:latin typeface="微软雅黑" panose="020B0503020204020204" pitchFamily="34" charset="-122"/>
                <a:ea typeface="微软雅黑" panose="020B0503020204020204" pitchFamily="34" charset="-122"/>
              </a:rPr>
              <a:t>2</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122" name="文本框 10"/>
          <p:cNvSpPr txBox="1"/>
          <p:nvPr/>
        </p:nvSpPr>
        <p:spPr>
          <a:xfrm>
            <a:off x="174625" y="220663"/>
            <a:ext cx="2641600" cy="460375"/>
          </a:xfrm>
          <a:prstGeom prst="rect">
            <a:avLst/>
          </a:prstGeom>
          <a:noFill/>
          <a:ln w="9525">
            <a:noFill/>
          </a:ln>
        </p:spPr>
        <p:txBody>
          <a:bodyPr anchor="t">
            <a:spAutoFit/>
          </a:bodyPr>
          <a:p>
            <a:r>
              <a:rPr lang="en-US" altLang="zh-CN" sz="2400" b="1" dirty="0">
                <a:solidFill>
                  <a:srgbClr val="1C4885"/>
                </a:solidFill>
                <a:latin typeface="微软雅黑" panose="020B0503020204020204" pitchFamily="34" charset="-122"/>
                <a:ea typeface="微软雅黑" panose="020B0503020204020204" pitchFamily="34" charset="-122"/>
              </a:rPr>
              <a:t>Introduction</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188913"/>
            <a:ext cx="144463" cy="4635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圆角矩形 3"/>
          <p:cNvSpPr/>
          <p:nvPr/>
        </p:nvSpPr>
        <p:spPr>
          <a:xfrm>
            <a:off x="1254125" y="2044700"/>
            <a:ext cx="4591050" cy="3475038"/>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5" name="矩形 4"/>
          <p:cNvSpPr/>
          <p:nvPr/>
        </p:nvSpPr>
        <p:spPr>
          <a:xfrm>
            <a:off x="1587500" y="2371725"/>
            <a:ext cx="3924300" cy="2746375"/>
          </a:xfrm>
          <a:prstGeom prst="rect">
            <a:avLst/>
          </a:prstGeom>
          <a:noFill/>
          <a:ln w="9525">
            <a:noFill/>
          </a:ln>
        </p:spPr>
        <p:txBody>
          <a:bodyPr anchor="t">
            <a:spAutoFit/>
          </a:bodyPr>
          <a:p>
            <a:pPr defTabSz="1216025">
              <a:lnSpc>
                <a:spcPct val="120000"/>
              </a:lnSpc>
              <a:spcBef>
                <a:spcPct val="20000"/>
              </a:spcBef>
            </a:pPr>
            <a:r>
              <a:rPr lang="zh-CN" altLang="en-US" sz="12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As we know, Google flu trend is a representative data analysis algorithm developed by Google engineers. The tower uses keywords searched by people to predict the flu situation in various regions. Its accuracy and timeliness far exceeds that of traditional methods, and it was once regarded as a classic application case in the field of big data. For a variety of reasons, though, the app is no longer available. But the data he left behind could be used for secondary analysis. This article will analyze data from 2003 to 2009 on influenza infections in different regions of the United States.</a:t>
            </a:r>
            <a:endParaRPr lang="zh-CN" altLang="en-US" sz="12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圆角矩形 7"/>
          <p:cNvSpPr/>
          <p:nvPr/>
        </p:nvSpPr>
        <p:spPr>
          <a:xfrm>
            <a:off x="1909763" y="1809750"/>
            <a:ext cx="3279775" cy="461963"/>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7" name="文本框 8"/>
          <p:cNvSpPr txBox="1"/>
          <p:nvPr/>
        </p:nvSpPr>
        <p:spPr>
          <a:xfrm>
            <a:off x="2816225" y="1847850"/>
            <a:ext cx="2797175" cy="385763"/>
          </a:xfrm>
          <a:prstGeom prst="rect">
            <a:avLst/>
          </a:prstGeom>
          <a:noFill/>
          <a:ln w="9525">
            <a:noFill/>
          </a:ln>
        </p:spPr>
        <p:txBody>
          <a:bodyPr anchor="t">
            <a:spAutoFit/>
          </a:bodyPr>
          <a:p>
            <a:pPr defTabSz="1216025">
              <a:lnSpc>
                <a:spcPct val="120000"/>
              </a:lnSpc>
              <a:spcBef>
                <a:spcPct val="20000"/>
              </a:spcBef>
            </a:pP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a:t>
            </a:r>
            <a:endPar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128" name="图片 11"/>
          <p:cNvPicPr>
            <a:picLocks noChangeAspect="1"/>
          </p:cNvPicPr>
          <p:nvPr/>
        </p:nvPicPr>
        <p:blipFill>
          <a:blip r:embed="rId1"/>
          <a:stretch>
            <a:fillRect/>
          </a:stretch>
        </p:blipFill>
        <p:spPr>
          <a:xfrm>
            <a:off x="7285038" y="1685925"/>
            <a:ext cx="3392487" cy="4157663"/>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292100" y="304800"/>
            <a:ext cx="11607800" cy="62484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solidFill>
                <a:schemeClr val="lt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609600" y="609600"/>
            <a:ext cx="5181600" cy="1981200"/>
          </a:xfrm>
          <a:prstGeom prst="rect">
            <a:avLst/>
          </a:prstGeom>
          <a:noFill/>
        </p:spPr>
        <p:txBody>
          <a:bodyPr wrap="square" lIns="63500" tIns="25400" rIns="63500" bIns="25400" rtlCol="0" anchor="b" anchorCtr="0">
            <a:normAutofit/>
          </a:bodyPr>
          <a:p>
            <a:pPr marR="0" defTabSz="914400" eaLnBrk="0" hangingPunct="0">
              <a:spcBef>
                <a:spcPts val="0"/>
              </a:spcBef>
              <a:spcAft>
                <a:spcPts val="0"/>
              </a:spcAft>
              <a:buClrTx/>
              <a:buSzTx/>
              <a:buFontTx/>
            </a:pPr>
            <a:r>
              <a:rPr kumimoji="0" lang="en-US" altLang="zh-CN" sz="5200" b="1" kern="1200" cap="none" spc="360" normalizeH="0" baseline="0" noProof="1" dirty="0">
                <a:solidFill>
                  <a:schemeClr val="accent1">
                    <a:lumMod val="75000"/>
                  </a:schemeClr>
                </a:solidFill>
                <a:latin typeface="微软雅黑" panose="020B0503020204020204" pitchFamily="34" charset="-122"/>
                <a:ea typeface="微软雅黑" panose="020B0503020204020204" pitchFamily="34" charset="-122"/>
                <a:cs typeface="+mn-cs"/>
                <a:sym typeface="+mn-ea"/>
              </a:rPr>
              <a:t>Introduction</a:t>
            </a:r>
            <a:endParaRPr kumimoji="0" lang="en-US" altLang="zh-CN" sz="5200" b="1" kern="1200" cap="none" spc="360" normalizeH="0" baseline="0" noProof="1" dirty="0">
              <a:solidFill>
                <a:schemeClr val="accent1">
                  <a:lumMod val="75000"/>
                </a:schemeClr>
              </a:solidFill>
              <a:latin typeface="微软雅黑" panose="020B0503020204020204" pitchFamily="34" charset="-122"/>
              <a:ea typeface="微软雅黑" panose="020B0503020204020204" pitchFamily="34" charset="-122"/>
              <a:cs typeface="+mn-cs"/>
              <a:sym typeface="+mn-ea"/>
            </a:endParaRPr>
          </a:p>
        </p:txBody>
      </p:sp>
      <p:pic>
        <p:nvPicPr>
          <p:cNvPr id="7" name="图片 6"/>
          <p:cNvPicPr preferRelativeResize="0">
            <a:picLocks noChangeAspect="1"/>
          </p:cNvPicPr>
          <p:nvPr>
            <p:custDataLst>
              <p:tags r:id="rId3"/>
            </p:custDataLst>
          </p:nvPr>
        </p:nvPicPr>
        <p:blipFill rotWithShape="1">
          <a:blip r:embed="rId4"/>
          <a:srcRect t="-42792" b="-42792"/>
          <a:stretch>
            <a:fillRect/>
          </a:stretch>
        </p:blipFill>
        <p:spPr>
          <a:xfrm>
            <a:off x="609556" y="2895579"/>
            <a:ext cx="5181600" cy="3352838"/>
          </a:xfrm>
          <a:custGeom>
            <a:avLst/>
            <a:gdLst/>
            <a:ahLst/>
            <a:cxnLst>
              <a:cxn ang="3">
                <a:pos x="hc" y="t"/>
              </a:cxn>
              <a:cxn ang="cd2">
                <a:pos x="l" y="vc"/>
              </a:cxn>
              <a:cxn ang="cd4">
                <a:pos x="hc" y="b"/>
              </a:cxn>
              <a:cxn ang="0">
                <a:pos x="r" y="vc"/>
              </a:cxn>
            </a:cxnLst>
            <a:rect l="l" t="t" r="r" b="b"/>
            <a:pathLst>
              <a:path w="8160" h="7200">
                <a:moveTo>
                  <a:pt x="0" y="0"/>
                </a:moveTo>
                <a:lnTo>
                  <a:pt x="8160" y="0"/>
                </a:lnTo>
                <a:lnTo>
                  <a:pt x="8160" y="7200"/>
                </a:lnTo>
                <a:lnTo>
                  <a:pt x="0" y="7200"/>
                </a:lnTo>
                <a:lnTo>
                  <a:pt x="0" y="0"/>
                </a:lnTo>
                <a:close/>
              </a:path>
            </a:pathLst>
          </a:custGeom>
          <a:blipFill rotWithShape="1">
            <a:blip r:embed="rId5"/>
            <a:stretch>
              <a:fillRect/>
            </a:stretch>
          </a:blipFill>
        </p:spPr>
      </p:pic>
      <p:sp>
        <p:nvSpPr>
          <p:cNvPr id="11" name="Title 6"/>
          <p:cNvSpPr txBox="1"/>
          <p:nvPr>
            <p:custDataLst>
              <p:tags r:id="rId6"/>
            </p:custDataLst>
          </p:nvPr>
        </p:nvSpPr>
        <p:spPr>
          <a:xfrm>
            <a:off x="6248400" y="609600"/>
            <a:ext cx="5334000" cy="5638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1216025" rtl="0" eaLnBrk="1" fontAlgn="auto" latinLnBrk="0" hangingPunct="1">
              <a:lnSpc>
                <a:spcPct val="120000"/>
              </a:lnSpc>
              <a:spcBef>
                <a:spcPts val="0"/>
              </a:spcBef>
              <a:spcAft>
                <a:spcPts val="800"/>
              </a:spcAft>
              <a:buClrTx/>
              <a:buSzTx/>
              <a:buFontTx/>
              <a:buNone/>
            </a:pPr>
            <a:r>
              <a:rPr kumimoji="0" lang="en-US" altLang="zh-CN" sz="1600" b="0" i="0" u="none" strike="noStrike" kern="1200" cap="none" spc="180" normalizeH="0" baseline="0" noProof="1" dirty="0" smtClean="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Problem and Data</a:t>
            </a:r>
            <a:endParaRPr kumimoji="0" lang="en-US" altLang="zh-CN" sz="1600" b="0" i="0" u="none" strike="noStrike" kern="1200" cap="none" spc="180" normalizeH="0" baseline="0" noProof="1" dirty="0" smtClean="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584200" marR="0" lvl="1" indent="-279400" algn="l" defTabSz="914400" rtl="0" eaLnBrk="0" fontAlgn="ctr" latinLnBrk="0" hangingPunct="0">
              <a:lnSpc>
                <a:spcPct val="120000"/>
              </a:lnSpc>
              <a:spcBef>
                <a:spcPts val="0"/>
              </a:spcBef>
              <a:spcAft>
                <a:spcPts val="800"/>
              </a:spcAft>
              <a:buClrTx/>
              <a:buSzTx/>
              <a:buFont typeface="Arial" panose="020B0604020202020204" pitchFamily="34" charset="0"/>
              <a:buChar char="○"/>
            </a:pPr>
            <a:r>
              <a:rPr kumimoji="0" lang="zh-CN" altLang="en-US" sz="1600" b="0" i="0" u="none" strike="noStrike" kern="1200" cap="none" spc="100" normalizeH="0" baseline="0" noProof="1"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Part of the data was used to analyse the flu situation in Illinois and compare it with Idaho.The states with the initial letter ‘M’ were selected and their flu trends were plotted. Finally, draw a heat-map to see which states had the worst flu in which period.</a:t>
            </a:r>
            <a:endParaRPr kumimoji="0" lang="zh-CN" altLang="en-US" sz="1600" b="0" i="0" u="none" strike="noStrike" kern="1200" cap="none" spc="160" normalizeH="0" baseline="0" noProof="1"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584200" marR="0" lvl="1" indent="-279400" algn="l" defTabSz="914400" rtl="0" eaLnBrk="0" fontAlgn="ctr" latinLnBrk="0" hangingPunct="0">
              <a:lnSpc>
                <a:spcPct val="120000"/>
              </a:lnSpc>
              <a:spcBef>
                <a:spcPts val="0"/>
              </a:spcBef>
              <a:spcAft>
                <a:spcPts val="800"/>
              </a:spcAft>
              <a:buClrTx/>
              <a:buSzTx/>
              <a:buFont typeface="Arial" panose="020B0604020202020204" pitchFamily="34" charset="0"/>
              <a:buChar char="○"/>
            </a:pPr>
            <a:r>
              <a:rPr kumimoji="0" lang="zh-CN" altLang="en-US" sz="1600" b="0" i="0" u="none" strike="noStrike" kern="1200" cap="none" spc="160" normalizeH="0" baseline="0" noProof="1"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The data mainly includes the time of the flu, as well as the names of U.S. states. Some data are shown in the figure:</a:t>
            </a:r>
            <a:endParaRPr kumimoji="0" lang="zh-CN" altLang="en-US" sz="1600" b="0" i="0" u="none" strike="noStrike" kern="1200" cap="none" spc="160" normalizeH="0" baseline="0" noProof="1"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170" name="文本框 10"/>
          <p:cNvSpPr txBox="1"/>
          <p:nvPr/>
        </p:nvSpPr>
        <p:spPr>
          <a:xfrm>
            <a:off x="174625" y="220663"/>
            <a:ext cx="4613275" cy="460375"/>
          </a:xfrm>
          <a:prstGeom prst="rect">
            <a:avLst/>
          </a:prstGeom>
          <a:noFill/>
          <a:ln w="9525">
            <a:noFill/>
          </a:ln>
        </p:spPr>
        <p:txBody>
          <a:bodyPr wrap="square" anchor="t">
            <a:spAutoFit/>
          </a:bodyPr>
          <a:p>
            <a:r>
              <a:rPr lang="zh-CN" altLang="en-US" sz="2400" b="1" dirty="0">
                <a:latin typeface="微软雅黑" panose="020B0503020204020204" pitchFamily="34" charset="-122"/>
                <a:ea typeface="微软雅黑" panose="020B0503020204020204" pitchFamily="34" charset="-122"/>
              </a:rPr>
              <a:t>Methodology and results</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217488"/>
            <a:ext cx="144463" cy="4635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2" name="文本框 99"/>
          <p:cNvSpPr txBox="1"/>
          <p:nvPr/>
        </p:nvSpPr>
        <p:spPr>
          <a:xfrm>
            <a:off x="5876925" y="681038"/>
            <a:ext cx="5080000" cy="1106487"/>
          </a:xfrm>
          <a:prstGeom prst="rect">
            <a:avLst/>
          </a:prstGeom>
          <a:noFill/>
          <a:ln w="9525">
            <a:noFill/>
          </a:ln>
        </p:spPr>
        <p:txBody>
          <a:bodyPr anchor="t">
            <a:spAutoFit/>
          </a:bodyPr>
          <a:p>
            <a:pPr eaLnBrk="0" hangingPunct="0"/>
            <a:r>
              <a:rPr lang="en-US" altLang="zh-CN" sz="1100" b="1">
                <a:latin typeface="Calibri" panose="020F0502020204030204" pitchFamily="34" charset="0"/>
                <a:ea typeface="宋体" panose="02010600030101010101" pitchFamily="2" charset="-122"/>
              </a:rPr>
              <a:t>1.1 Data pre-processing</a:t>
            </a:r>
            <a:endParaRPr lang="en-US" altLang="zh-CN" sz="1100">
              <a:latin typeface="Calibri" panose="020F0502020204030204" pitchFamily="34" charset="0"/>
              <a:ea typeface="宋体" panose="02010600030101010101" pitchFamily="2" charset="-122"/>
            </a:endParaRPr>
          </a:p>
          <a:p>
            <a:pPr eaLnBrk="0" hangingPunct="0"/>
            <a:r>
              <a:rPr lang="en-US" altLang="zh-CN" sz="1100">
                <a:latin typeface="Calibri" panose="020F0502020204030204" pitchFamily="34" charset="0"/>
                <a:ea typeface="宋体" panose="02010600030101010101" pitchFamily="2" charset="-122"/>
              </a:rPr>
              <a:t>After downloading the data, delete the description section of the data for ease of use, and the rest data will be separated by commas. Therefore, for convenience of processing, we save the deleted data as CSV file. </a:t>
            </a:r>
            <a:endParaRPr lang="en-US" altLang="zh-CN" sz="1100">
              <a:latin typeface="Wingdings" panose="05000000000000000000" charset="0"/>
              <a:ea typeface="宋体" panose="02010600030101010101" pitchFamily="2" charset="-122"/>
            </a:endParaRPr>
          </a:p>
          <a:p>
            <a:pPr eaLnBrk="0" hangingPunct="0"/>
            <a:r>
              <a:rPr lang="en-US" altLang="zh-CN" sz="1100">
                <a:latin typeface="Wingdings" panose="05000000000000000000" charset="0"/>
                <a:ea typeface="宋体" panose="02010600030101010101" pitchFamily="2" charset="-122"/>
              </a:rPr>
              <a:t>l </a:t>
            </a:r>
            <a:r>
              <a:rPr lang="en-US" altLang="zh-CN" sz="1100">
                <a:latin typeface="Calibri" panose="020F0502020204030204" pitchFamily="34" charset="0"/>
                <a:ea typeface="宋体" panose="02010600030101010101" pitchFamily="2" charset="-122"/>
              </a:rPr>
              <a:t>First load the data file (the file is already under the same path as the Python script)</a:t>
            </a:r>
            <a:endParaRPr lang="zh-CN" altLang="en-US">
              <a:latin typeface="Calibri" panose="020F0502020204030204" pitchFamily="34" charset="0"/>
              <a:ea typeface="宋体" panose="02010600030101010101" pitchFamily="2" charset="-122"/>
            </a:endParaRPr>
          </a:p>
        </p:txBody>
      </p:sp>
      <p:pic>
        <p:nvPicPr>
          <p:cNvPr id="7173" name="图片 2"/>
          <p:cNvPicPr/>
          <p:nvPr/>
        </p:nvPicPr>
        <p:blipFill>
          <a:blip r:embed="rId1"/>
          <a:stretch>
            <a:fillRect/>
          </a:stretch>
        </p:blipFill>
        <p:spPr>
          <a:xfrm>
            <a:off x="603250" y="884238"/>
            <a:ext cx="5273675" cy="2027237"/>
          </a:xfrm>
          <a:prstGeom prst="rect">
            <a:avLst/>
          </a:prstGeom>
          <a:noFill/>
          <a:ln w="9525">
            <a:noFill/>
          </a:ln>
        </p:spPr>
      </p:pic>
      <p:sp>
        <p:nvSpPr>
          <p:cNvPr id="101" name="文本框 100"/>
          <p:cNvSpPr txBox="1"/>
          <p:nvPr/>
        </p:nvSpPr>
        <p:spPr>
          <a:xfrm>
            <a:off x="5876925" y="1438275"/>
            <a:ext cx="5080000" cy="584200"/>
          </a:xfrm>
          <a:prstGeom prst="rect">
            <a:avLst/>
          </a:prstGeom>
          <a:noFill/>
          <a:ln w="9525">
            <a:noFill/>
          </a:ln>
        </p:spPr>
        <p:txBody>
          <a:bodyPr>
            <a:spAutoFit/>
          </a:bodyPr>
          <a:p>
            <a:pPr marR="0"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r>
              <a:rPr kumimoji="0" lang="en-US" sz="1100" kern="1200" cap="none" spc="0" normalizeH="0" baseline="0" noProof="1">
                <a:latin typeface="Wingdings" panose="05000000000000000000" charset="0"/>
                <a:ea typeface="宋体" panose="02010600030101010101" pitchFamily="2" charset="-122"/>
                <a:cs typeface="+mn-cs"/>
              </a:rPr>
              <a:t>l </a:t>
            </a:r>
            <a:r>
              <a:rPr kumimoji="0" lang="en-US" sz="1100" kern="1200" cap="none" spc="0" normalizeH="0" baseline="0" noProof="1">
                <a:latin typeface="Calibri" panose="020F0502020204030204" pitchFamily="34" charset="0"/>
                <a:ea typeface="宋体" panose="02010600030101010101" pitchFamily="2" charset="-122"/>
                <a:cs typeface="Times New Roman" panose="02020603050405020304" charset="0"/>
              </a:rPr>
              <a:t>We can use </a:t>
            </a:r>
            <a:r>
              <a:rPr kumimoji="0" lang="en-US" sz="1100" i="1" kern="1200" cap="none" spc="0" normalizeH="0" baseline="0" noProof="1">
                <a:latin typeface="Calibri" panose="020F0502020204030204" pitchFamily="34" charset="0"/>
                <a:ea typeface="宋体" panose="02010600030101010101" pitchFamily="2" charset="-122"/>
                <a:cs typeface="Times New Roman" panose="02020603050405020304" charset="0"/>
              </a:rPr>
              <a:t>df.dtypes</a:t>
            </a:r>
            <a:r>
              <a:rPr kumimoji="0" lang="zh-CN" sz="1100" i="1" kern="1200" cap="none" spc="0" normalizeH="0" baseline="0" noProof="1">
                <a:latin typeface="Calibri" panose="020F0502020204030204" pitchFamily="34" charset="0"/>
                <a:ea typeface="宋体" panose="02010600030101010101" pitchFamily="2" charset="-122"/>
                <a:cs typeface="+mn-cs"/>
              </a:rPr>
              <a:t>（）</a:t>
            </a:r>
            <a:r>
              <a:rPr kumimoji="0" lang="en-US" sz="1100" kern="1200" cap="none" spc="0" normalizeH="0" baseline="0" noProof="1">
                <a:latin typeface="Calibri" panose="020F0502020204030204" pitchFamily="34" charset="0"/>
                <a:ea typeface="宋体" panose="02010600030101010101" pitchFamily="2" charset="-122"/>
                <a:cs typeface="Times New Roman" panose="02020603050405020304" charset="0"/>
              </a:rPr>
              <a:t> to look at the types of data</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7175" name="图片 3"/>
          <p:cNvPicPr/>
          <p:nvPr/>
        </p:nvPicPr>
        <p:blipFill>
          <a:blip r:embed="rId2"/>
          <a:stretch>
            <a:fillRect/>
          </a:stretch>
        </p:blipFill>
        <p:spPr>
          <a:xfrm>
            <a:off x="5876925" y="2022475"/>
            <a:ext cx="4060825" cy="2378075"/>
          </a:xfrm>
          <a:prstGeom prst="rect">
            <a:avLst/>
          </a:prstGeom>
          <a:noFill/>
          <a:ln w="9525">
            <a:noFill/>
          </a:ln>
        </p:spPr>
      </p:pic>
      <p:sp>
        <p:nvSpPr>
          <p:cNvPr id="7176" name="文本框 101"/>
          <p:cNvSpPr txBox="1"/>
          <p:nvPr/>
        </p:nvSpPr>
        <p:spPr>
          <a:xfrm>
            <a:off x="796925" y="2911475"/>
            <a:ext cx="5080000" cy="598488"/>
          </a:xfrm>
          <a:prstGeom prst="rect">
            <a:avLst/>
          </a:prstGeom>
          <a:noFill/>
          <a:ln w="9525">
            <a:noFill/>
          </a:ln>
        </p:spPr>
        <p:txBody>
          <a:bodyPr wrap="square" anchor="t">
            <a:spAutoFit/>
          </a:bodyPr>
          <a:p>
            <a:pPr eaLnBrk="0" hangingPunct="0"/>
            <a:r>
              <a:rPr lang="en-US" altLang="zh-CN" sz="1100">
                <a:latin typeface="Wingdings" panose="05000000000000000000" charset="0"/>
                <a:ea typeface="宋体" panose="02010600030101010101" pitchFamily="2" charset="-122"/>
              </a:rPr>
              <a:t>l </a:t>
            </a:r>
            <a:r>
              <a:rPr lang="en-US" altLang="zh-CN" sz="1100">
                <a:latin typeface="Calibri" panose="020F0502020204030204" pitchFamily="34" charset="0"/>
                <a:ea typeface="宋体" panose="02010600030101010101" pitchFamily="2" charset="-122"/>
              </a:rPr>
              <a:t>We can see from the output that the type of date is </a:t>
            </a:r>
            <a:r>
              <a:rPr lang="en-US" altLang="zh-CN" sz="1100" i="1">
                <a:latin typeface="Calibri" panose="020F0502020204030204" pitchFamily="34" charset="0"/>
                <a:ea typeface="宋体" panose="02010600030101010101" pitchFamily="2" charset="-122"/>
              </a:rPr>
              <a:t>object</a:t>
            </a:r>
            <a:r>
              <a:rPr lang="en-US" altLang="zh-CN" sz="1100">
                <a:latin typeface="Calibri" panose="020F0502020204030204" pitchFamily="34" charset="0"/>
                <a:ea typeface="宋体" panose="02010600030101010101" pitchFamily="2" charset="-122"/>
              </a:rPr>
              <a:t>, which is equivalent to a </a:t>
            </a:r>
            <a:r>
              <a:rPr lang="en-US" altLang="zh-CN" sz="1100" i="1">
                <a:latin typeface="Calibri" panose="020F0502020204030204" pitchFamily="34" charset="0"/>
                <a:ea typeface="宋体" panose="02010600030101010101" pitchFamily="2" charset="-122"/>
              </a:rPr>
              <a:t>string</a:t>
            </a:r>
            <a:r>
              <a:rPr lang="en-US" altLang="zh-CN" sz="1100">
                <a:latin typeface="Calibri" panose="020F0502020204030204" pitchFamily="34" charset="0"/>
                <a:ea typeface="宋体" panose="02010600030101010101" pitchFamily="2" charset="-122"/>
              </a:rPr>
              <a:t>. If we want to use some of the features in date types, we need to cast the type of the first column to a date type.</a:t>
            </a:r>
            <a:endParaRPr lang="zh-CN" altLang="en-US">
              <a:latin typeface="Calibri" panose="020F0502020204030204" pitchFamily="34" charset="0"/>
              <a:ea typeface="宋体" panose="02010600030101010101" pitchFamily="2" charset="-122"/>
            </a:endParaRPr>
          </a:p>
        </p:txBody>
      </p:sp>
      <p:pic>
        <p:nvPicPr>
          <p:cNvPr id="7177" name="图片 4"/>
          <p:cNvPicPr/>
          <p:nvPr/>
        </p:nvPicPr>
        <p:blipFill>
          <a:blip r:embed="rId3"/>
          <a:stretch>
            <a:fillRect/>
          </a:stretch>
        </p:blipFill>
        <p:spPr>
          <a:xfrm>
            <a:off x="603250" y="3509963"/>
            <a:ext cx="5273675" cy="1143000"/>
          </a:xfrm>
          <a:prstGeom prst="rect">
            <a:avLst/>
          </a:prstGeom>
          <a:noFill/>
          <a:ln w="9525">
            <a:noFill/>
          </a:ln>
        </p:spPr>
      </p:pic>
      <p:sp>
        <p:nvSpPr>
          <p:cNvPr id="103" name="文本框 102"/>
          <p:cNvSpPr txBox="1"/>
          <p:nvPr/>
        </p:nvSpPr>
        <p:spPr>
          <a:xfrm>
            <a:off x="5876925" y="4070350"/>
            <a:ext cx="2908300" cy="582613"/>
          </a:xfrm>
          <a:prstGeom prst="rect">
            <a:avLst/>
          </a:prstGeom>
          <a:noFill/>
          <a:ln w="9525">
            <a:noFill/>
          </a:ln>
        </p:spPr>
        <p:txBody>
          <a:bodyPr wrap="square">
            <a:spAutoFit/>
          </a:bodyPr>
          <a:p>
            <a:pPr marR="0"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r>
              <a:rPr kumimoji="0" lang="en-US" sz="1100" kern="1200" cap="none" spc="0" normalizeH="0" baseline="0" noProof="1">
                <a:latin typeface="Wingdings" panose="05000000000000000000" charset="0"/>
                <a:ea typeface="宋体" panose="02010600030101010101" pitchFamily="2" charset="-122"/>
                <a:cs typeface="+mn-cs"/>
              </a:rPr>
              <a:t>l </a:t>
            </a:r>
            <a:r>
              <a:rPr kumimoji="0" lang="en-US" sz="1100" kern="1200" cap="none" spc="0" normalizeH="0" baseline="0" noProof="1">
                <a:latin typeface="Calibri" panose="020F0502020204030204" pitchFamily="34" charset="0"/>
                <a:ea typeface="宋体" panose="02010600030101010101" pitchFamily="2" charset="-122"/>
                <a:cs typeface="Times New Roman" panose="02020603050405020304" charset="0"/>
              </a:rPr>
              <a:t>The transformed data set is shown below</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7179" name="图片 5"/>
          <p:cNvPicPr/>
          <p:nvPr/>
        </p:nvPicPr>
        <p:blipFill>
          <a:blip r:embed="rId4"/>
          <a:stretch>
            <a:fillRect/>
          </a:stretch>
        </p:blipFill>
        <p:spPr>
          <a:xfrm>
            <a:off x="5876925" y="4652963"/>
            <a:ext cx="5424488" cy="2028825"/>
          </a:xfrm>
          <a:prstGeom prst="rect">
            <a:avLst/>
          </a:prstGeom>
          <a:noFill/>
          <a:ln w="9525">
            <a:noFill/>
          </a:ln>
        </p:spPr>
      </p:pic>
      <p:sp>
        <p:nvSpPr>
          <p:cNvPr id="104" name="文本框 103"/>
          <p:cNvSpPr txBox="1"/>
          <p:nvPr/>
        </p:nvSpPr>
        <p:spPr>
          <a:xfrm>
            <a:off x="527050" y="4344988"/>
            <a:ext cx="5080000" cy="576263"/>
          </a:xfrm>
          <a:prstGeom prst="rect">
            <a:avLst/>
          </a:prstGeom>
          <a:noFill/>
          <a:ln w="9525">
            <a:noFill/>
          </a:ln>
        </p:spPr>
        <p:txBody>
          <a:bodyPr>
            <a:spAutoFit/>
          </a:bodyPr>
          <a:p>
            <a:pPr marR="0"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r>
              <a:rPr kumimoji="0" lang="en-US" sz="1050" kern="1200" cap="none" spc="0" normalizeH="0" baseline="0" noProof="1">
                <a:latin typeface="Wingdings" panose="05000000000000000000" charset="0"/>
                <a:ea typeface="宋体" panose="02010600030101010101" pitchFamily="2" charset="-122"/>
                <a:cs typeface="+mn-cs"/>
              </a:rPr>
              <a:t>l </a:t>
            </a: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Then use </a:t>
            </a:r>
            <a:r>
              <a:rPr kumimoji="0" lang="en-US" sz="1050" i="1" kern="1200" cap="none" spc="0" normalizeH="0" baseline="0" noProof="1">
                <a:latin typeface="Calibri" panose="020F0502020204030204" pitchFamily="34" charset="0"/>
                <a:ea typeface="宋体" panose="02010600030101010101" pitchFamily="2" charset="-122"/>
                <a:cs typeface="Times New Roman" panose="02020603050405020304" charset="0"/>
              </a:rPr>
              <a:t>df.set_index</a:t>
            </a:r>
            <a:r>
              <a:rPr kumimoji="0" lang="zh-CN" sz="1050" i="1" kern="1200" cap="none" spc="0" normalizeH="0" baseline="0" noProof="1">
                <a:latin typeface="Calibri" panose="020F0502020204030204" pitchFamily="34" charset="0"/>
                <a:ea typeface="宋体" panose="02010600030101010101" pitchFamily="2" charset="-122"/>
                <a:cs typeface="+mn-cs"/>
              </a:rPr>
              <a:t>（）</a:t>
            </a:r>
            <a:r>
              <a:rPr kumimoji="0" lang="zh-CN" sz="1050" kern="1200" cap="none" spc="0" normalizeH="0" baseline="0" noProof="1">
                <a:latin typeface="Calibri" panose="020F0502020204030204" pitchFamily="34" charset="0"/>
                <a:ea typeface="宋体" panose="02010600030101010101" pitchFamily="2" charset="-122"/>
                <a:cs typeface="+mn-cs"/>
              </a:rPr>
              <a:t>：</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7181" name="图片 6"/>
          <p:cNvPicPr/>
          <p:nvPr/>
        </p:nvPicPr>
        <p:blipFill>
          <a:blip r:embed="rId5"/>
          <a:stretch>
            <a:fillRect/>
          </a:stretch>
        </p:blipFill>
        <p:spPr>
          <a:xfrm>
            <a:off x="603250" y="4921250"/>
            <a:ext cx="5273675" cy="182086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194" name="文本框 10"/>
          <p:cNvSpPr txBox="1"/>
          <p:nvPr/>
        </p:nvSpPr>
        <p:spPr>
          <a:xfrm>
            <a:off x="144463" y="192088"/>
            <a:ext cx="4108450" cy="460375"/>
          </a:xfrm>
          <a:prstGeom prst="rect">
            <a:avLst/>
          </a:prstGeom>
          <a:noFill/>
          <a:ln w="9525">
            <a:noFill/>
          </a:ln>
        </p:spPr>
        <p:txBody>
          <a:bodyPr wrap="square" anchor="t">
            <a:spAutoFit/>
          </a:bodyPr>
          <a:p>
            <a:r>
              <a:rPr lang="zh-CN" altLang="en-US" sz="2400" b="1" dirty="0">
                <a:latin typeface="微软雅黑" panose="020B0503020204020204" pitchFamily="34" charset="-122"/>
                <a:ea typeface="微软雅黑" panose="020B0503020204020204" pitchFamily="34" charset="-122"/>
              </a:rPr>
              <a:t>Methodology and results</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188913"/>
            <a:ext cx="144463" cy="4635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104"/>
          <p:cNvSpPr txBox="1"/>
          <p:nvPr/>
        </p:nvSpPr>
        <p:spPr>
          <a:xfrm>
            <a:off x="144463" y="877888"/>
            <a:ext cx="5080000" cy="936625"/>
          </a:xfrm>
          <a:prstGeom prst="rect">
            <a:avLst/>
          </a:prstGeom>
          <a:noFill/>
          <a:ln w="9525">
            <a:noFill/>
          </a:ln>
        </p:spPr>
        <p:txBody>
          <a:bodyPr anchor="t">
            <a:spAutoFit/>
          </a:bodyPr>
          <a:p>
            <a:pPr eaLnBrk="0" hangingPunct="0"/>
            <a:r>
              <a:rPr lang="en-US" altLang="zh-CN" sz="1100" b="1">
                <a:latin typeface="Calibri" panose="020F0502020204030204" pitchFamily="34" charset="0"/>
                <a:ea typeface="宋体" panose="02010600030101010101" pitchFamily="2" charset="-122"/>
              </a:rPr>
              <a:t>1.1 Data analysis</a:t>
            </a:r>
            <a:endParaRPr lang="en-US" altLang="zh-CN" sz="1100">
              <a:latin typeface="Calibri" panose="020F0502020204030204" pitchFamily="34" charset="0"/>
              <a:ea typeface="宋体" panose="02010600030101010101" pitchFamily="2" charset="-122"/>
            </a:endParaRPr>
          </a:p>
          <a:p>
            <a:pPr eaLnBrk="0" hangingPunct="0"/>
            <a:r>
              <a:rPr lang="en-US" altLang="zh-CN" sz="1100">
                <a:latin typeface="Calibri" panose="020F0502020204030204" pitchFamily="34" charset="0"/>
                <a:ea typeface="宋体" panose="02010600030101010101" pitchFamily="2" charset="-122"/>
              </a:rPr>
              <a:t>Because there are so many states in the United States, if you put all the data into one graph, the graph notes will be incomplete. Therefore, this article will select one state for analysis and then use more sub-graphs to show the data of different states.</a:t>
            </a:r>
            <a:endParaRPr lang="en-US" altLang="zh-CN" sz="1100">
              <a:latin typeface="Wingdings" panose="05000000000000000000" charset="0"/>
              <a:ea typeface="宋体" panose="02010600030101010101" pitchFamily="2" charset="-122"/>
            </a:endParaRPr>
          </a:p>
          <a:p>
            <a:pPr eaLnBrk="0" hangingPunct="0"/>
            <a:r>
              <a:rPr lang="en-US" altLang="zh-CN" sz="1100">
                <a:latin typeface="Wingdings" panose="05000000000000000000" charset="0"/>
                <a:ea typeface="宋体" panose="02010600030101010101" pitchFamily="2" charset="-122"/>
              </a:rPr>
              <a:t>l </a:t>
            </a:r>
            <a:r>
              <a:rPr lang="en-US" altLang="zh-CN" sz="1100">
                <a:latin typeface="Calibri" panose="020F0502020204030204" pitchFamily="34" charset="0"/>
                <a:ea typeface="宋体" panose="02010600030101010101" pitchFamily="2" charset="-122"/>
              </a:rPr>
              <a:t>Analysis of the “Illinois”.</a:t>
            </a:r>
            <a:endParaRPr lang="zh-CN" altLang="en-US">
              <a:latin typeface="Calibri" panose="020F0502020204030204" pitchFamily="34" charset="0"/>
              <a:ea typeface="宋体" panose="02010600030101010101" pitchFamily="2" charset="-122"/>
            </a:endParaRPr>
          </a:p>
        </p:txBody>
      </p:sp>
      <p:pic>
        <p:nvPicPr>
          <p:cNvPr id="8197" name="图片 2"/>
          <p:cNvPicPr/>
          <p:nvPr/>
        </p:nvPicPr>
        <p:blipFill>
          <a:blip r:embed="rId1"/>
          <a:stretch>
            <a:fillRect/>
          </a:stretch>
        </p:blipFill>
        <p:spPr>
          <a:xfrm>
            <a:off x="5670550" y="409575"/>
            <a:ext cx="3244850" cy="2225675"/>
          </a:xfrm>
          <a:prstGeom prst="rect">
            <a:avLst/>
          </a:prstGeom>
          <a:noFill/>
          <a:ln w="9525">
            <a:noFill/>
          </a:ln>
        </p:spPr>
      </p:pic>
      <p:sp>
        <p:nvSpPr>
          <p:cNvPr id="8198" name="文本框 105"/>
          <p:cNvSpPr txBox="1"/>
          <p:nvPr/>
        </p:nvSpPr>
        <p:spPr>
          <a:xfrm>
            <a:off x="231775" y="2960688"/>
            <a:ext cx="5080000" cy="936625"/>
          </a:xfrm>
          <a:prstGeom prst="rect">
            <a:avLst/>
          </a:prstGeom>
          <a:noFill/>
          <a:ln w="9525">
            <a:noFill/>
          </a:ln>
        </p:spPr>
        <p:txBody>
          <a:bodyPr anchor="t">
            <a:spAutoFit/>
          </a:bodyPr>
          <a:p>
            <a:pPr eaLnBrk="0" hangingPunct="0"/>
            <a:endParaRPr lang="en-US" altLang="zh-CN" sz="1100">
              <a:latin typeface="Calibri" panose="020F0502020204030204" pitchFamily="34" charset="0"/>
              <a:ea typeface="宋体" panose="02010600030101010101" pitchFamily="2" charset="-122"/>
            </a:endParaRPr>
          </a:p>
          <a:p>
            <a:pPr eaLnBrk="0" hangingPunct="0"/>
            <a:r>
              <a:rPr lang="en-US" altLang="zh-CN" sz="1100">
                <a:latin typeface="Calibri" panose="020F0502020204030204" pitchFamily="34" charset="0"/>
                <a:ea typeface="宋体" panose="02010600030101010101" pitchFamily="2" charset="-122"/>
              </a:rPr>
              <a:t> </a:t>
            </a:r>
            <a:endParaRPr lang="en-US" altLang="zh-CN" sz="1100">
              <a:latin typeface="Calibri" panose="020F0502020204030204" pitchFamily="34" charset="0"/>
              <a:ea typeface="宋体" panose="02010600030101010101" pitchFamily="2" charset="-122"/>
            </a:endParaRPr>
          </a:p>
          <a:p>
            <a:pPr eaLnBrk="0" hangingPunct="0"/>
            <a:r>
              <a:rPr lang="en-US" altLang="zh-CN" sz="1100">
                <a:latin typeface="Calibri" panose="020F0502020204030204" pitchFamily="34" charset="0"/>
                <a:ea typeface="宋体" panose="02010600030101010101" pitchFamily="2" charset="-122"/>
              </a:rPr>
              <a:t>As you can see from the time series, the flu was at its worst in 2003. It has since been repeated, but not to a greater extent than in 2003.</a:t>
            </a:r>
            <a:endParaRPr lang="en-US" altLang="zh-CN" sz="1100">
              <a:latin typeface="Wingdings" panose="05000000000000000000" charset="0"/>
              <a:ea typeface="宋体" panose="02010600030101010101" pitchFamily="2" charset="-122"/>
            </a:endParaRPr>
          </a:p>
          <a:p>
            <a:pPr eaLnBrk="0" hangingPunct="0"/>
            <a:r>
              <a:rPr lang="en-US" altLang="zh-CN" sz="1100">
                <a:latin typeface="Wingdings" panose="05000000000000000000" charset="0"/>
                <a:ea typeface="宋体" panose="02010600030101010101" pitchFamily="2" charset="-122"/>
              </a:rPr>
              <a:t>l </a:t>
            </a:r>
            <a:r>
              <a:rPr lang="en-US" altLang="zh-CN" sz="1100">
                <a:latin typeface="Calibri" panose="020F0502020204030204" pitchFamily="34" charset="0"/>
                <a:ea typeface="宋体" panose="02010600030101010101" pitchFamily="2" charset="-122"/>
              </a:rPr>
              <a:t>Compare the two states: Illinois and Idaho:</a:t>
            </a:r>
            <a:endParaRPr lang="zh-CN" altLang="en-US">
              <a:latin typeface="Calibri" panose="020F0502020204030204" pitchFamily="34" charset="0"/>
              <a:ea typeface="宋体" panose="02010600030101010101" pitchFamily="2" charset="-122"/>
            </a:endParaRPr>
          </a:p>
        </p:txBody>
      </p:sp>
      <p:pic>
        <p:nvPicPr>
          <p:cNvPr id="8199" name="图片 3"/>
          <p:cNvPicPr/>
          <p:nvPr/>
        </p:nvPicPr>
        <p:blipFill>
          <a:blip r:embed="rId2"/>
          <a:stretch>
            <a:fillRect/>
          </a:stretch>
        </p:blipFill>
        <p:spPr>
          <a:xfrm>
            <a:off x="1281113" y="3989388"/>
            <a:ext cx="3132137" cy="2408237"/>
          </a:xfrm>
          <a:prstGeom prst="rect">
            <a:avLst/>
          </a:prstGeom>
          <a:noFill/>
          <a:ln w="9525">
            <a:noFill/>
          </a:ln>
        </p:spPr>
      </p:pic>
      <p:sp>
        <p:nvSpPr>
          <p:cNvPr id="107" name="文本框 106"/>
          <p:cNvSpPr txBox="1"/>
          <p:nvPr/>
        </p:nvSpPr>
        <p:spPr>
          <a:xfrm>
            <a:off x="-17462" y="1419225"/>
            <a:ext cx="5080000" cy="1092200"/>
          </a:xfrm>
          <a:prstGeom prst="rect">
            <a:avLst/>
          </a:prstGeom>
          <a:noFill/>
          <a:ln w="9525">
            <a:noFill/>
          </a:ln>
        </p:spPr>
        <p:txBody>
          <a:bodyPr>
            <a:spAutoFit/>
          </a:bodyPr>
          <a:p>
            <a:pPr marR="0" algn="ctr"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r>
              <a:rPr kumimoji="0" lang="en-US" sz="1100" kern="1200" cap="none" spc="0" normalizeH="0" baseline="0" noProof="1">
                <a:latin typeface="Wingdings" panose="05000000000000000000" charset="0"/>
                <a:ea typeface="宋体" panose="02010600030101010101" pitchFamily="2" charset="-122"/>
                <a:cs typeface="+mn-cs"/>
              </a:rPr>
              <a:t>l </a:t>
            </a:r>
            <a:r>
              <a:rPr kumimoji="0" lang="en-US" sz="1100" kern="1200" cap="none" spc="0" normalizeH="0" baseline="0" noProof="1">
                <a:latin typeface="Calibri" panose="020F0502020204030204" pitchFamily="34" charset="0"/>
                <a:ea typeface="宋体" panose="02010600030101010101" pitchFamily="2" charset="-122"/>
                <a:cs typeface="Times New Roman" panose="02020603050405020304" charset="0"/>
              </a:rPr>
              <a:t>Because the data density is so high, if all the state data is shown in the same graph, the curves will be highly overlapping, resulting in a small degree of differentiation.Therefore, according to the characteristics of the analysis data, to draw an area map.</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8201" name="图片 7"/>
          <p:cNvPicPr/>
          <p:nvPr/>
        </p:nvPicPr>
        <p:blipFill>
          <a:blip r:embed="rId3"/>
          <a:stretch>
            <a:fillRect/>
          </a:stretch>
        </p:blipFill>
        <p:spPr>
          <a:xfrm>
            <a:off x="8915400" y="409575"/>
            <a:ext cx="2763838" cy="2224088"/>
          </a:xfrm>
          <a:prstGeom prst="rect">
            <a:avLst/>
          </a:prstGeom>
          <a:noFill/>
          <a:ln w="9525">
            <a:noFill/>
          </a:ln>
        </p:spPr>
      </p:pic>
      <p:sp>
        <p:nvSpPr>
          <p:cNvPr id="108" name="文本框 107"/>
          <p:cNvSpPr txBox="1"/>
          <p:nvPr/>
        </p:nvSpPr>
        <p:spPr>
          <a:xfrm>
            <a:off x="144463" y="2105025"/>
            <a:ext cx="3651250" cy="1260475"/>
          </a:xfrm>
          <a:prstGeom prst="rect">
            <a:avLst/>
          </a:prstGeom>
          <a:noFill/>
          <a:ln w="9525">
            <a:noFill/>
          </a:ln>
        </p:spPr>
        <p:txBody>
          <a:bodyPr wrap="square">
            <a:spAutoFit/>
          </a:bodyPr>
          <a:p>
            <a:pPr marR="0" algn="ctr"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r>
              <a:rPr kumimoji="0" lang="en-US" sz="1100" kern="1200" cap="none" spc="0" normalizeH="0" baseline="0" noProof="1">
                <a:latin typeface="Wingdings" panose="05000000000000000000" charset="0"/>
                <a:ea typeface="宋体" panose="02010600030101010101" pitchFamily="2" charset="-122"/>
                <a:cs typeface="+mn-cs"/>
              </a:rPr>
              <a:t>l </a:t>
            </a:r>
            <a:r>
              <a:rPr kumimoji="0" lang="en-US" sz="1100" kern="1200" cap="none" spc="0" normalizeH="0" baseline="0" noProof="1">
                <a:latin typeface="Calibri" panose="020F0502020204030204" pitchFamily="34" charset="0"/>
                <a:ea typeface="宋体" panose="02010600030101010101" pitchFamily="2" charset="-122"/>
                <a:cs typeface="Times New Roman" panose="02020603050405020304" charset="0"/>
              </a:rPr>
              <a:t>There are many states in the United States. Suppose we only consider plotting the flu trend of the states with the initial letter M, using lambda and filter() methods, and using list to type the objects returned by filter. Next, draw the states that begin with the letter ‘M’ on the uniform canvas.</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8203" name="图片 8"/>
          <p:cNvPicPr/>
          <p:nvPr/>
        </p:nvPicPr>
        <p:blipFill>
          <a:blip r:embed="rId4"/>
          <a:stretch>
            <a:fillRect/>
          </a:stretch>
        </p:blipFill>
        <p:spPr>
          <a:xfrm>
            <a:off x="5670550" y="2860675"/>
            <a:ext cx="5910263" cy="3536950"/>
          </a:xfrm>
          <a:prstGeom prst="rect">
            <a:avLst/>
          </a:prstGeom>
          <a:noFill/>
          <a:ln w="9525">
            <a:noFill/>
          </a:ln>
        </p:spPr>
      </p:pic>
      <p:sp>
        <p:nvSpPr>
          <p:cNvPr id="111" name="文本框 110"/>
          <p:cNvSpPr txBox="1"/>
          <p:nvPr/>
        </p:nvSpPr>
        <p:spPr>
          <a:xfrm>
            <a:off x="3556000" y="13300075"/>
            <a:ext cx="5080000" cy="414338"/>
          </a:xfrm>
          <a:prstGeom prst="rect">
            <a:avLst/>
          </a:prstGeom>
          <a:noFill/>
          <a:ln w="9525">
            <a:noFill/>
          </a:ln>
        </p:spPr>
        <p:txBody>
          <a:bodyPr>
            <a:spAutoFit/>
          </a:bodyPr>
          <a:p>
            <a:pPr marR="0"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218" name="文本框 10"/>
          <p:cNvSpPr txBox="1"/>
          <p:nvPr/>
        </p:nvSpPr>
        <p:spPr>
          <a:xfrm>
            <a:off x="174625" y="220663"/>
            <a:ext cx="4699000" cy="460375"/>
          </a:xfrm>
          <a:prstGeom prst="rect">
            <a:avLst/>
          </a:prstGeom>
          <a:noFill/>
          <a:ln w="9525">
            <a:noFill/>
          </a:ln>
        </p:spPr>
        <p:txBody>
          <a:bodyPr wrap="square" anchor="t">
            <a:spAutoFit/>
          </a:bodyPr>
          <a:p>
            <a:r>
              <a:rPr lang="zh-CN" altLang="en-US" sz="2400" b="1" dirty="0">
                <a:latin typeface="微软雅黑" panose="020B0503020204020204" pitchFamily="34" charset="-122"/>
                <a:ea typeface="微软雅黑" panose="020B0503020204020204" pitchFamily="34" charset="-122"/>
              </a:rPr>
              <a:t>Methodology and results</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188913"/>
            <a:ext cx="144463" cy="4635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0" name="文本框 110"/>
          <p:cNvSpPr txBox="1"/>
          <p:nvPr/>
        </p:nvSpPr>
        <p:spPr>
          <a:xfrm>
            <a:off x="541338" y="2667000"/>
            <a:ext cx="5080000" cy="1106488"/>
          </a:xfrm>
          <a:prstGeom prst="rect">
            <a:avLst/>
          </a:prstGeom>
          <a:noFill/>
          <a:ln w="9525">
            <a:noFill/>
          </a:ln>
        </p:spPr>
        <p:txBody>
          <a:bodyPr anchor="t">
            <a:spAutoFit/>
          </a:bodyPr>
          <a:p>
            <a:pPr marL="266700" indent="-266700" eaLnBrk="0" hangingPunct="0"/>
            <a:r>
              <a:rPr lang="en-US" altLang="zh-CN" sz="1100">
                <a:latin typeface="Wingdings" panose="05000000000000000000" charset="0"/>
                <a:ea typeface="宋体" panose="02010600030101010101" pitchFamily="2" charset="-122"/>
              </a:rPr>
              <a:t>l </a:t>
            </a:r>
            <a:r>
              <a:rPr lang="en-US" altLang="zh-CN" sz="1100">
                <a:latin typeface="Calibri" panose="020F0502020204030204" pitchFamily="34" charset="0"/>
                <a:ea typeface="宋体" panose="02010600030101010101" pitchFamily="2" charset="-122"/>
              </a:rPr>
              <a:t>The heat map was then chosen to show which states had the most severe flu at which time.The thermal diagram depicts the degree of correlation between data.In the figure below, the names of the states are shown horizontally, the dates on the vertical axis, and the colors indicate severity.Because only part of the heat map is captured, the darker the color, the better the flu, and the brighter the color, the more serious it is.</a:t>
            </a:r>
            <a:endParaRPr lang="zh-CN" altLang="en-US">
              <a:latin typeface="Calibri" panose="020F0502020204030204" pitchFamily="34" charset="0"/>
              <a:ea typeface="宋体" panose="02010600030101010101" pitchFamily="2" charset="-122"/>
            </a:endParaRPr>
          </a:p>
        </p:txBody>
      </p:sp>
      <p:pic>
        <p:nvPicPr>
          <p:cNvPr id="9221" name="图片 111"/>
          <p:cNvPicPr/>
          <p:nvPr/>
        </p:nvPicPr>
        <p:blipFill>
          <a:blip r:embed="rId1"/>
          <a:stretch>
            <a:fillRect/>
          </a:stretch>
        </p:blipFill>
        <p:spPr>
          <a:xfrm>
            <a:off x="5942013" y="1747838"/>
            <a:ext cx="5316537" cy="2944812"/>
          </a:xfrm>
          <a:prstGeom prst="rect">
            <a:avLst/>
          </a:prstGeom>
          <a:noFill/>
          <a:ln w="9525">
            <a:noFill/>
          </a:ln>
        </p:spPr>
      </p:pic>
      <p:sp>
        <p:nvSpPr>
          <p:cNvPr id="113" name="文本框 112"/>
          <p:cNvSpPr txBox="1"/>
          <p:nvPr/>
        </p:nvSpPr>
        <p:spPr>
          <a:xfrm>
            <a:off x="1323975" y="5280025"/>
            <a:ext cx="5080000" cy="414338"/>
          </a:xfrm>
          <a:prstGeom prst="rect">
            <a:avLst/>
          </a:prstGeom>
          <a:noFill/>
          <a:ln w="9525">
            <a:noFill/>
          </a:ln>
        </p:spPr>
        <p:txBody>
          <a:bodyPr>
            <a:spAutoFit/>
          </a:bodyPr>
          <a:p>
            <a:pPr marR="0" defTabSz="914400" eaLnBrk="0" hangingPunct="0">
              <a:buClrTx/>
              <a:buSzTx/>
              <a:buFontTx/>
            </a:pPr>
            <a:r>
              <a:rPr kumimoji="0" lang="en-US" sz="1050" kern="1200" cap="none" spc="0" normalizeH="0" baseline="0" noProof="1">
                <a:latin typeface="Calibri" panose="020F0502020204030204" pitchFamily="34" charset="0"/>
                <a:ea typeface="宋体" panose="02010600030101010101" pitchFamily="2" charset="-122"/>
                <a:cs typeface="Times New Roman" panose="02020603050405020304" charset="0"/>
              </a:rPr>
              <a:t> </a:t>
            </a: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pic>
        <p:nvPicPr>
          <p:cNvPr id="9223" name="图片 2"/>
          <p:cNvPicPr/>
          <p:nvPr/>
        </p:nvPicPr>
        <p:blipFill>
          <a:blip r:embed="rId2"/>
          <a:stretch>
            <a:fillRect/>
          </a:stretch>
        </p:blipFill>
        <p:spPr>
          <a:xfrm>
            <a:off x="6762750" y="2962275"/>
            <a:ext cx="2247900" cy="2825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42" name="文本框 10"/>
          <p:cNvSpPr txBox="1"/>
          <p:nvPr/>
        </p:nvSpPr>
        <p:spPr>
          <a:xfrm>
            <a:off x="174625" y="220663"/>
            <a:ext cx="5748338" cy="460375"/>
          </a:xfrm>
          <a:prstGeom prst="rect">
            <a:avLst/>
          </a:prstGeom>
          <a:noFill/>
          <a:ln w="9525">
            <a:noFill/>
          </a:ln>
        </p:spPr>
        <p:txBody>
          <a:bodyPr wrap="square" anchor="t">
            <a:spAutoFit/>
          </a:bodyPr>
          <a:p>
            <a:r>
              <a:rPr lang="zh-CN" altLang="en-US" sz="2400" b="1" dirty="0">
                <a:latin typeface="微软雅黑" panose="020B0503020204020204" pitchFamily="34" charset="-122"/>
                <a:ea typeface="微软雅黑" panose="020B0503020204020204" pitchFamily="34" charset="-122"/>
              </a:rPr>
              <a:t>Conclusion and feature directions</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188913"/>
            <a:ext cx="144463" cy="4635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0244" name="图片 3"/>
          <p:cNvPicPr>
            <a:picLocks noChangeAspect="1"/>
          </p:cNvPicPr>
          <p:nvPr/>
        </p:nvPicPr>
        <p:blipFill>
          <a:blip r:embed="rId1"/>
          <a:srcRect t="8295" b="7469"/>
          <a:stretch>
            <a:fillRect/>
          </a:stretch>
        </p:blipFill>
        <p:spPr>
          <a:xfrm>
            <a:off x="1584325" y="2159000"/>
            <a:ext cx="3581400" cy="1790700"/>
          </a:xfrm>
          <a:prstGeom prst="rect">
            <a:avLst/>
          </a:prstGeom>
          <a:noFill/>
          <a:ln w="9525">
            <a:noFill/>
          </a:ln>
        </p:spPr>
      </p:pic>
      <p:sp>
        <p:nvSpPr>
          <p:cNvPr id="10245" name="文本框 112"/>
          <p:cNvSpPr txBox="1"/>
          <p:nvPr/>
        </p:nvSpPr>
        <p:spPr>
          <a:xfrm>
            <a:off x="5922963" y="2232025"/>
            <a:ext cx="3532187" cy="1444625"/>
          </a:xfrm>
          <a:prstGeom prst="rect">
            <a:avLst/>
          </a:prstGeom>
          <a:noFill/>
          <a:ln w="9525">
            <a:noFill/>
          </a:ln>
        </p:spPr>
        <p:txBody>
          <a:bodyPr wrap="square" anchor="t">
            <a:spAutoFit/>
          </a:bodyPr>
          <a:p>
            <a:pPr eaLnBrk="0" hangingPunct="0"/>
            <a:r>
              <a:rPr lang="en-US" altLang="zh-CN" sz="1100" b="1">
                <a:latin typeface="Calibri" panose="020F0502020204030204" pitchFamily="34" charset="0"/>
                <a:ea typeface="宋体" panose="02010600030101010101" pitchFamily="2" charset="-122"/>
              </a:rPr>
              <a:t>This article focuses on data on Google flu trends.Select partial characteristic data for analysis, and draw area map and hot spot map according to the data characteristic. The method can also be used to analyze the current epidemic of COVID-19 infection heat-map. The color of the heat-map map can be used to identify the worst-hit areas and provide evidence for epidemic prevention and control measures.</a:t>
            </a:r>
            <a:endParaRPr lang="zh-CN" altLang="en-US" b="1">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013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3013"/>
  <p:tag name="KSO_WM_UNIT_VALUE" val="1150"/>
  <p:tag name="KSO_WM_TEMPLATE_ASSEMBLE_XID" val="5fd09eae1fa9d42129dcaf65"/>
  <p:tag name="KSO_WM_TEMPLATE_ASSEMBLE_GROUPID" val="5fd09eae1fa9d42129dcaf65"/>
</p:tagLst>
</file>

<file path=ppt/tags/tag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3013_1*a*1"/>
  <p:tag name="KSO_WM_TEMPLATE_CATEGORY" val="diagram"/>
  <p:tag name="KSO_WM_TEMPLATE_INDEX" val="2021301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c8fb33a4ef843e6b77f85735ceaaf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9ddf6910abd413aa5eccbb220bade1f"/>
  <p:tag name="KSO_WM_UNIT_TEXT_FILL_FORE_SCHEMECOLOR_INDEX_BRIGHTNESS" val="0"/>
  <p:tag name="KSO_WM_UNIT_TEXT_FILL_FORE_SCHEMECOLOR_INDEX" val="13"/>
  <p:tag name="KSO_WM_UNIT_TEXT_FILL_TYPE" val="1"/>
  <p:tag name="KSO_WM_TEMPLATE_ASSEMBLE_XID" val="5fd09eae1fa9d42129dcaf65"/>
  <p:tag name="KSO_WM_TEMPLATE_ASSEMBLE_GROUPID" val="5fd09eae1fa9d42129dcaf65"/>
</p:tagLst>
</file>

<file path=ppt/tags/tag3.xml><?xml version="1.0" encoding="utf-8"?>
<p:tagLst xmlns:p="http://schemas.openxmlformats.org/presentationml/2006/main">
  <p:tag name="KSO_WM_UNIT_VALUE" val="1269*1438"/>
  <p:tag name="KSO_WM_UNIT_HIGHLIGHT" val="0"/>
  <p:tag name="KSO_WM_UNIT_COMPATIBLE" val="0"/>
  <p:tag name="KSO_WM_UNIT_DIAGRAM_ISNUMVISUAL" val="0"/>
  <p:tag name="KSO_WM_UNIT_DIAGRAM_ISREFERUNIT" val="0"/>
  <p:tag name="KSO_WM_UNIT_TYPE" val="d"/>
  <p:tag name="KSO_WM_UNIT_INDEX" val="1"/>
  <p:tag name="KSO_WM_UNIT_ID" val="diagram20213013_1*d*1"/>
  <p:tag name="KSO_WM_TEMPLATE_CATEGORY" val="diagram"/>
  <p:tag name="KSO_WM_TEMPLATE_INDEX" val="20213013"/>
  <p:tag name="KSO_WM_UNIT_LAYERLEVEL" val="1"/>
  <p:tag name="KSO_WM_TAG_VERSION" val="1.0"/>
  <p:tag name="KSO_WM_BEAUTIFY_FLAG" val="#wm#"/>
  <p:tag name="KSO_WM_CHIP_GROUPID" val="5e7310da9a230a26b9e88a19"/>
  <p:tag name="KSO_WM_CHIP_XID" val="5e7310da9a230a26b9e88a1a"/>
  <p:tag name="KSO_WM_UNIT_DEC_AREA_ID" val="0e3fa877bb8c46c3b7f21134f13549a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14e461d41ac41a5b856d87123bf8a9f"/>
  <p:tag name="KSO_WM_UNIT_PLACING_PICTURE" val="414e461d41ac41a5b856d87123bf8a9f"/>
  <p:tag name="KSO_WM_UNIT_SUPPORT_UNIT_TYPE" val="[&quot;d&quot;,&quot;α&quot;,&quot;β&quot;,&quot;θ&quot;]"/>
  <p:tag name="KSO_WM_TEMPLATE_ASSEMBLE_XID" val="5fd09eae1fa9d42129dcaf65"/>
  <p:tag name="KSO_WM_TEMPLATE_ASSEMBLE_GROUPID" val="5fd09eae1fa9d42129dcaf65"/>
  <p:tag name="KSO_WM_UNIT_PICTURE_CLIP_FLAG" val="0"/>
</p:tagLst>
</file>

<file path=ppt/tags/tag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3_1*f*1"/>
  <p:tag name="KSO_WM_TEMPLATE_CATEGORY" val="diagram"/>
  <p:tag name="KSO_WM_TEMPLATE_INDEX" val="20213013"/>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c65a7b95ac1b451c80e24ec229f35b2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72b2febe2bb54cb088f9d956b0ce214e"/>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d09eae1fa9d42129dcaf65"/>
  <p:tag name="KSO_WM_TEMPLATE_ASSEMBLE_GROUPID" val="5fd09eae1fa9d42129dcaf65"/>
</p:tagLst>
</file>

<file path=ppt/tags/tag5.xml><?xml version="1.0" encoding="utf-8"?>
<p:tagLst xmlns:p="http://schemas.openxmlformats.org/presentationml/2006/main">
  <p:tag name="KSO_WM_BEAUTIFY_FLAG" val="#wm#"/>
  <p:tag name="KSO_WM_TEMPLATE_CATEGORY" val="diagram"/>
  <p:tag name="KSO_WM_TEMPLATE_INDEX" val="2021301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12-09T17:53:53&quot;,&quot;maxSize&quot;:{&quot;size1&quot;:47.499639193216957},&quot;minSize&quot;:{&quot;size1&quot;:41.19963919321696},&quot;normalSize&quot;:{&quot;size1&quot;:47.499639193216957},&quot;subLayout&quot;:[{&quot;id&quot;:&quot;2020-12-09T17:53:53&quot;,&quot;maxSize&quot;:{&quot;size1&quot;:46.699686201378981},&quot;minSize&quot;:{&quot;size1&quot;:19.999686201378978},&quot;normalSize&quot;:{&quot;size1&quot;:37.777278793971568},&quot;subLayout&quot;:[{&quot;id&quot;:&quot;2020-12-09T17:53:53&quot;,&quot;margin&quot;:{&quot;bottom&quot;:0.026000002399086952,&quot;left&quot;:1.6929999589920044,&quot;right&quot;:0,&quot;top&quot;:1.6929999589920044},&quot;type&quot;:0},{&quot;id&quot;:&quot;2020-12-09T17:53:53&quot;,&quot;margin&quot;:{&quot;bottom&quot;:1.6929999589920044,&quot;left&quot;:1.6929999589920044,&quot;right&quot;:0,&quot;top&quot;:0.81999999284744263},&quot;type&quot;:0}],&quot;type&quot;:0},{&quot;id&quot;:&quot;2020-12-09T17:53:53&quot;,&quot;margin&quot;:{&quot;bottom&quot;:1.6929999589920044,&quot;left&quot;:1.2699999809265137,&quot;right&quot;:1.6929999589920044,&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K_DARK_LIGHT" val="2"/>
  <p:tag name="KSO_WM_SLIDE_BACKGROUND_TYPE" val="frame"/>
  <p:tag name="KSO_WM_SLIDE_SUPPORT_FEATURE_TYPE" val="1"/>
  <p:tag name="KSO_WM_TEMPLATE_ASSEMBLE_XID" val="5fd09eae1fa9d42129dcaf65"/>
  <p:tag name="KSO_WM_TEMPLATE_ASSEMBLE_GROUPID" val="5fd09eae1fa9d42129dcaf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3797</Words>
  <Application>WPS 演示</Application>
  <PresentationFormat/>
  <Paragraphs>85</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宋体</vt:lpstr>
      <vt:lpstr>Wingdings</vt:lpstr>
      <vt:lpstr>Calibri</vt:lpstr>
      <vt:lpstr>Calibri Light</vt:lpstr>
      <vt:lpstr>微软雅黑</vt:lpstr>
      <vt:lpstr>Malgun Gothic</vt:lpstr>
      <vt:lpstr>Oswald Regular</vt:lpstr>
      <vt:lpstr>Segoe Print</vt:lpstr>
      <vt:lpstr>Arial Unicode MS</vt:lpstr>
      <vt:lpstr>Gulim</vt:lpstr>
      <vt:lpstr>Calibri</vt:lpstr>
      <vt:lpstr>Segoe UI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我亲爱的甜橙树</cp:lastModifiedBy>
  <cp:revision>11</cp:revision>
  <dcterms:created xsi:type="dcterms:W3CDTF">2015-07-17T02:38:59Z</dcterms:created>
  <dcterms:modified xsi:type="dcterms:W3CDTF">2020-12-23T06:25:21Z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