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4" r:id="rId4"/>
    <p:sldId id="257" r:id="rId5"/>
    <p:sldId id="265" r:id="rId6"/>
    <p:sldId id="261"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98A0-8946-5ECC-BA91-33DFC40BA1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C2CFA4B-DD2A-7F54-A433-57951E263C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CA286D0-7B7F-D948-4B1E-ECA81E5FCC76}"/>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5" name="Footer Placeholder 4">
            <a:extLst>
              <a:ext uri="{FF2B5EF4-FFF2-40B4-BE49-F238E27FC236}">
                <a16:creationId xmlns:a16="http://schemas.microsoft.com/office/drawing/2014/main" id="{4424017B-BBD3-71C8-013E-C3F3144710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C0BA80-8483-8A84-2C74-2B5973D9A626}"/>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25895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BA8D-28BE-0742-E4FB-ABFA8327A5E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86287D5-B6C7-01D6-4DB1-40F5C65F618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F0BBE2-14D0-22A5-6E08-8B96FE608F3D}"/>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5" name="Footer Placeholder 4">
            <a:extLst>
              <a:ext uri="{FF2B5EF4-FFF2-40B4-BE49-F238E27FC236}">
                <a16:creationId xmlns:a16="http://schemas.microsoft.com/office/drawing/2014/main" id="{72D79217-50EA-57DB-0FEA-1CAA5A816D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4A36FE-4F01-AD53-92C0-7874EBE758EF}"/>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208260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5C788F-731D-FD7D-FB0E-F3D6F44BC29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FF54C61-12C7-408D-8289-44F44C39AD0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33F6AF-148B-AF09-3FAE-DA2DE26FD17C}"/>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5" name="Footer Placeholder 4">
            <a:extLst>
              <a:ext uri="{FF2B5EF4-FFF2-40B4-BE49-F238E27FC236}">
                <a16:creationId xmlns:a16="http://schemas.microsoft.com/office/drawing/2014/main" id="{184FC286-09FD-FA9B-68BE-6FBA60D2BE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63541-E5F9-76D3-2ADA-13FF06A235C6}"/>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38278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26F7-62A0-E319-3A40-D4CA6939938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249E879-6AA6-7359-C0A5-015A82CD5E3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24EE9CE-BAAB-CFC2-AFAD-087EB1F93ACE}"/>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5" name="Footer Placeholder 4">
            <a:extLst>
              <a:ext uri="{FF2B5EF4-FFF2-40B4-BE49-F238E27FC236}">
                <a16:creationId xmlns:a16="http://schemas.microsoft.com/office/drawing/2014/main" id="{1C505CBA-8A3F-E953-0074-393BE88F52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EE58F4-0EDB-E0CE-1602-BCA989F2AE58}"/>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2941906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6F96-22B1-F637-1FF9-E244D6D7F80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8609D65-9DCD-E9E4-81C3-F791E0867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309A01-52C1-2460-3656-63154F844380}"/>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5" name="Footer Placeholder 4">
            <a:extLst>
              <a:ext uri="{FF2B5EF4-FFF2-40B4-BE49-F238E27FC236}">
                <a16:creationId xmlns:a16="http://schemas.microsoft.com/office/drawing/2014/main" id="{B9624889-643C-0FDC-6C96-ADFA415563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616213-A654-8B50-C872-E97B6DF6E502}"/>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4143850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B689-9FE3-F805-0A0B-9F6672FCA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DFA55A3-36FE-08A8-F457-A0065A6275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C3F8B9A-7434-7ADD-405D-7265B56ECC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7D0BAB8-70BB-142B-D7C5-1A216D7A9D8E}"/>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6" name="Footer Placeholder 5">
            <a:extLst>
              <a:ext uri="{FF2B5EF4-FFF2-40B4-BE49-F238E27FC236}">
                <a16:creationId xmlns:a16="http://schemas.microsoft.com/office/drawing/2014/main" id="{3D70002B-3286-4047-F2DE-2D6A86A58F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13CF84-465F-0E8A-6114-BFC0E852D6D4}"/>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262063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95E0-8C22-20F7-AC5E-0A39F16C505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9B8E7A7-E426-A711-4482-51D5473283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AF9A4B7-E2AE-78D8-ADF9-B62FDE18BA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2E51FB8-B420-2CA5-1BE0-563E6D6E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1BDC071-433C-4A82-2640-24B0C6F24B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314097D-B803-1DDC-D70D-D5B1CE186251}"/>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8" name="Footer Placeholder 7">
            <a:extLst>
              <a:ext uri="{FF2B5EF4-FFF2-40B4-BE49-F238E27FC236}">
                <a16:creationId xmlns:a16="http://schemas.microsoft.com/office/drawing/2014/main" id="{BAF825EC-65CD-8448-320A-2555395F11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AA89CE7-E3B5-10F4-9499-D484B6D12A8B}"/>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125918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E4216-D597-43C2-A70A-336A25B85780}"/>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061FF85-2ED9-D29C-17F3-06F180BD8B18}"/>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4" name="Footer Placeholder 3">
            <a:extLst>
              <a:ext uri="{FF2B5EF4-FFF2-40B4-BE49-F238E27FC236}">
                <a16:creationId xmlns:a16="http://schemas.microsoft.com/office/drawing/2014/main" id="{03877EC8-E6A9-69C1-0A81-C0D5EB365BC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717390-1ECE-83F2-F300-38F3EAB56214}"/>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32894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D6F7C7-B20A-6A14-A46C-791E640C25A5}"/>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3" name="Footer Placeholder 2">
            <a:extLst>
              <a:ext uri="{FF2B5EF4-FFF2-40B4-BE49-F238E27FC236}">
                <a16:creationId xmlns:a16="http://schemas.microsoft.com/office/drawing/2014/main" id="{3982C61C-47F5-0425-5160-D1D850F447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4E580FF-63E7-18C4-8C1B-7979CADF27DE}"/>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40624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05F3-198C-1407-EA59-C92640D9AD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8078831-56D1-24C1-3F91-0E583B6A7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3CBAC27-061B-D968-327A-127B79983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25BBFB-D3D5-040C-CEE7-A308C67FEFDF}"/>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6" name="Footer Placeholder 5">
            <a:extLst>
              <a:ext uri="{FF2B5EF4-FFF2-40B4-BE49-F238E27FC236}">
                <a16:creationId xmlns:a16="http://schemas.microsoft.com/office/drawing/2014/main" id="{74CA32E9-BFF3-1850-7B96-31062ACEF4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E4C3B5-4E57-5A4A-38DF-4351B6577045}"/>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2203863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775A-BF63-49D3-EC5C-914C76DA32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02745E9-8FB2-C727-8A86-A9EB6A14D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B7C5681-5CF0-5A0B-78C3-6557EDD3C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4CAF37-4196-2C0D-0FAD-A5465913BF77}"/>
              </a:ext>
            </a:extLst>
          </p:cNvPr>
          <p:cNvSpPr>
            <a:spLocks noGrp="1"/>
          </p:cNvSpPr>
          <p:nvPr>
            <p:ph type="dt" sz="half" idx="10"/>
          </p:nvPr>
        </p:nvSpPr>
        <p:spPr/>
        <p:txBody>
          <a:bodyPr/>
          <a:lstStyle/>
          <a:p>
            <a:fld id="{2EC3344E-BA87-42AA-9CCF-60F3576341EB}" type="datetimeFigureOut">
              <a:rPr lang="en-GB" smtClean="0"/>
              <a:t>03/02/2025</a:t>
            </a:fld>
            <a:endParaRPr lang="en-GB"/>
          </a:p>
        </p:txBody>
      </p:sp>
      <p:sp>
        <p:nvSpPr>
          <p:cNvPr id="6" name="Footer Placeholder 5">
            <a:extLst>
              <a:ext uri="{FF2B5EF4-FFF2-40B4-BE49-F238E27FC236}">
                <a16:creationId xmlns:a16="http://schemas.microsoft.com/office/drawing/2014/main" id="{DCF6C9BB-DF11-9CA3-4F9E-95AA92260C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A544F6-B4D5-7B2A-F71A-2A772C2EB353}"/>
              </a:ext>
            </a:extLst>
          </p:cNvPr>
          <p:cNvSpPr>
            <a:spLocks noGrp="1"/>
          </p:cNvSpPr>
          <p:nvPr>
            <p:ph type="sldNum" sz="quarter" idx="12"/>
          </p:nvPr>
        </p:nvSpPr>
        <p:spPr/>
        <p:txBody>
          <a:bodyPr/>
          <a:lstStyle/>
          <a:p>
            <a:fld id="{4B6C17D3-463D-4E8A-B91D-4055CD3A5E1B}" type="slidenum">
              <a:rPr lang="en-GB" smtClean="0"/>
              <a:t>‹#›</a:t>
            </a:fld>
            <a:endParaRPr lang="en-GB"/>
          </a:p>
        </p:txBody>
      </p:sp>
    </p:spTree>
    <p:extLst>
      <p:ext uri="{BB962C8B-B14F-4D97-AF65-F5344CB8AC3E}">
        <p14:creationId xmlns:p14="http://schemas.microsoft.com/office/powerpoint/2010/main" val="10133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50E8DE-2F6E-4067-B46B-137C77853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4CC3AD9-72B2-4073-1365-761E144BAB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81B412F-C9BC-715C-22B2-A98C394C9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C3344E-BA87-42AA-9CCF-60F3576341EB}" type="datetimeFigureOut">
              <a:rPr lang="en-GB" smtClean="0"/>
              <a:t>03/02/2025</a:t>
            </a:fld>
            <a:endParaRPr lang="en-GB"/>
          </a:p>
        </p:txBody>
      </p:sp>
      <p:sp>
        <p:nvSpPr>
          <p:cNvPr id="5" name="Footer Placeholder 4">
            <a:extLst>
              <a:ext uri="{FF2B5EF4-FFF2-40B4-BE49-F238E27FC236}">
                <a16:creationId xmlns:a16="http://schemas.microsoft.com/office/drawing/2014/main" id="{BD70772E-A8F0-F3F0-2430-ED83A489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11FA536-F36B-171B-B971-2F6974D80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6C17D3-463D-4E8A-B91D-4055CD3A5E1B}" type="slidenum">
              <a:rPr lang="en-GB" smtClean="0"/>
              <a:t>‹#›</a:t>
            </a:fld>
            <a:endParaRPr lang="en-GB"/>
          </a:p>
        </p:txBody>
      </p:sp>
    </p:spTree>
    <p:extLst>
      <p:ext uri="{BB962C8B-B14F-4D97-AF65-F5344CB8AC3E}">
        <p14:creationId xmlns:p14="http://schemas.microsoft.com/office/powerpoint/2010/main" val="3515113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4579-9A8D-F12D-90B8-695C0D7736C1}"/>
              </a:ext>
            </a:extLst>
          </p:cNvPr>
          <p:cNvSpPr>
            <a:spLocks noGrp="1"/>
          </p:cNvSpPr>
          <p:nvPr>
            <p:ph type="ctrTitle"/>
          </p:nvPr>
        </p:nvSpPr>
        <p:spPr>
          <a:xfrm>
            <a:off x="1524000" y="960437"/>
            <a:ext cx="9144000" cy="2387600"/>
          </a:xfrm>
        </p:spPr>
        <p:txBody>
          <a:bodyPr>
            <a:normAutofit/>
          </a:bodyPr>
          <a:lstStyle/>
          <a:p>
            <a:r>
              <a:rPr lang="en-GB" sz="3600" dirty="0">
                <a:latin typeface="+mn-lt"/>
                <a:ea typeface="Roboto" panose="02000000000000000000" pitchFamily="2" charset="0"/>
                <a:cs typeface="Roboto" panose="02000000000000000000" pitchFamily="2" charset="0"/>
              </a:rPr>
              <a:t>Disqualified Leads Analysis report</a:t>
            </a:r>
          </a:p>
        </p:txBody>
      </p:sp>
      <p:sp>
        <p:nvSpPr>
          <p:cNvPr id="3" name="Subtitle 2">
            <a:extLst>
              <a:ext uri="{FF2B5EF4-FFF2-40B4-BE49-F238E27FC236}">
                <a16:creationId xmlns:a16="http://schemas.microsoft.com/office/drawing/2014/main" id="{9E7DC398-F4E7-770F-C0FA-F05F8FD9979A}"/>
              </a:ext>
            </a:extLst>
          </p:cNvPr>
          <p:cNvSpPr>
            <a:spLocks noGrp="1"/>
          </p:cNvSpPr>
          <p:nvPr>
            <p:ph type="subTitle" idx="1"/>
          </p:nvPr>
        </p:nvSpPr>
        <p:spPr>
          <a:xfrm>
            <a:off x="1590540" y="4084146"/>
            <a:ext cx="9144000" cy="1655762"/>
          </a:xfrm>
          <a:noFill/>
        </p:spPr>
        <p:txBody>
          <a:bodyPr/>
          <a:lstStyle/>
          <a:p>
            <a:r>
              <a:rPr lang="en-GB" dirty="0"/>
              <a:t>Prepared by Oluwatosin Akindolie Dec 24</a:t>
            </a:r>
          </a:p>
        </p:txBody>
      </p:sp>
      <p:cxnSp>
        <p:nvCxnSpPr>
          <p:cNvPr id="5" name="Straight Connector 4">
            <a:extLst>
              <a:ext uri="{FF2B5EF4-FFF2-40B4-BE49-F238E27FC236}">
                <a16:creationId xmlns:a16="http://schemas.microsoft.com/office/drawing/2014/main" id="{58279D38-B605-9E3A-2542-0DE5831F9690}"/>
              </a:ext>
            </a:extLst>
          </p:cNvPr>
          <p:cNvCxnSpPr>
            <a:cxnSpLocks/>
          </p:cNvCxnSpPr>
          <p:nvPr/>
        </p:nvCxnSpPr>
        <p:spPr>
          <a:xfrm>
            <a:off x="2910625" y="3509963"/>
            <a:ext cx="6503831"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21631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DFC3F3B-3525-7C31-3A4B-8D5F2C4487F1}"/>
              </a:ext>
            </a:extLst>
          </p:cNvPr>
          <p:cNvSpPr>
            <a:spLocks noGrp="1"/>
          </p:cNvSpPr>
          <p:nvPr>
            <p:ph type="title"/>
          </p:nvPr>
        </p:nvSpPr>
        <p:spPr>
          <a:xfrm>
            <a:off x="838200" y="365125"/>
            <a:ext cx="5393361" cy="1325563"/>
          </a:xfrm>
        </p:spPr>
        <p:txBody>
          <a:bodyPr>
            <a:normAutofit/>
          </a:bodyPr>
          <a:lstStyle/>
          <a:p>
            <a:r>
              <a:rPr lang="en-GB" sz="3200" b="1" dirty="0">
                <a:solidFill>
                  <a:srgbClr val="7030A0"/>
                </a:solidFill>
                <a:latin typeface="+mn-lt"/>
              </a:rPr>
              <a:t>Project Overview</a:t>
            </a:r>
          </a:p>
        </p:txBody>
      </p:sp>
      <p:sp>
        <p:nvSpPr>
          <p:cNvPr id="3" name="Content Placeholder 2">
            <a:extLst>
              <a:ext uri="{FF2B5EF4-FFF2-40B4-BE49-F238E27FC236}">
                <a16:creationId xmlns:a16="http://schemas.microsoft.com/office/drawing/2014/main" id="{6D7207C0-4A73-23A6-9D18-DFDD7E2F771E}"/>
              </a:ext>
            </a:extLst>
          </p:cNvPr>
          <p:cNvSpPr>
            <a:spLocks noGrp="1"/>
          </p:cNvSpPr>
          <p:nvPr>
            <p:ph idx="1"/>
          </p:nvPr>
        </p:nvSpPr>
        <p:spPr>
          <a:xfrm>
            <a:off x="838200" y="1576552"/>
            <a:ext cx="5393361" cy="4600411"/>
          </a:xfrm>
        </p:spPr>
        <p:txBody>
          <a:bodyPr>
            <a:noAutofit/>
          </a:bodyPr>
          <a:lstStyle/>
          <a:p>
            <a:pPr marL="0" indent="0">
              <a:buNone/>
            </a:pPr>
            <a:r>
              <a:rPr lang="en-GB" sz="1400" dirty="0">
                <a:solidFill>
                  <a:srgbClr val="7030A0"/>
                </a:solidFill>
                <a:ea typeface="Roboto" panose="02000000000000000000" pitchFamily="2" charset="0"/>
                <a:cs typeface="Roboto" panose="02000000000000000000" pitchFamily="2" charset="0"/>
              </a:rPr>
              <a:t>Motivation</a:t>
            </a:r>
          </a:p>
          <a:p>
            <a:pPr marL="0" indent="0">
              <a:buNone/>
            </a:pPr>
            <a:r>
              <a:rPr lang="en-GB" sz="1400" dirty="0" err="1">
                <a:ea typeface="Roboto" panose="02000000000000000000" pitchFamily="2" charset="0"/>
                <a:cs typeface="Roboto" panose="02000000000000000000" pitchFamily="2" charset="0"/>
              </a:rPr>
              <a:t>StudyNow</a:t>
            </a:r>
            <a:r>
              <a:rPr lang="en-GB" sz="1400" dirty="0">
                <a:ea typeface="Roboto" panose="02000000000000000000" pitchFamily="2" charset="0"/>
                <a:cs typeface="Roboto" panose="02000000000000000000" pitchFamily="2" charset="0"/>
              </a:rPr>
              <a:t> aims to analyse disqualified leads to identify key trends in subject preferences, study destinations, demographics, and lead sources for improved or tailored study abroad options. </a:t>
            </a:r>
          </a:p>
          <a:p>
            <a:pPr marL="0" indent="0">
              <a:buNone/>
            </a:pPr>
            <a:r>
              <a:rPr lang="en-GB" sz="1400" dirty="0">
                <a:solidFill>
                  <a:srgbClr val="7030A0"/>
                </a:solidFill>
                <a:ea typeface="Roboto" panose="02000000000000000000" pitchFamily="2" charset="0"/>
                <a:cs typeface="Roboto" panose="02000000000000000000" pitchFamily="2" charset="0"/>
              </a:rPr>
              <a:t>Objectives</a:t>
            </a:r>
          </a:p>
          <a:p>
            <a:r>
              <a:rPr lang="en-GB" sz="1400" dirty="0">
                <a:ea typeface="Roboto" panose="02000000000000000000" pitchFamily="2" charset="0"/>
                <a:cs typeface="Roboto" panose="02000000000000000000" pitchFamily="2" charset="0"/>
              </a:rPr>
              <a:t>Identify most requested subject areas</a:t>
            </a:r>
          </a:p>
          <a:p>
            <a:r>
              <a:rPr lang="en-GB" sz="1400" dirty="0">
                <a:ea typeface="Roboto" panose="02000000000000000000" pitchFamily="2" charset="0"/>
                <a:cs typeface="Roboto" panose="02000000000000000000" pitchFamily="2" charset="0"/>
              </a:rPr>
              <a:t>Analyse preferred study destinations</a:t>
            </a:r>
          </a:p>
          <a:p>
            <a:r>
              <a:rPr lang="en-GB" sz="1400" dirty="0">
                <a:ea typeface="Roboto" panose="02000000000000000000" pitchFamily="2" charset="0"/>
                <a:cs typeface="Roboto" panose="02000000000000000000" pitchFamily="2" charset="0"/>
              </a:rPr>
              <a:t>Examine geographic trends (states &amp; nationalities)</a:t>
            </a:r>
          </a:p>
          <a:p>
            <a:r>
              <a:rPr lang="en-GB" sz="1400" dirty="0">
                <a:ea typeface="Roboto" panose="02000000000000000000" pitchFamily="2" charset="0"/>
                <a:cs typeface="Roboto" panose="02000000000000000000" pitchFamily="2" charset="0"/>
              </a:rPr>
              <a:t>Evaluate lead source performance</a:t>
            </a:r>
          </a:p>
          <a:p>
            <a:r>
              <a:rPr lang="en-GB" sz="1400" dirty="0">
                <a:ea typeface="Roboto" panose="02000000000000000000" pitchFamily="2" charset="0"/>
                <a:cs typeface="Roboto" panose="02000000000000000000" pitchFamily="2" charset="0"/>
              </a:rPr>
              <a:t>Extract actionable insights for strategy refinement</a:t>
            </a:r>
          </a:p>
          <a:p>
            <a:pPr marL="0" indent="0">
              <a:buNone/>
            </a:pPr>
            <a:r>
              <a:rPr lang="en-GB" sz="1400" dirty="0">
                <a:solidFill>
                  <a:srgbClr val="7030A0"/>
                </a:solidFill>
                <a:ea typeface="Roboto" panose="02000000000000000000" pitchFamily="2" charset="0"/>
                <a:cs typeface="Roboto" panose="02000000000000000000" pitchFamily="2" charset="0"/>
              </a:rPr>
              <a:t>Scope</a:t>
            </a:r>
          </a:p>
          <a:p>
            <a:pPr marL="0" indent="0">
              <a:buNone/>
            </a:pPr>
            <a:r>
              <a:rPr lang="en-GB" sz="1400" dirty="0">
                <a:ea typeface="Roboto" panose="02000000000000000000" pitchFamily="2" charset="0"/>
                <a:cs typeface="Roboto" panose="02000000000000000000" pitchFamily="2" charset="0"/>
              </a:rPr>
              <a:t>The dataset includes data on disqualified leads of students looking to study abroad from different countries and cities. </a:t>
            </a:r>
          </a:p>
        </p:txBody>
      </p:sp>
      <p:pic>
        <p:nvPicPr>
          <p:cNvPr id="4" name="Picture 3">
            <a:extLst>
              <a:ext uri="{FF2B5EF4-FFF2-40B4-BE49-F238E27FC236}">
                <a16:creationId xmlns:a16="http://schemas.microsoft.com/office/drawing/2014/main" id="{B2FE0468-8F50-C09A-5E11-7A6C6CA64AFA}"/>
              </a:ext>
            </a:extLst>
          </p:cNvPr>
          <p:cNvPicPr>
            <a:picLocks noChangeAspect="1"/>
          </p:cNvPicPr>
          <p:nvPr/>
        </p:nvPicPr>
        <p:blipFill>
          <a:blip r:embed="rId2"/>
          <a:srcRect l="10995" r="22507"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14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55BA-12CB-8B97-A408-B949AB4AA4E3}"/>
              </a:ext>
            </a:extLst>
          </p:cNvPr>
          <p:cNvSpPr>
            <a:spLocks noGrp="1"/>
          </p:cNvSpPr>
          <p:nvPr>
            <p:ph type="title" idx="4294967295"/>
          </p:nvPr>
        </p:nvSpPr>
        <p:spPr>
          <a:xfrm>
            <a:off x="838200" y="380891"/>
            <a:ext cx="10515600" cy="1325563"/>
          </a:xfrm>
        </p:spPr>
        <p:txBody>
          <a:bodyPr>
            <a:normAutofit/>
          </a:bodyPr>
          <a:lstStyle/>
          <a:p>
            <a:r>
              <a:rPr lang="en-GB" sz="2800" dirty="0">
                <a:solidFill>
                  <a:srgbClr val="7030A0"/>
                </a:solidFill>
                <a:latin typeface="+mn-lt"/>
                <a:ea typeface="Roboto" panose="02000000000000000000" pitchFamily="2" charset="0"/>
                <a:cs typeface="Roboto" panose="02000000000000000000" pitchFamily="2" charset="0"/>
              </a:rPr>
              <a:t>Metrics</a:t>
            </a:r>
          </a:p>
        </p:txBody>
      </p:sp>
      <p:sp>
        <p:nvSpPr>
          <p:cNvPr id="6" name="Oval 5">
            <a:extLst>
              <a:ext uri="{FF2B5EF4-FFF2-40B4-BE49-F238E27FC236}">
                <a16:creationId xmlns:a16="http://schemas.microsoft.com/office/drawing/2014/main" id="{DA80249C-3BB2-BAB4-0BFE-029BE2F7203D}"/>
              </a:ext>
            </a:extLst>
          </p:cNvPr>
          <p:cNvSpPr/>
          <p:nvPr/>
        </p:nvSpPr>
        <p:spPr>
          <a:xfrm>
            <a:off x="1361102" y="2159870"/>
            <a:ext cx="1839310" cy="1444597"/>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t>Leads</a:t>
            </a:r>
          </a:p>
          <a:p>
            <a:pPr algn="ctr"/>
            <a:r>
              <a:rPr lang="en-GB" sz="2800" b="1" dirty="0"/>
              <a:t>3049</a:t>
            </a:r>
          </a:p>
        </p:txBody>
      </p:sp>
      <p:sp>
        <p:nvSpPr>
          <p:cNvPr id="11" name="Oval 10">
            <a:extLst>
              <a:ext uri="{FF2B5EF4-FFF2-40B4-BE49-F238E27FC236}">
                <a16:creationId xmlns:a16="http://schemas.microsoft.com/office/drawing/2014/main" id="{16796513-E497-E296-35CA-61306E7E64EF}"/>
              </a:ext>
            </a:extLst>
          </p:cNvPr>
          <p:cNvSpPr/>
          <p:nvPr/>
        </p:nvSpPr>
        <p:spPr>
          <a:xfrm>
            <a:off x="3178078" y="2196628"/>
            <a:ext cx="1839310" cy="1444597"/>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t>Cities</a:t>
            </a:r>
          </a:p>
          <a:p>
            <a:pPr algn="ctr"/>
            <a:r>
              <a:rPr lang="en-GB" sz="2800" b="1" dirty="0"/>
              <a:t>206</a:t>
            </a:r>
          </a:p>
        </p:txBody>
      </p:sp>
      <p:sp>
        <p:nvSpPr>
          <p:cNvPr id="12" name="Oval 11">
            <a:extLst>
              <a:ext uri="{FF2B5EF4-FFF2-40B4-BE49-F238E27FC236}">
                <a16:creationId xmlns:a16="http://schemas.microsoft.com/office/drawing/2014/main" id="{84479C77-8C82-D532-93D4-C9397BCC9881}"/>
              </a:ext>
            </a:extLst>
          </p:cNvPr>
          <p:cNvSpPr/>
          <p:nvPr/>
        </p:nvSpPr>
        <p:spPr>
          <a:xfrm>
            <a:off x="5017388" y="2235697"/>
            <a:ext cx="1839310" cy="1444597"/>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t>Courses</a:t>
            </a:r>
          </a:p>
          <a:p>
            <a:pPr algn="ctr"/>
            <a:r>
              <a:rPr lang="en-GB" sz="2800" b="1" dirty="0"/>
              <a:t>13</a:t>
            </a:r>
          </a:p>
        </p:txBody>
      </p:sp>
      <p:sp>
        <p:nvSpPr>
          <p:cNvPr id="13" name="Oval 12">
            <a:extLst>
              <a:ext uri="{FF2B5EF4-FFF2-40B4-BE49-F238E27FC236}">
                <a16:creationId xmlns:a16="http://schemas.microsoft.com/office/drawing/2014/main" id="{C627FE08-0397-6BC5-26D7-ABE4A302D191}"/>
              </a:ext>
            </a:extLst>
          </p:cNvPr>
          <p:cNvSpPr/>
          <p:nvPr/>
        </p:nvSpPr>
        <p:spPr>
          <a:xfrm>
            <a:off x="6856698" y="2159869"/>
            <a:ext cx="1839310" cy="1444597"/>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t>Nationalities</a:t>
            </a:r>
          </a:p>
          <a:p>
            <a:pPr algn="ctr"/>
            <a:r>
              <a:rPr lang="en-GB" sz="2800" b="1" dirty="0"/>
              <a:t>62</a:t>
            </a:r>
          </a:p>
        </p:txBody>
      </p:sp>
      <p:sp>
        <p:nvSpPr>
          <p:cNvPr id="14" name="Oval 13">
            <a:extLst>
              <a:ext uri="{FF2B5EF4-FFF2-40B4-BE49-F238E27FC236}">
                <a16:creationId xmlns:a16="http://schemas.microsoft.com/office/drawing/2014/main" id="{9F8BC338-B257-6265-B10A-E22A991387F0}"/>
              </a:ext>
            </a:extLst>
          </p:cNvPr>
          <p:cNvSpPr/>
          <p:nvPr/>
        </p:nvSpPr>
        <p:spPr>
          <a:xfrm>
            <a:off x="8696008" y="2196627"/>
            <a:ext cx="1839310" cy="1444597"/>
          </a:xfrm>
          <a:prstGeom prst="ellips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t>Study Destination</a:t>
            </a:r>
          </a:p>
          <a:p>
            <a:pPr algn="ctr"/>
            <a:r>
              <a:rPr lang="en-GB" sz="2800" b="1" dirty="0"/>
              <a:t>11</a:t>
            </a:r>
          </a:p>
        </p:txBody>
      </p:sp>
    </p:spTree>
    <p:extLst>
      <p:ext uri="{BB962C8B-B14F-4D97-AF65-F5344CB8AC3E}">
        <p14:creationId xmlns:p14="http://schemas.microsoft.com/office/powerpoint/2010/main" val="263639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34875-792D-890A-D80B-9CE3E562FBF1}"/>
              </a:ext>
            </a:extLst>
          </p:cNvPr>
          <p:cNvSpPr>
            <a:spLocks noGrp="1"/>
          </p:cNvSpPr>
          <p:nvPr>
            <p:ph type="title"/>
          </p:nvPr>
        </p:nvSpPr>
        <p:spPr>
          <a:xfrm>
            <a:off x="474322" y="365125"/>
            <a:ext cx="10879478" cy="1325563"/>
          </a:xfrm>
        </p:spPr>
        <p:txBody>
          <a:bodyPr>
            <a:normAutofit/>
          </a:bodyPr>
          <a:lstStyle/>
          <a:p>
            <a:r>
              <a:rPr lang="en-GB" sz="2400" dirty="0">
                <a:solidFill>
                  <a:srgbClr val="7030A0"/>
                </a:solidFill>
              </a:rPr>
              <a:t>Descriptive Analysis - </a:t>
            </a:r>
            <a:r>
              <a:rPr lang="en-GB" sz="2400" dirty="0">
                <a:solidFill>
                  <a:srgbClr val="7030A0"/>
                </a:solidFill>
                <a:ea typeface="Roboto" panose="02000000000000000000" pitchFamily="2" charset="0"/>
                <a:cs typeface="Roboto" panose="02000000000000000000" pitchFamily="2" charset="0"/>
              </a:rPr>
              <a:t>Top 3 Common Subject Areas</a:t>
            </a:r>
            <a:br>
              <a:rPr lang="en-GB" sz="2800" dirty="0">
                <a:solidFill>
                  <a:srgbClr val="7030A0"/>
                </a:solidFill>
                <a:ea typeface="Roboto" panose="02000000000000000000" pitchFamily="2" charset="0"/>
                <a:cs typeface="Roboto" panose="02000000000000000000" pitchFamily="2" charset="0"/>
              </a:rPr>
            </a:br>
            <a:endParaRPr lang="en-GB" sz="2800" dirty="0">
              <a:solidFill>
                <a:srgbClr val="7030A0"/>
              </a:solidFill>
            </a:endParaRPr>
          </a:p>
        </p:txBody>
      </p:sp>
      <p:sp>
        <p:nvSpPr>
          <p:cNvPr id="3" name="Content Placeholder 2">
            <a:extLst>
              <a:ext uri="{FF2B5EF4-FFF2-40B4-BE49-F238E27FC236}">
                <a16:creationId xmlns:a16="http://schemas.microsoft.com/office/drawing/2014/main" id="{ED2B13C0-9209-838A-76A9-0FB98586481A}"/>
              </a:ext>
            </a:extLst>
          </p:cNvPr>
          <p:cNvSpPr>
            <a:spLocks noGrp="1"/>
          </p:cNvSpPr>
          <p:nvPr>
            <p:ph sz="half" idx="1"/>
          </p:nvPr>
        </p:nvSpPr>
        <p:spPr>
          <a:xfrm>
            <a:off x="474322" y="1250184"/>
            <a:ext cx="11243355" cy="704740"/>
          </a:xfrm>
        </p:spPr>
        <p:txBody>
          <a:bodyPr>
            <a:normAutofit/>
          </a:bodyPr>
          <a:lstStyle/>
          <a:p>
            <a:pPr marL="0" indent="0">
              <a:buNone/>
            </a:pPr>
            <a:r>
              <a:rPr lang="en-GB" sz="1600" dirty="0"/>
              <a:t>Nigeria leads with the highest number of leads across diverse subject areas such as business, technology, health, education, and law. Other prominent countries include Ghana, Kenya, Qatar, India, and Uganda, with interests spanning similar fields</a:t>
            </a:r>
            <a:endParaRPr lang="en-GB" sz="1800" dirty="0">
              <a:solidFill>
                <a:srgbClr val="7030A0"/>
              </a:solidFill>
              <a:latin typeface="+mj-lt"/>
              <a:ea typeface="Roboto" panose="02000000000000000000" pitchFamily="2" charset="0"/>
              <a:cs typeface="Roboto" panose="02000000000000000000" pitchFamily="2" charset="0"/>
            </a:endParaRPr>
          </a:p>
          <a:p>
            <a:pPr marL="0" indent="0">
              <a:buNone/>
            </a:pPr>
            <a:endParaRPr lang="en-GB" sz="500" dirty="0">
              <a:latin typeface="+mj-lt"/>
              <a:ea typeface="Roboto" panose="02000000000000000000" pitchFamily="2" charset="0"/>
              <a:cs typeface="Roboto" panose="02000000000000000000" pitchFamily="2" charset="0"/>
            </a:endParaRPr>
          </a:p>
          <a:p>
            <a:pPr marL="0" indent="0">
              <a:buNone/>
            </a:pPr>
            <a:endParaRPr lang="en-GB" sz="500" dirty="0">
              <a:solidFill>
                <a:srgbClr val="7030A0"/>
              </a:solidFill>
              <a:latin typeface="+mj-lt"/>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2DD070E8-4574-433A-B588-96D503FD0891}"/>
              </a:ext>
            </a:extLst>
          </p:cNvPr>
          <p:cNvPicPr>
            <a:picLocks noChangeAspect="1"/>
          </p:cNvPicPr>
          <p:nvPr/>
        </p:nvPicPr>
        <p:blipFill>
          <a:blip r:embed="rId2"/>
          <a:stretch>
            <a:fillRect/>
          </a:stretch>
        </p:blipFill>
        <p:spPr>
          <a:xfrm>
            <a:off x="1736921" y="1954924"/>
            <a:ext cx="7548969" cy="4106074"/>
          </a:xfrm>
          <a:prstGeom prst="rect">
            <a:avLst/>
          </a:prstGeom>
        </p:spPr>
      </p:pic>
    </p:spTree>
    <p:extLst>
      <p:ext uri="{BB962C8B-B14F-4D97-AF65-F5344CB8AC3E}">
        <p14:creationId xmlns:p14="http://schemas.microsoft.com/office/powerpoint/2010/main" val="206554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EBA05-3093-A4B6-84D7-3DA4057B4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8BA36-190D-492D-E532-8D792494557E}"/>
              </a:ext>
            </a:extLst>
          </p:cNvPr>
          <p:cNvSpPr>
            <a:spLocks noGrp="1"/>
          </p:cNvSpPr>
          <p:nvPr>
            <p:ph type="title"/>
          </p:nvPr>
        </p:nvSpPr>
        <p:spPr>
          <a:xfrm>
            <a:off x="649014" y="365125"/>
            <a:ext cx="10704786" cy="1325563"/>
          </a:xfrm>
        </p:spPr>
        <p:txBody>
          <a:bodyPr>
            <a:normAutofit/>
          </a:bodyPr>
          <a:lstStyle/>
          <a:p>
            <a:r>
              <a:rPr lang="en-GB" sz="2400" dirty="0">
                <a:solidFill>
                  <a:srgbClr val="7030A0"/>
                </a:solidFill>
              </a:rPr>
              <a:t>Descriptive Analysis - Location</a:t>
            </a:r>
          </a:p>
        </p:txBody>
      </p:sp>
      <p:sp>
        <p:nvSpPr>
          <p:cNvPr id="3" name="Content Placeholder 2">
            <a:extLst>
              <a:ext uri="{FF2B5EF4-FFF2-40B4-BE49-F238E27FC236}">
                <a16:creationId xmlns:a16="http://schemas.microsoft.com/office/drawing/2014/main" id="{7447D871-F2ED-00DA-0E0C-E2CDB07B92B1}"/>
              </a:ext>
            </a:extLst>
          </p:cNvPr>
          <p:cNvSpPr>
            <a:spLocks noGrp="1"/>
          </p:cNvSpPr>
          <p:nvPr>
            <p:ph sz="half" idx="1"/>
          </p:nvPr>
        </p:nvSpPr>
        <p:spPr>
          <a:xfrm>
            <a:off x="607069" y="2202417"/>
            <a:ext cx="3481552" cy="1325563"/>
          </a:xfrm>
        </p:spPr>
        <p:txBody>
          <a:bodyPr>
            <a:normAutofit fontScale="92500" lnSpcReduction="20000"/>
          </a:bodyPr>
          <a:lstStyle/>
          <a:p>
            <a:pPr marL="0" indent="0">
              <a:buNone/>
            </a:pPr>
            <a:r>
              <a:rPr lang="en-GB" sz="1900" dirty="0">
                <a:solidFill>
                  <a:srgbClr val="7030A0"/>
                </a:solidFill>
              </a:rPr>
              <a:t>Top 5 Study Destinations</a:t>
            </a:r>
          </a:p>
          <a:p>
            <a:pPr marL="0" indent="0">
              <a:buNone/>
            </a:pPr>
            <a:r>
              <a:rPr lang="en-GB" sz="1600" dirty="0"/>
              <a:t>The most preferred destinations are Canada, UK, USA, France, and Ireland reflecting their global appeal for education and diverse program offerings.</a:t>
            </a:r>
          </a:p>
          <a:p>
            <a:pPr marL="0" indent="0">
              <a:buNone/>
            </a:pPr>
            <a:endParaRPr lang="en-GB" sz="1600" dirty="0"/>
          </a:p>
        </p:txBody>
      </p:sp>
      <p:sp>
        <p:nvSpPr>
          <p:cNvPr id="4" name="Content Placeholder 3">
            <a:extLst>
              <a:ext uri="{FF2B5EF4-FFF2-40B4-BE49-F238E27FC236}">
                <a16:creationId xmlns:a16="http://schemas.microsoft.com/office/drawing/2014/main" id="{7F30DD42-B535-4CDC-7771-E77E12EBB613}"/>
              </a:ext>
            </a:extLst>
          </p:cNvPr>
          <p:cNvSpPr>
            <a:spLocks noGrp="1"/>
          </p:cNvSpPr>
          <p:nvPr>
            <p:ph sz="half" idx="2"/>
          </p:nvPr>
        </p:nvSpPr>
        <p:spPr>
          <a:xfrm>
            <a:off x="4345854" y="2198991"/>
            <a:ext cx="3190700" cy="1047223"/>
          </a:xfrm>
        </p:spPr>
        <p:txBody>
          <a:bodyPr>
            <a:normAutofit fontScale="92500" lnSpcReduction="20000"/>
          </a:bodyPr>
          <a:lstStyle/>
          <a:p>
            <a:pPr marL="0" indent="0">
              <a:buNone/>
            </a:pPr>
            <a:r>
              <a:rPr lang="en-GB" sz="1900" dirty="0">
                <a:solidFill>
                  <a:srgbClr val="7030A0"/>
                </a:solidFill>
              </a:rPr>
              <a:t>Top 5 states</a:t>
            </a:r>
          </a:p>
          <a:p>
            <a:pPr marL="0" indent="0" algn="just">
              <a:buNone/>
            </a:pPr>
            <a:r>
              <a:rPr lang="en-GB" sz="1600" dirty="0"/>
              <a:t>Lagos has the highest number of disqualified leads.</a:t>
            </a:r>
          </a:p>
        </p:txBody>
      </p:sp>
      <p:pic>
        <p:nvPicPr>
          <p:cNvPr id="6" name="Picture 5">
            <a:extLst>
              <a:ext uri="{FF2B5EF4-FFF2-40B4-BE49-F238E27FC236}">
                <a16:creationId xmlns:a16="http://schemas.microsoft.com/office/drawing/2014/main" id="{58DE9D0C-FC54-1F99-C9E7-011BBAF48F78}"/>
              </a:ext>
            </a:extLst>
          </p:cNvPr>
          <p:cNvPicPr>
            <a:picLocks noChangeAspect="1"/>
          </p:cNvPicPr>
          <p:nvPr/>
        </p:nvPicPr>
        <p:blipFill>
          <a:blip r:embed="rId2"/>
          <a:stretch>
            <a:fillRect/>
          </a:stretch>
        </p:blipFill>
        <p:spPr>
          <a:xfrm>
            <a:off x="649013" y="3747806"/>
            <a:ext cx="3439607" cy="1866850"/>
          </a:xfrm>
          <a:prstGeom prst="rect">
            <a:avLst/>
          </a:prstGeom>
        </p:spPr>
      </p:pic>
      <p:pic>
        <p:nvPicPr>
          <p:cNvPr id="8" name="Picture 7">
            <a:extLst>
              <a:ext uri="{FF2B5EF4-FFF2-40B4-BE49-F238E27FC236}">
                <a16:creationId xmlns:a16="http://schemas.microsoft.com/office/drawing/2014/main" id="{2E4DF09D-590A-184A-E11D-231DA8B989B0}"/>
              </a:ext>
            </a:extLst>
          </p:cNvPr>
          <p:cNvPicPr>
            <a:picLocks noChangeAspect="1"/>
          </p:cNvPicPr>
          <p:nvPr/>
        </p:nvPicPr>
        <p:blipFill>
          <a:blip r:embed="rId3"/>
          <a:stretch>
            <a:fillRect/>
          </a:stretch>
        </p:blipFill>
        <p:spPr>
          <a:xfrm>
            <a:off x="4161453" y="3532066"/>
            <a:ext cx="3617297" cy="1960212"/>
          </a:xfrm>
          <a:prstGeom prst="rect">
            <a:avLst/>
          </a:prstGeom>
        </p:spPr>
      </p:pic>
      <p:pic>
        <p:nvPicPr>
          <p:cNvPr id="10" name="Picture 9">
            <a:extLst>
              <a:ext uri="{FF2B5EF4-FFF2-40B4-BE49-F238E27FC236}">
                <a16:creationId xmlns:a16="http://schemas.microsoft.com/office/drawing/2014/main" id="{462E74C7-7996-144D-CE10-EEA75FFF77CE}"/>
              </a:ext>
            </a:extLst>
          </p:cNvPr>
          <p:cNvPicPr>
            <a:picLocks noChangeAspect="1"/>
          </p:cNvPicPr>
          <p:nvPr/>
        </p:nvPicPr>
        <p:blipFill>
          <a:blip r:embed="rId4"/>
          <a:stretch>
            <a:fillRect/>
          </a:stretch>
        </p:blipFill>
        <p:spPr>
          <a:xfrm>
            <a:off x="8061929" y="3523668"/>
            <a:ext cx="3683381" cy="2005358"/>
          </a:xfrm>
          <a:prstGeom prst="rect">
            <a:avLst/>
          </a:prstGeom>
        </p:spPr>
      </p:pic>
      <p:sp>
        <p:nvSpPr>
          <p:cNvPr id="12" name="Content Placeholder 3">
            <a:extLst>
              <a:ext uri="{FF2B5EF4-FFF2-40B4-BE49-F238E27FC236}">
                <a16:creationId xmlns:a16="http://schemas.microsoft.com/office/drawing/2014/main" id="{D28A0DB6-9D99-BFE1-D906-A55D6D8F393F}"/>
              </a:ext>
            </a:extLst>
          </p:cNvPr>
          <p:cNvSpPr txBox="1">
            <a:spLocks/>
          </p:cNvSpPr>
          <p:nvPr/>
        </p:nvSpPr>
        <p:spPr>
          <a:xfrm>
            <a:off x="8061929" y="2106641"/>
            <a:ext cx="3190700" cy="11855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700" dirty="0">
                <a:solidFill>
                  <a:srgbClr val="7030A0"/>
                </a:solidFill>
              </a:rPr>
              <a:t>Top 5 Nationalities</a:t>
            </a:r>
          </a:p>
          <a:p>
            <a:pPr marL="0" indent="0" algn="just">
              <a:buFont typeface="Arial" panose="020B0604020202020204" pitchFamily="34" charset="0"/>
              <a:buNone/>
            </a:pPr>
            <a:r>
              <a:rPr lang="en-GB" sz="1500" dirty="0"/>
              <a:t>Nigeria has the highest number of disqualified leads.</a:t>
            </a:r>
          </a:p>
        </p:txBody>
      </p:sp>
      <p:sp>
        <p:nvSpPr>
          <p:cNvPr id="13" name="TextBox 12">
            <a:extLst>
              <a:ext uri="{FF2B5EF4-FFF2-40B4-BE49-F238E27FC236}">
                <a16:creationId xmlns:a16="http://schemas.microsoft.com/office/drawing/2014/main" id="{A70237E1-F9EB-A32F-F1E0-1DE2021DB207}"/>
              </a:ext>
            </a:extLst>
          </p:cNvPr>
          <p:cNvSpPr txBox="1"/>
          <p:nvPr/>
        </p:nvSpPr>
        <p:spPr>
          <a:xfrm>
            <a:off x="607068" y="1397040"/>
            <a:ext cx="10935917" cy="646331"/>
          </a:xfrm>
          <a:prstGeom prst="rect">
            <a:avLst/>
          </a:prstGeom>
          <a:solidFill>
            <a:schemeClr val="bg1"/>
          </a:solidFill>
          <a:ln>
            <a:noFill/>
          </a:ln>
        </p:spPr>
        <p:txBody>
          <a:bodyPr wrap="square" rtlCol="0">
            <a:spAutoFit/>
          </a:bodyPr>
          <a:lstStyle/>
          <a:p>
            <a:r>
              <a:rPr lang="en-GB" dirty="0"/>
              <a:t>Majority of leads are from Nigeria, Lagos in particular and their most preferred study destination is Canada and UK.</a:t>
            </a:r>
          </a:p>
        </p:txBody>
      </p:sp>
    </p:spTree>
    <p:extLst>
      <p:ext uri="{BB962C8B-B14F-4D97-AF65-F5344CB8AC3E}">
        <p14:creationId xmlns:p14="http://schemas.microsoft.com/office/powerpoint/2010/main" val="254441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D266B-2209-EC2C-78E5-182596464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44350-9AC5-EE1A-2CDB-B115CBE174C3}"/>
              </a:ext>
            </a:extLst>
          </p:cNvPr>
          <p:cNvSpPr>
            <a:spLocks noGrp="1"/>
          </p:cNvSpPr>
          <p:nvPr>
            <p:ph type="title"/>
          </p:nvPr>
        </p:nvSpPr>
        <p:spPr>
          <a:xfrm>
            <a:off x="839788" y="365125"/>
            <a:ext cx="10515600" cy="817289"/>
          </a:xfrm>
        </p:spPr>
        <p:txBody>
          <a:bodyPr>
            <a:normAutofit/>
          </a:bodyPr>
          <a:lstStyle/>
          <a:p>
            <a:r>
              <a:rPr lang="en-GB" sz="2400" dirty="0">
                <a:solidFill>
                  <a:srgbClr val="7030A0"/>
                </a:solidFill>
              </a:rPr>
              <a:t>Major Trend Summary</a:t>
            </a:r>
          </a:p>
        </p:txBody>
      </p:sp>
      <p:sp>
        <p:nvSpPr>
          <p:cNvPr id="3" name="Content Placeholder 2">
            <a:extLst>
              <a:ext uri="{FF2B5EF4-FFF2-40B4-BE49-F238E27FC236}">
                <a16:creationId xmlns:a16="http://schemas.microsoft.com/office/drawing/2014/main" id="{D440101A-3FAB-D41A-4B4F-BD2299267348}"/>
              </a:ext>
            </a:extLst>
          </p:cNvPr>
          <p:cNvSpPr>
            <a:spLocks noGrp="1"/>
          </p:cNvSpPr>
          <p:nvPr>
            <p:ph sz="half" idx="2"/>
          </p:nvPr>
        </p:nvSpPr>
        <p:spPr>
          <a:xfrm>
            <a:off x="836612" y="1426176"/>
            <a:ext cx="4570960" cy="1325563"/>
          </a:xfrm>
        </p:spPr>
        <p:txBody>
          <a:bodyPr>
            <a:normAutofit lnSpcReduction="10000"/>
          </a:bodyPr>
          <a:lstStyle/>
          <a:p>
            <a:pPr marL="0" indent="0">
              <a:buNone/>
            </a:pPr>
            <a:r>
              <a:rPr lang="en-GB" sz="1800" dirty="0">
                <a:solidFill>
                  <a:srgbClr val="7030A0"/>
                </a:solidFill>
              </a:rPr>
              <a:t>Lead Sources</a:t>
            </a:r>
          </a:p>
          <a:p>
            <a:pPr marL="0" indent="0" algn="just">
              <a:buNone/>
            </a:pPr>
            <a:r>
              <a:rPr lang="en-GB" sz="1600" dirty="0"/>
              <a:t>Aside the data from Others, majority leads originated from </a:t>
            </a:r>
            <a:r>
              <a:rPr lang="en-GB" sz="1600" dirty="0" err="1"/>
              <a:t>Wakawaka</a:t>
            </a:r>
            <a:r>
              <a:rPr lang="en-GB" sz="1600" dirty="0"/>
              <a:t> Doctor and Social Media, indicating these platforms may require better targeting or filtering mechanisms.</a:t>
            </a:r>
          </a:p>
        </p:txBody>
      </p:sp>
      <p:sp>
        <p:nvSpPr>
          <p:cNvPr id="6" name="Content Placeholder 5">
            <a:extLst>
              <a:ext uri="{FF2B5EF4-FFF2-40B4-BE49-F238E27FC236}">
                <a16:creationId xmlns:a16="http://schemas.microsoft.com/office/drawing/2014/main" id="{F626566D-48DE-1A16-628D-EF05BD79E885}"/>
              </a:ext>
            </a:extLst>
          </p:cNvPr>
          <p:cNvSpPr>
            <a:spLocks noGrp="1"/>
          </p:cNvSpPr>
          <p:nvPr>
            <p:ph sz="quarter" idx="4"/>
          </p:nvPr>
        </p:nvSpPr>
        <p:spPr>
          <a:xfrm>
            <a:off x="6172202" y="1338862"/>
            <a:ext cx="5183188" cy="1497913"/>
          </a:xfrm>
        </p:spPr>
        <p:txBody>
          <a:bodyPr>
            <a:normAutofit lnSpcReduction="10000"/>
          </a:bodyPr>
          <a:lstStyle/>
          <a:p>
            <a:pPr marL="0" indent="0">
              <a:buNone/>
            </a:pPr>
            <a:r>
              <a:rPr lang="en-GB" sz="1800" dirty="0">
                <a:solidFill>
                  <a:srgbClr val="7030A0"/>
                </a:solidFill>
              </a:rPr>
              <a:t>Preferred Intakes</a:t>
            </a:r>
          </a:p>
          <a:p>
            <a:pPr marL="0" indent="0">
              <a:buNone/>
            </a:pPr>
            <a:r>
              <a:rPr lang="en-GB" sz="1600" dirty="0"/>
              <a:t>The majority of leads are aiming for September 2024 and January 2025 resumption periods, suggesting these are the most sought-after start times for study programs.</a:t>
            </a:r>
          </a:p>
          <a:p>
            <a:endParaRPr lang="en-GB" sz="1600" dirty="0"/>
          </a:p>
          <a:p>
            <a:pPr marL="0" indent="0">
              <a:buNone/>
            </a:pPr>
            <a:endParaRPr lang="en-GB" sz="1600" dirty="0"/>
          </a:p>
        </p:txBody>
      </p:sp>
      <p:pic>
        <p:nvPicPr>
          <p:cNvPr id="8" name="Picture 7">
            <a:extLst>
              <a:ext uri="{FF2B5EF4-FFF2-40B4-BE49-F238E27FC236}">
                <a16:creationId xmlns:a16="http://schemas.microsoft.com/office/drawing/2014/main" id="{FF589188-E0C9-1954-7657-3AB891798FD5}"/>
              </a:ext>
            </a:extLst>
          </p:cNvPr>
          <p:cNvPicPr>
            <a:picLocks noChangeAspect="1"/>
          </p:cNvPicPr>
          <p:nvPr/>
        </p:nvPicPr>
        <p:blipFill>
          <a:blip r:embed="rId2"/>
          <a:stretch>
            <a:fillRect/>
          </a:stretch>
        </p:blipFill>
        <p:spPr>
          <a:xfrm>
            <a:off x="836612" y="2868117"/>
            <a:ext cx="4570960" cy="2476290"/>
          </a:xfrm>
          <a:prstGeom prst="rect">
            <a:avLst/>
          </a:prstGeom>
        </p:spPr>
      </p:pic>
      <p:pic>
        <p:nvPicPr>
          <p:cNvPr id="12" name="Picture 11">
            <a:extLst>
              <a:ext uri="{FF2B5EF4-FFF2-40B4-BE49-F238E27FC236}">
                <a16:creationId xmlns:a16="http://schemas.microsoft.com/office/drawing/2014/main" id="{7E498CC5-9FC1-E4EC-A45C-BB376AEE11B3}"/>
              </a:ext>
            </a:extLst>
          </p:cNvPr>
          <p:cNvPicPr>
            <a:picLocks noChangeAspect="1"/>
          </p:cNvPicPr>
          <p:nvPr/>
        </p:nvPicPr>
        <p:blipFill>
          <a:blip r:embed="rId3"/>
          <a:stretch>
            <a:fillRect/>
          </a:stretch>
        </p:blipFill>
        <p:spPr>
          <a:xfrm>
            <a:off x="6172202" y="3006726"/>
            <a:ext cx="4570960" cy="2489769"/>
          </a:xfrm>
          <a:prstGeom prst="rect">
            <a:avLst/>
          </a:prstGeom>
        </p:spPr>
      </p:pic>
    </p:spTree>
    <p:extLst>
      <p:ext uri="{BB962C8B-B14F-4D97-AF65-F5344CB8AC3E}">
        <p14:creationId xmlns:p14="http://schemas.microsoft.com/office/powerpoint/2010/main" val="29539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BF1B-CB64-6AE8-0CD7-D6EF08519AB6}"/>
              </a:ext>
            </a:extLst>
          </p:cNvPr>
          <p:cNvSpPr>
            <a:spLocks noGrp="1"/>
          </p:cNvSpPr>
          <p:nvPr>
            <p:ph type="title"/>
          </p:nvPr>
        </p:nvSpPr>
        <p:spPr/>
        <p:txBody>
          <a:bodyPr>
            <a:normAutofit/>
          </a:bodyPr>
          <a:lstStyle/>
          <a:p>
            <a:r>
              <a:rPr lang="en-GB" sz="2800" dirty="0">
                <a:solidFill>
                  <a:srgbClr val="7030A0"/>
                </a:solidFill>
              </a:rPr>
              <a:t>Recommendations</a:t>
            </a:r>
          </a:p>
        </p:txBody>
      </p:sp>
      <p:sp>
        <p:nvSpPr>
          <p:cNvPr id="3" name="Content Placeholder 2">
            <a:extLst>
              <a:ext uri="{FF2B5EF4-FFF2-40B4-BE49-F238E27FC236}">
                <a16:creationId xmlns:a16="http://schemas.microsoft.com/office/drawing/2014/main" id="{9A619349-58C2-4EB3-3E12-8ACC7E5966E7}"/>
              </a:ext>
            </a:extLst>
          </p:cNvPr>
          <p:cNvSpPr>
            <a:spLocks noGrp="1"/>
          </p:cNvSpPr>
          <p:nvPr>
            <p:ph idx="1"/>
          </p:nvPr>
        </p:nvSpPr>
        <p:spPr>
          <a:xfrm>
            <a:off x="838200" y="1434662"/>
            <a:ext cx="10515600" cy="4903076"/>
          </a:xfrm>
        </p:spPr>
        <p:txBody>
          <a:bodyPr>
            <a:normAutofit/>
          </a:bodyPr>
          <a:lstStyle/>
          <a:p>
            <a:r>
              <a:rPr lang="en-GB" sz="1600" dirty="0"/>
              <a:t>Implement a prefilled form that allows users to select multiple choices for fields such as the "Course of Interest," "Country of Study," "Country of Residence," and "Source of Information.</a:t>
            </a:r>
          </a:p>
          <a:p>
            <a:r>
              <a:rPr lang="en-GB" sz="1600" dirty="0"/>
              <a:t>Have a dedicated tab or section where users can select the type of degree they are interested in (e.g., Bachelor's, Master's), followed by a list of relevant courses they can choose from.</a:t>
            </a:r>
          </a:p>
          <a:p>
            <a:r>
              <a:rPr lang="en-GB" sz="1600" dirty="0"/>
              <a:t> Implement a multi-choice selection system, either as checkboxes or a multi-select dropdown. Also, ensure there is a text box or "Other" option for users to provide additional details.</a:t>
            </a:r>
          </a:p>
          <a:p>
            <a:r>
              <a:rPr lang="en-GB" sz="1600" dirty="0"/>
              <a:t>Since Nigeria particularly </a:t>
            </a:r>
            <a:r>
              <a:rPr lang="en-GB" sz="1600" dirty="0" err="1"/>
              <a:t>lagos</a:t>
            </a:r>
            <a:r>
              <a:rPr lang="en-GB" sz="1600" dirty="0"/>
              <a:t>, Abuja has majority prospective applicants, marketing efforts should be tailored to effectively reach and engage this audience.</a:t>
            </a:r>
          </a:p>
          <a:p>
            <a:pPr marL="0" indent="0">
              <a:buNone/>
            </a:pPr>
            <a:r>
              <a:rPr lang="en-GB" sz="1800" dirty="0">
                <a:solidFill>
                  <a:srgbClr val="7030A0"/>
                </a:solidFill>
              </a:rPr>
              <a:t>Additional data fields for analysis:</a:t>
            </a:r>
          </a:p>
          <a:p>
            <a:r>
              <a:rPr lang="en-GB" sz="1600" dirty="0"/>
              <a:t>Lead Status/Qualification Reason: Adding a column that explains why a lead was disqualified can provide deeper insights into which factors are causing disqualifications. It can also help to tailor the marketing and lead qualification processes.</a:t>
            </a:r>
          </a:p>
          <a:p>
            <a:r>
              <a:rPr lang="en-GB" sz="1600" dirty="0"/>
              <a:t>Education Level: Including current educational level would also help identify what certain academic backgrounds are more likely to be qualified leads.</a:t>
            </a:r>
          </a:p>
          <a:p>
            <a:pPr marL="0" indent="0">
              <a:buNone/>
            </a:pPr>
            <a:endParaRPr lang="en-GB" sz="1600" dirty="0"/>
          </a:p>
          <a:p>
            <a:pPr marL="0" indent="0">
              <a:buNone/>
            </a:pPr>
            <a:r>
              <a:rPr lang="en-GB" sz="1600" b="1" dirty="0">
                <a:solidFill>
                  <a:srgbClr val="7030A0"/>
                </a:solidFill>
              </a:rPr>
              <a:t>Power BI Visualization Attached to email</a:t>
            </a:r>
          </a:p>
        </p:txBody>
      </p:sp>
    </p:spTree>
    <p:extLst>
      <p:ext uri="{BB962C8B-B14F-4D97-AF65-F5344CB8AC3E}">
        <p14:creationId xmlns:p14="http://schemas.microsoft.com/office/powerpoint/2010/main" val="2754269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2A648F-906B-EC64-93D5-9184F26AD3CF}"/>
              </a:ext>
            </a:extLst>
          </p:cNvPr>
          <p:cNvSpPr>
            <a:spLocks noGrp="1"/>
          </p:cNvSpPr>
          <p:nvPr>
            <p:ph type="title"/>
          </p:nvPr>
        </p:nvSpPr>
        <p:spPr>
          <a:xfrm>
            <a:off x="636973" y="2461939"/>
            <a:ext cx="10515600" cy="1325563"/>
          </a:xfrm>
        </p:spPr>
        <p:txBody>
          <a:bodyPr>
            <a:normAutofit/>
          </a:bodyPr>
          <a:lstStyle/>
          <a:p>
            <a:pPr algn="ctr"/>
            <a:r>
              <a:rPr lang="en-GB" sz="3200" b="1" dirty="0">
                <a:solidFill>
                  <a:srgbClr val="7030A0"/>
                </a:solidFill>
              </a:rPr>
              <a:t>THANK YOU</a:t>
            </a:r>
          </a:p>
        </p:txBody>
      </p:sp>
    </p:spTree>
    <p:extLst>
      <p:ext uri="{BB962C8B-B14F-4D97-AF65-F5344CB8AC3E}">
        <p14:creationId xmlns:p14="http://schemas.microsoft.com/office/powerpoint/2010/main" val="2130938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9984</TotalTime>
  <Words>510</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Roboto</vt:lpstr>
      <vt:lpstr>Office Theme</vt:lpstr>
      <vt:lpstr>Disqualified Leads Analysis report</vt:lpstr>
      <vt:lpstr>Project Overview</vt:lpstr>
      <vt:lpstr>Metrics</vt:lpstr>
      <vt:lpstr>Descriptive Analysis - Top 3 Common Subject Areas </vt:lpstr>
      <vt:lpstr>Descriptive Analysis - Location</vt:lpstr>
      <vt:lpstr>Major Trend 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Stella Akindolie</dc:creator>
  <cp:lastModifiedBy>Oluwatosin Akindolie</cp:lastModifiedBy>
  <cp:revision>5</cp:revision>
  <dcterms:created xsi:type="dcterms:W3CDTF">2024-11-25T12:21:30Z</dcterms:created>
  <dcterms:modified xsi:type="dcterms:W3CDTF">2025-02-04T00:19:09Z</dcterms:modified>
</cp:coreProperties>
</file>