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C8D18F-6A47-4C9D-9C49-D261FE824C4E}">
  <a:tblStyle styleId="{A9C8D18F-6A47-4C9D-9C49-D261FE824C4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4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0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source.org/members" TargetMode="External"/><Relationship Id="rId3" Type="http://schemas.openxmlformats.org/officeDocument/2006/relationships/hyperlink" Target="https://opensource.org/licenses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Redis" TargetMode="External"/><Relationship Id="rId3" Type="http://schemas.openxmlformats.org/officeDocument/2006/relationships/hyperlink" Target="https://en.wikipedia.org/wiki/Cloud_computing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0a0831c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0a0831c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e3bcc89d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e3bcc89d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Redis is an open-source database. Open source software is made by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many people</a:t>
            </a:r>
            <a:r>
              <a:rPr lang="en">
                <a:solidFill>
                  <a:schemeClr val="dk1"/>
                </a:solidFill>
              </a:rPr>
              <a:t> and distributed under a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license</a:t>
            </a:r>
            <a:r>
              <a:rPr lang="en">
                <a:solidFill>
                  <a:schemeClr val="dk1"/>
                </a:solidFill>
              </a:rPr>
              <a:t> which grants all the rights to use, study, change, and share the software.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Open Source strategy discussions tend to revolve around licensing. BSD-like licenses allow Redistribution and Modification for software, that’s the major difference between BSD and other licenses.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eb6ae873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eb6ae873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Redis is free to download, install and use on local machines. Redis Docker container is an alternative solution to replace legacy Redis Database in proof-of-concept architecture. It’s light-weighted, easy to install, duplicate, launch and stop. Redis Docker is popular and has already been used more than 1 billion times.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e3bcc89d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e3bcc89d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Redis is supported in all mainstream cloud platforms. Options such as memory limit, throughput limit and number of replicas are usually provided.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AWS, another in-memory data store called Memcached is also provided. It’s kind of like an upgraded version of redis, with more cost and better performance.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e3bcc89d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e3bcc89d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Cloud price for redis really depends on the usage, application level, size, availability and scalability. It can even be free to use if it’s only a proof of concept and less than 30Mb. Besides, users can choose pay by month or pay by hour, it’s really flexible and can be optimized based on different use cases.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e3bcc89d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e3bcc89d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Redis is really popular all over the world, over 1 million redis databases have been deployed in the cloud and over 6 million Redis docker containers will be launched every day.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Redis</a:t>
            </a:r>
            <a:r>
              <a:rPr lang="en">
                <a:solidFill>
                  <a:schemeClr val="dk1"/>
                </a:solidFill>
              </a:rPr>
              <a:t> Labs is a private company providing Redis using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cloud computing</a:t>
            </a:r>
            <a:r>
              <a:rPr lang="en">
                <a:solidFill>
                  <a:schemeClr val="dk1"/>
                </a:solidFill>
              </a:rPr>
              <a:t>. With the help of Redis’s strong market performance and growth, this company has been growing super fast during recent years.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e3bcc89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e3bcc89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eb9e5ff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eb9e5ff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eb9e5ff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eb9e5ff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0b6c45c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0b6c45c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e3bcc89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e3bcc89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eb6ae873d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eb6ae873d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3C3C"/>
                </a:solidFill>
                <a:highlight>
                  <a:srgbClr val="FFFFFF"/>
                </a:highlight>
              </a:rPr>
              <a:t>Redis is always a good choice if you need simple data to be available quickly. Due to the fact that it makes standard data backups, the </a:t>
            </a:r>
            <a:r>
              <a:rPr b="1" lang="en" sz="1050">
                <a:solidFill>
                  <a:srgbClr val="3C3C3C"/>
                </a:solidFill>
                <a:highlight>
                  <a:srgbClr val="FFFFFF"/>
                </a:highlight>
              </a:rPr>
              <a:t>read speed</a:t>
            </a:r>
            <a:r>
              <a:rPr lang="en" sz="1050">
                <a:solidFill>
                  <a:srgbClr val="3C3C3C"/>
                </a:solidFill>
                <a:highlight>
                  <a:srgbClr val="FFFFFF"/>
                </a:highlight>
              </a:rPr>
              <a:t> is increased: data can be retrieved from different instances. </a:t>
            </a:r>
            <a:r>
              <a:rPr b="1" lang="en" sz="1050">
                <a:solidFill>
                  <a:srgbClr val="3C3C3C"/>
                </a:solidFill>
                <a:highlight>
                  <a:srgbClr val="FFFFFF"/>
                </a:highlight>
              </a:rPr>
              <a:t>Scaling</a:t>
            </a:r>
            <a:r>
              <a:rPr lang="en" sz="1050">
                <a:solidFill>
                  <a:srgbClr val="3C3C3C"/>
                </a:solidFill>
                <a:highlight>
                  <a:srgbClr val="FFFFFF"/>
                </a:highlight>
              </a:rPr>
              <a:t> also works well when using Redis, both horizontally and vertically. If the Redis server’s memory is insufficient, the software has built-in virtual memory management. This stores data on the hard drive. Redis itself is written in C, but there are clients for almost every programming language.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e3bcc89d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e3bcc89d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6a189c7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6a189c7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and what type of data to use/not use for this database</a:t>
            </a:r>
            <a:r>
              <a:rPr lang="en" sz="2000">
                <a:solidFill>
                  <a:srgbClr val="595959"/>
                </a:solidFill>
              </a:rPr>
              <a:t>? Ie is it particularly good for time series analysis or chat rooms etc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biggest advantage of Redis is its in-memory key-value data store. It’s extremely fast and flexible and includes built-in data structures (e.g. Lists, Hashes, Sets, Sorted Sets, Bitmaps, Hyperloglog, and Geospatial Indices) that it can perform some data operations more efficiently than relational databases like MySQL.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 the other hand, Redis can complement and extend other databases in your ecosystem very well. So in comparison with MySQL, Redis doesn’t act like a replacement but an accommodation for the drawbacks of the traditional MySQL architecture: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AutoNum type="arabicPeriod"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Read/write speeds of traditional databases are not good enough for session stores.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AutoNum type="arabicPeriod"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Modifying an existing schema can be complex, which makes it hard to add new features.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AutoNum type="arabicPeriod"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Replacing the legacy database is often expensive and risky.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It’s recommended to use Redis as a frontend layer of the database between MySQL and the application like this: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●"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Store application data in MySQL as the system of record.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●"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Store temporary data users engage with as the system of engagement. Most use cases are: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○"/>
            </a:pPr>
            <a:r>
              <a:rPr b="1"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Caching</a:t>
            </a: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Caching helps applications retrieve data quickly and limit the load on the database server.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○"/>
            </a:pPr>
            <a:r>
              <a:rPr b="1"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Session Store</a:t>
            </a: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Instead of relying on MySQL-like relational databases to persist session data, a single cluster of Redis on decently sized servers with sufficient RAM can manage thousands of sessions.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○"/>
            </a:pPr>
            <a:r>
              <a:rPr b="1"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Real-time Analytics</a:t>
            </a: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Gamification through leaderboards, dashboards, polls, messages, counters and other real-time aggregators require constant processing and communication with end-users.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○"/>
            </a:pPr>
            <a:r>
              <a:rPr b="1"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Metering</a:t>
            </a: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Redis can also help developers cost-effectively manage the load on legacy servers during peak usage times by rate limiting the number of calls applications make every few seconds.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e3bcc89d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e3bcc89d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e3bcc89d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e3bcc89d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Entertainment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Education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Healthcare</a:t>
            </a:r>
            <a:endParaRPr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e3bcc89d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e3bcc89d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0a0831c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0a0831c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e3bcc89d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e3bcc89d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0a0831c5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0a0831c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e3bcc89d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e3bcc89d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e3bcc89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e3bcc89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0a0831c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0a0831c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e3bcc89d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e3bcc89d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0b6c45c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0b6c45c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However, if you do not require speed and are looking for a database for more complex tasks, you should stick to the traditional solution.</a:t>
            </a:r>
            <a:endParaRPr sz="19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biggest advantage of Redis is its in-memory key-value data store. It’s extremely fast and flexible and includes built-in data structures (e.g. Lists, Hashes, Sets, Sorted Sets, Bitmaps, Hyperloglog, and Geospatial Indices) that it can perform some data operations more efficiently than relational databases like MySQL.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 the other hand, Redis can complement and extend other databases in your ecosystem very well. So in comparison with MySQL, Redis doesn’t act like a replacement but an accommodation for the drawbacks of the traditional MySQL architecture: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AutoNum type="arabicPeriod"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Read/write speeds of traditional databases are not good enough for session stores.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AutoNum type="arabicPeriod"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Modifying an existing schema can be complex, which makes it hard to add new features.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AutoNum type="arabicPeriod"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Replacing the legacy database is often expensive and risky.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It’s recommended to use Redis as a frontend layer of the database between MySQL and the application like this: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●"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Store application data in MySQL as the system of record.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●"/>
            </a:pP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Store temporary data users engage with as the system of engagement. Most use cases are: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○"/>
            </a:pPr>
            <a:r>
              <a:rPr b="1"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Caching</a:t>
            </a: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Caching helps applications retrieve data quickly and limit the load on the database server.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○"/>
            </a:pPr>
            <a:r>
              <a:rPr b="1"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Session Store</a:t>
            </a: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Instead of relying on MySQL-like relational databases to persist session data, a single cluster of Redis on decently sized servers with sufficient RAM can manage thousands of sessions.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○"/>
            </a:pPr>
            <a:r>
              <a:rPr b="1"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Real-time Analytics</a:t>
            </a: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Gamification through leaderboards, dashboards, polls, messages, counters and other real-time aggregators require constant processing and communication with end-users.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149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50"/>
              <a:buFont typeface="Helvetica Neue"/>
              <a:buChar char="○"/>
            </a:pPr>
            <a:r>
              <a:rPr b="1"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Metering</a:t>
            </a:r>
            <a:r>
              <a:rPr lang="en" sz="1150">
                <a:solidFill>
                  <a:srgbClr val="11111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Redis can also help developers cost-effectively manage the load on legacy servers during peak usage times by rate limiting the number of calls applications make every few seconds.</a:t>
            </a:r>
            <a:endParaRPr sz="11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3bcc89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e3bcc89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Redis supports different types of abstract data structures including strings, lists, sets, sorted sets, hashes, bit arrays, streams, hyperloglogs and spatial indexes. 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e3bcc89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e3bcc89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Created to improve scalability of his italian startup(real-time web log analyzer)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 founder Salvatore Sanfilippo joined Redis labs in 2015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e3bcc89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e3bcc89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3bcc89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3bcc89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One Client connection and communication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Two Node to node communication.Binary protocol allows nodes to discuss configuration and node availability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e3bcc89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e3bcc89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AOF and every write ensure that Redis replies to the client after every write operation has been written to disk.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BSD_licenses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edis.io/topics/data-types-intro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Role-based_access_contro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8.png"/><Relationship Id="rId13" Type="http://schemas.openxmlformats.org/officeDocument/2006/relationships/image" Target="../media/image4.jp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n.wikipedia.org/wiki/Redis" TargetMode="External"/><Relationship Id="rId4" Type="http://schemas.openxmlformats.org/officeDocument/2006/relationships/hyperlink" Target="https://www.ionos.com/digitalguide/hosting/technical-matters/in-memory-databases/" TargetMode="External"/><Relationship Id="rId5" Type="http://schemas.openxmlformats.org/officeDocument/2006/relationships/hyperlink" Target="https://www.ionos.com/digitalguide/online-marketing/web-analytics/dwh-what-is-a-data-warehouse/#c91531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60013"/>
            <a:ext cx="8520600" cy="14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" sz="7200">
                <a:latin typeface="Comic Sans MS"/>
                <a:ea typeface="Comic Sans MS"/>
                <a:cs typeface="Comic Sans MS"/>
                <a:sym typeface="Comic Sans MS"/>
              </a:rPr>
              <a:t>edis</a:t>
            </a:r>
            <a:endParaRPr sz="7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9088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Deborah A., </a:t>
            </a:r>
            <a:r>
              <a:rPr lang="en" sz="2200"/>
              <a:t>Reema D., Stella L., Yingying P.</a:t>
            </a:r>
            <a:endParaRPr sz="2200"/>
          </a:p>
        </p:txBody>
      </p:sp>
      <p:cxnSp>
        <p:nvCxnSpPr>
          <p:cNvPr id="56" name="Google Shape;56;p13"/>
          <p:cNvCxnSpPr/>
          <p:nvPr/>
        </p:nvCxnSpPr>
        <p:spPr>
          <a:xfrm>
            <a:off x="1641950" y="2881113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1286" l="6441" r="52843" t="25510"/>
          <a:stretch/>
        </p:blipFill>
        <p:spPr>
          <a:xfrm>
            <a:off x="2326300" y="1875863"/>
            <a:ext cx="1167325" cy="10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Specific Characterist</a:t>
            </a:r>
            <a:r>
              <a:rPr b="1" lang="en"/>
              <a:t>ics</a:t>
            </a:r>
            <a:endParaRPr b="1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b="1" lang="en">
                <a:solidFill>
                  <a:schemeClr val="dk1"/>
                </a:solidFill>
              </a:rPr>
              <a:t>Intelligent caching</a:t>
            </a:r>
            <a:r>
              <a:rPr lang="en">
                <a:solidFill>
                  <a:schemeClr val="dk1"/>
                </a:solidFill>
              </a:rPr>
              <a:t>: used to cache data between an application and a backend store or another relational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Multi-modal nature </a:t>
            </a:r>
            <a:r>
              <a:rPr lang="en">
                <a:solidFill>
                  <a:schemeClr val="dk1"/>
                </a:solidFill>
              </a:rPr>
              <a:t>: data can be represented for multiple use cases </a:t>
            </a:r>
            <a:r>
              <a:rPr lang="en">
                <a:solidFill>
                  <a:schemeClr val="dk1"/>
                </a:solidFill>
              </a:rPr>
              <a:t>simultaneously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Publisher/Subscriber mechanism</a:t>
            </a:r>
            <a:r>
              <a:rPr lang="en">
                <a:solidFill>
                  <a:schemeClr val="dk1"/>
                </a:solidFill>
              </a:rPr>
              <a:t> : fast moving data generated by thousands and millions of sensors are ingested, analyzed and processed.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RediSearch module </a:t>
            </a:r>
            <a:r>
              <a:rPr lang="en">
                <a:solidFill>
                  <a:schemeClr val="dk1"/>
                </a:solidFill>
              </a:rPr>
              <a:t>: provides features such as scoring,filtering and automatic suggestions based on search(indexes)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Native json handling</a:t>
            </a:r>
            <a:r>
              <a:rPr lang="en">
                <a:solidFill>
                  <a:schemeClr val="dk1"/>
                </a:solidFill>
              </a:rPr>
              <a:t>: JSON-formatted data can be used directly without needing to be transformed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Support for graph modules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21" name="Google Shape;121;p22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Licensing and Pricing</a:t>
            </a:r>
            <a:endParaRPr b="1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772250"/>
            <a:ext cx="4866900" cy="19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Open-source software released under a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BSD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3-clause license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BSD licenses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are a family of permissive free software licenses, imposing minimal restrictions on the use and distribution of covered software.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cxnSp>
        <p:nvCxnSpPr>
          <p:cNvPr id="128" name="Google Shape;128;p23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706" y="1533224"/>
            <a:ext cx="3476643" cy="24685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3"/>
          <p:cNvSpPr txBox="1"/>
          <p:nvPr/>
        </p:nvSpPr>
        <p:spPr>
          <a:xfrm>
            <a:off x="5313300" y="4001775"/>
            <a:ext cx="3877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/>
              <a:t>Source</a:t>
            </a:r>
            <a:r>
              <a:rPr lang="en" sz="900"/>
              <a:t>: </a:t>
            </a:r>
            <a:r>
              <a:rPr lang="en" sz="900"/>
              <a:t>http://www.bitsandbuzz.com/article/which-open-source-license/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Redis is free to download, install and use on local machines. Developers usually implement Redis through Docker containers.</a:t>
            </a:r>
            <a:endParaRPr/>
          </a:p>
        </p:txBody>
      </p:sp>
      <p:cxnSp>
        <p:nvCxnSpPr>
          <p:cNvPr id="136" name="Google Shape;136;p24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r>
              <a:rPr b="1" lang="en"/>
              <a:t>is: Docker Con</a:t>
            </a:r>
            <a:r>
              <a:rPr b="1" lang="en"/>
              <a:t>tainers</a:t>
            </a:r>
            <a:endParaRPr b="1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425" y="1966725"/>
            <a:ext cx="5427250" cy="2825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4"/>
          <p:cNvSpPr txBox="1"/>
          <p:nvPr/>
        </p:nvSpPr>
        <p:spPr>
          <a:xfrm>
            <a:off x="3163900" y="4792700"/>
            <a:ext cx="23763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/>
              <a:t>Source:</a:t>
            </a:r>
            <a:r>
              <a:rPr lang="en" sz="900"/>
              <a:t> 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</a:rPr>
              <a:t>https://hub.docker.com/_/redis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Cloud-based</a:t>
            </a:r>
            <a:endParaRPr b="1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Redis can be automatically sized, scaled, upgraded, and operated on Microsoft Azure, Google Cloud, or Amazon Web 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ervices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6" name="Google Shape;146;p25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50" y="1819500"/>
            <a:ext cx="7246725" cy="26865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5"/>
          <p:cNvSpPr txBox="1"/>
          <p:nvPr/>
        </p:nvSpPr>
        <p:spPr>
          <a:xfrm>
            <a:off x="2633413" y="4506050"/>
            <a:ext cx="3877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/>
              <a:t>Source</a:t>
            </a:r>
            <a:r>
              <a:rPr lang="en" sz="1000"/>
              <a:t>: </a:t>
            </a:r>
            <a:r>
              <a:rPr lang="en" sz="1000"/>
              <a:t>https://redislabs.com/redis-enterprise-software/overview/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Cloud Pricing</a:t>
            </a:r>
            <a:endParaRPr b="1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4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or Professional: Pay as you use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5" name="Google Shape;155;p26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00" y="1562500"/>
            <a:ext cx="4750024" cy="258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625" y="2706675"/>
            <a:ext cx="4891676" cy="21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1766450" y="4815600"/>
            <a:ext cx="3877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/>
              <a:t>Source</a:t>
            </a:r>
            <a:r>
              <a:rPr lang="en" sz="1000"/>
              <a:t>: https://redislabs.com/redis-enterprise-software/overview/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Market Metric</a:t>
            </a:r>
            <a:r>
              <a:rPr b="1" lang="en"/>
              <a:t>s</a:t>
            </a:r>
            <a:endParaRPr b="1"/>
          </a:p>
        </p:txBody>
      </p:sp>
      <p:cxnSp>
        <p:nvCxnSpPr>
          <p:cNvPr id="164" name="Google Shape;164;p27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50" y="1136075"/>
            <a:ext cx="5951925" cy="19335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000" y="2634100"/>
            <a:ext cx="5408526" cy="22105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7"/>
          <p:cNvSpPr txBox="1"/>
          <p:nvPr/>
        </p:nvSpPr>
        <p:spPr>
          <a:xfrm>
            <a:off x="4742850" y="4781375"/>
            <a:ext cx="3877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/>
              <a:t>Source</a:t>
            </a:r>
            <a:r>
              <a:rPr lang="en" sz="1000"/>
              <a:t>: https://redislabs.com/redis-enterprise-software/overview/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</a:t>
            </a:r>
            <a:endParaRPr b="1"/>
          </a:p>
        </p:txBody>
      </p:sp>
      <p:cxnSp>
        <p:nvCxnSpPr>
          <p:cNvPr id="173" name="Google Shape;173;p28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8"/>
          <p:cNvSpPr txBox="1"/>
          <p:nvPr/>
        </p:nvSpPr>
        <p:spPr>
          <a:xfrm>
            <a:off x="859350" y="2285400"/>
            <a:ext cx="742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Helvetica Neue"/>
                <a:ea typeface="Helvetica Neue"/>
                <a:cs typeface="Helvetica Neue"/>
                <a:sym typeface="Helvetica Neue"/>
              </a:rPr>
              <a:t>How does Redis compare to other databases?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29"/>
          <p:cNvGraphicFramePr/>
          <p:nvPr/>
        </p:nvGraphicFramePr>
        <p:xfrm>
          <a:off x="324000" y="66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{A9C8D18F-6A47-4C9D-9C49-D261FE824C4E}</a:tableStyleId>
              </a:tblPr>
              <a:tblGrid>
                <a:gridCol w="1912875"/>
                <a:gridCol w="1464225"/>
                <a:gridCol w="1874800"/>
                <a:gridCol w="1570950"/>
                <a:gridCol w="1673125"/>
              </a:tblGrid>
              <a:tr h="27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Capabilities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Redis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MongoDB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Neo4J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MYSQL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5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Operational Database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</a:rPr>
                        <a:t>✓</a:t>
                      </a:r>
                      <a:endParaRPr sz="900">
                        <a:solidFill>
                          <a:srgbClr val="454545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Graph Database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</a:rPr>
                        <a:t>✓</a:t>
                      </a:r>
                      <a:endParaRPr sz="900">
                        <a:solidFill>
                          <a:srgbClr val="454545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</a:rPr>
                        <a:t>✓</a:t>
                      </a:r>
                      <a:endParaRPr sz="900">
                        <a:solidFill>
                          <a:srgbClr val="454545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Document Database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</a:rPr>
                        <a:t>✓</a:t>
                      </a:r>
                      <a:endParaRPr sz="900">
                        <a:solidFill>
                          <a:srgbClr val="454545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</a:rPr>
                        <a:t>✓</a:t>
                      </a:r>
                      <a:endParaRPr sz="900">
                        <a:solidFill>
                          <a:srgbClr val="454545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MapReduce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Shema-full, schema-less. Schema-mix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schema-less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schema-less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schema-free and schema-optional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Shema-full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SQL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Read-only SQL queries via the MongoDB Connector for BI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0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APIs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proprietary protocol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proprietary protocol using JSON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Bolt protocol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Cypher query language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Java API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ADO.NET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JDBC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ODBC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Proprietary native API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Foreign keys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30"/>
          <p:cNvGraphicFramePr/>
          <p:nvPr/>
        </p:nvGraphicFramePr>
        <p:xfrm>
          <a:off x="610275" y="5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{A9C8D18F-6A47-4C9D-9C49-D261FE824C4E}</a:tableStyleId>
              </a:tblPr>
              <a:tblGrid>
                <a:gridCol w="760125"/>
                <a:gridCol w="1569825"/>
                <a:gridCol w="1330200"/>
                <a:gridCol w="2586075"/>
                <a:gridCol w="1677225"/>
              </a:tblGrid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Features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Redis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MongoDB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Neo4J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MYSQL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8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 and Role &amp; Record Security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Simple password-based access control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Access rights for users and roles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Users, roles and permissions. Pluggable authentication with supported standards (LDAP, Active Directory, Kerberos)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Users with fine-grained authorization concept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Consistency concepts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Eventual Consistency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Strong eventual consistency with CRDTs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Eventual Consistency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Immediate Consistency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Causal and Eventual Consistency configurable in Causal Cluster setup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Immediate Consistency in stand-alone mode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Immediate Consistency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ACID Transaction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Optimistic locking, atomic execution of commands blocks and scripts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Multi-document ACID Transactions with snapshot isolation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ACID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ACID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Durability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Sharding</a:t>
                      </a:r>
                      <a:endParaRPr b="1"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</a:rPr>
                        <a:t>✓</a:t>
                      </a:r>
                      <a:endParaRPr sz="900">
                        <a:solidFill>
                          <a:srgbClr val="454545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</a:rPr>
                        <a:t>✓</a:t>
                      </a:r>
                      <a:endParaRPr sz="900">
                        <a:solidFill>
                          <a:srgbClr val="454545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None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5454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horizontal partitioning, （sharding with MySQL Cluster or MySQL Fabric）</a:t>
                      </a:r>
                      <a:endParaRPr sz="900">
                        <a:solidFill>
                          <a:srgbClr val="454545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25" y="506675"/>
            <a:ext cx="5337073" cy="41301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31"/>
          <p:cNvSpPr txBox="1"/>
          <p:nvPr/>
        </p:nvSpPr>
        <p:spPr>
          <a:xfrm>
            <a:off x="5715000" y="891600"/>
            <a:ext cx="30000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54545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MongoDB, CPU was saturated by 32 threads onwards. Greater than 300% usage with single-digit idle percentages.</a:t>
            </a:r>
            <a:endParaRPr sz="15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Redis, CPU utilization never crossed 95%.</a:t>
            </a:r>
            <a:endParaRPr sz="15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Redis, by 64 threads and above, runs failed often with read-timeout exceptions.</a:t>
            </a:r>
            <a:endParaRPr sz="15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8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92700" y="1112225"/>
            <a:ext cx="4058100" cy="3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Concepts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&amp;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Setup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Licensing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Cloud-Based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Market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Comparison to Other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Advantages and 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Current User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5039638" y="3814125"/>
            <a:ext cx="3843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 u="sng"/>
              <a:t>Source</a:t>
            </a:r>
            <a:r>
              <a:rPr lang="en" sz="700"/>
              <a:t>: https://techcrunch.com/2018/05/14/you-can-now-try-smart-compose-in-the-new-gmail/</a:t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</a:t>
            </a:r>
            <a:endParaRPr b="1"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 is always a good choice if you need simple data to be available quickly. Its standard data backups features allowed an increased </a:t>
            </a:r>
            <a:r>
              <a:rPr b="1" lang="en" sz="13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speed</a:t>
            </a:r>
            <a:r>
              <a:rPr lang="en" sz="13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data can be retrieved from different instances. </a:t>
            </a:r>
            <a:r>
              <a:rPr b="1" lang="en" sz="13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Scaling</a:t>
            </a:r>
            <a:r>
              <a:rPr lang="en" sz="13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also works well when using Redis, both horizontally and vertically. If the Redis servers memory is insufficient, the software has built-in virtual memory management. This stores data on the hard drive. Redis itself is written in C, but there are clients for almost every programming language.</a:t>
            </a:r>
            <a:endParaRPr sz="13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Redis as a Cache</a:t>
            </a:r>
            <a:endParaRPr b="1" sz="145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54545"/>
              </a:buClr>
              <a:buSzPts val="1300"/>
              <a:buFont typeface="Helvetica Neue"/>
              <a:buChar char="●"/>
            </a:pPr>
            <a:r>
              <a:rPr lang="en" sz="13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well-known caching solution that excels at it.</a:t>
            </a:r>
            <a:endParaRPr sz="13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300"/>
              <a:buFont typeface="Helvetica Neue"/>
              <a:buChar char="●"/>
            </a:pPr>
            <a:r>
              <a:rPr lang="en" sz="13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 isn’t a plain cache solution – it has an </a:t>
            </a:r>
            <a:r>
              <a:rPr b="1" lang="en" sz="1300" u="sng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advanced data structures </a:t>
            </a:r>
            <a:r>
              <a:rPr lang="en" sz="13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provide many powerful ways to save and query data that can’t be achieved with a vanilla key-value cache.</a:t>
            </a:r>
            <a:endParaRPr sz="13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300"/>
              <a:buFont typeface="Helvetica Neue"/>
              <a:buChar char="●"/>
            </a:pPr>
            <a:r>
              <a:rPr lang="en" sz="13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 is fairly simple to set up, use and learn.</a:t>
            </a:r>
            <a:endParaRPr sz="13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300"/>
              <a:buFont typeface="Helvetica Neue"/>
              <a:buChar char="●"/>
            </a:pPr>
            <a:r>
              <a:rPr lang="en" sz="13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 provides persistence that you can opt to set up, so cache warming in the event of a crash is hassle free.</a:t>
            </a:r>
            <a:endParaRPr sz="13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32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Disadvantages</a:t>
            </a:r>
            <a:endParaRPr b="1"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are working with </a:t>
            </a:r>
            <a:r>
              <a:rPr b="1"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1"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omplex data</a:t>
            </a: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</a:t>
            </a: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requires equally extensive query options</a:t>
            </a: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Redis is not the right choice</a:t>
            </a: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Generally, </a:t>
            </a: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 a key-value store can only be accessed via its keys. </a:t>
            </a: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addition, </a:t>
            </a: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 (like other in-memory databases) requires an </a:t>
            </a:r>
            <a:r>
              <a:rPr b="1"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extremely large amount of memory</a:t>
            </a: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which can be expensive. You should also expect to provide more memory than the data actually uses.</a:t>
            </a:r>
            <a:endParaRPr sz="17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75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454545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doesn’t have inbuilt encryption on the wire.</a:t>
            </a:r>
            <a:endParaRPr sz="16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role-based account control (</a:t>
            </a:r>
            <a:r>
              <a:rPr b="1" lang="en" sz="1600" u="sng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RBAC</a:t>
            </a:r>
            <a:r>
              <a:rPr lang="en" sz="16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sz="16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isn’t a seamless, mature clustering solution.</a:t>
            </a:r>
            <a:endParaRPr sz="16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a pain to deploy in large-scale cloud deployments.</a:t>
            </a:r>
            <a:endParaRPr sz="16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204" name="Google Shape;204;p33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Use Cases vs Not Use Cases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740925" y="1919200"/>
            <a:ext cx="33435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Redis will be a better fit for:</a:t>
            </a:r>
            <a:endParaRPr sz="1750">
              <a:solidFill>
                <a:srgbClr val="11111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54545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Non-structured data</a:t>
            </a:r>
            <a:endParaRPr sz="17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and quick lookups.</a:t>
            </a:r>
            <a:endParaRPr sz="17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Caching layer</a:t>
            </a:r>
            <a:endParaRPr sz="17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Improves performance for scalability issues</a:t>
            </a:r>
            <a:endParaRPr sz="17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211" name="Google Shape;211;p34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4"/>
          <p:cNvSpPr txBox="1"/>
          <p:nvPr/>
        </p:nvSpPr>
        <p:spPr>
          <a:xfrm>
            <a:off x="4746775" y="1919200"/>
            <a:ext cx="37350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Redis will not be a better fit for: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54545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will not be frequently queried</a:t>
            </a:r>
            <a:endParaRPr sz="17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operation is not much</a:t>
            </a:r>
            <a:endParaRPr sz="17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amount of data is  small</a:t>
            </a:r>
            <a:endParaRPr sz="17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34"/>
          <p:cNvCxnSpPr/>
          <p:nvPr/>
        </p:nvCxnSpPr>
        <p:spPr>
          <a:xfrm>
            <a:off x="4452400" y="1571700"/>
            <a:ext cx="0" cy="286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3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Helvetica Neue"/>
                <a:ea typeface="Helvetica Neue"/>
                <a:cs typeface="Helvetica Neue"/>
                <a:sym typeface="Helvetica Neue"/>
              </a:rPr>
              <a:t>Current Users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is redis currently being used?</a:t>
            </a:r>
            <a:endParaRPr b="1" sz="3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0" name="Google Shape;220;p35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476" y="1810475"/>
            <a:ext cx="20506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33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Helvetica Neue"/>
                <a:ea typeface="Helvetica Neue"/>
                <a:cs typeface="Helvetica Neue"/>
                <a:sym typeface="Helvetica Neue"/>
              </a:rPr>
              <a:t>Key Industries/Customers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7" name="Google Shape;227;p36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Google Shape;228;p36"/>
          <p:cNvPicPr preferRelativeResize="0"/>
          <p:nvPr/>
        </p:nvPicPr>
        <p:blipFill rotWithShape="1">
          <a:blip r:embed="rId4">
            <a:alphaModFix/>
          </a:blip>
          <a:srcRect b="0" l="18598" r="16596" t="0"/>
          <a:stretch/>
        </p:blipFill>
        <p:spPr>
          <a:xfrm>
            <a:off x="3319275" y="3379628"/>
            <a:ext cx="1893375" cy="16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 rotWithShape="1">
          <a:blip r:embed="rId5">
            <a:alphaModFix/>
          </a:blip>
          <a:srcRect b="7545" l="17912" r="19890" t="5821"/>
          <a:stretch/>
        </p:blipFill>
        <p:spPr>
          <a:xfrm>
            <a:off x="310150" y="2023723"/>
            <a:ext cx="1340525" cy="12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 rotWithShape="1">
          <a:blip r:embed="rId6">
            <a:alphaModFix/>
          </a:blip>
          <a:srcRect b="0" l="19025" r="17554" t="0"/>
          <a:stretch/>
        </p:blipFill>
        <p:spPr>
          <a:xfrm>
            <a:off x="7666600" y="2495349"/>
            <a:ext cx="1138425" cy="10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854" y="2089178"/>
            <a:ext cx="1503347" cy="12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337" y="3260738"/>
            <a:ext cx="1970525" cy="1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1750" y="1127313"/>
            <a:ext cx="3511450" cy="9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52825" y="3624049"/>
            <a:ext cx="3079481" cy="9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222" y="1188460"/>
            <a:ext cx="3289250" cy="8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28950" y="844425"/>
            <a:ext cx="1503350" cy="13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89250" y="2089170"/>
            <a:ext cx="1340525" cy="1340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36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Helvetica Neue"/>
                <a:ea typeface="Helvetica Neue"/>
                <a:cs typeface="Helvetica Neue"/>
                <a:sym typeface="Helvetica Neue"/>
              </a:rPr>
              <a:t>Case Study: HealthStream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497775"/>
            <a:ext cx="4946700" cy="27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HealthStream is dedicated to providing development training to healthcare professionals, such as: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training and learning management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talent management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performance assessment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credentialing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simulation-based training programs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4" name="Google Shape;244;p37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075" y="1726754"/>
            <a:ext cx="3408000" cy="22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Case Study 1: HealthStream Benefits/Challenges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89925"/>
            <a:ext cx="4856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Challenge: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eeds an easy-to-deploy, blazing-fast datastore that could enhance user responsiveness with low operational overhead and high availability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1"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  <a:r>
              <a:rPr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HealthStream selected Redis Enterprise because it’s demonstrated superb performance, high availability, an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 operational simplicity,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 powering a rollout of new courses.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2" name="Google Shape;252;p38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075" y="1726754"/>
            <a:ext cx="3408000" cy="22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3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Helvetica Neue"/>
                <a:ea typeface="Helvetica Neue"/>
                <a:cs typeface="Helvetica Neue"/>
                <a:sym typeface="Helvetica Neue"/>
              </a:rPr>
              <a:t>Case Study 2: Coffee Meets Bagel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311700" y="1194150"/>
            <a:ext cx="51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Coffee Meets Bagel differentiates itself from other dating apps in that by limiting the number of highly curated matches to its users every day at noon.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Challenge: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platform has attracted 3 million users around the world since its launch in 2012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Company is hoping to expand its international presence and processing upwards of 1TB of data an hour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0" name="Google Shape;260;p39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325" y="1854975"/>
            <a:ext cx="3394975" cy="20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40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Helvetica Neue"/>
                <a:ea typeface="Helvetica Neue"/>
                <a:cs typeface="Helvetica Neue"/>
                <a:sym typeface="Helvetica Neue"/>
              </a:rPr>
              <a:t>Case Study 2: Coffee Meets Bagel Benefits</a:t>
            </a:r>
            <a:endParaRPr b="1" sz="3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93475" y="978325"/>
            <a:ext cx="55488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Automated scaling, failover, cluster creation, persistence, and high availability helps Coffee Meets Bagel focus on application innovation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24/7 support, automated operations, significant cost savings on cloud spend, and cloud-agnostic consistency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auto-scaling capabilities have eliminated days of manual effort for scaling during high-traffic times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Non-traditional database structure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8" name="Google Shape;268;p40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850" y="1854975"/>
            <a:ext cx="3394975" cy="20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onclusio</a:t>
            </a:r>
            <a:r>
              <a:rPr b="1" lang="en"/>
              <a:t>n</a:t>
            </a:r>
            <a:endParaRPr b="1"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311700" y="1158375"/>
            <a:ext cx="57045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redis is:</a:t>
            </a:r>
            <a:endParaRPr b="1" sz="2400">
              <a:solidFill>
                <a:srgbClr val="000000"/>
              </a:solidFill>
            </a:endParaRPr>
          </a:p>
          <a:p>
            <a:pPr indent="-349250" lvl="0" marL="9144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multi-modal database system, with key-value at its core</a:t>
            </a:r>
            <a:endParaRPr sz="2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9144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Performs really well for read operations, scales fast and initial cost of setting up is low</a:t>
            </a:r>
            <a:endParaRPr sz="2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no single point of failure as the database is distributed across the cluster</a:t>
            </a:r>
            <a:endParaRPr b="1" sz="1900">
              <a:solidFill>
                <a:srgbClr val="000000"/>
              </a:solidFill>
            </a:endParaRPr>
          </a:p>
        </p:txBody>
      </p:sp>
      <p:cxnSp>
        <p:nvCxnSpPr>
          <p:cNvPr id="276" name="Google Shape;276;p41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825" y="1747024"/>
            <a:ext cx="2608500" cy="24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877125"/>
            <a:ext cx="8520600" cy="1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it possible for a database to meet all Cap Theorem requirements: Consistency, A</a:t>
            </a:r>
            <a:r>
              <a:rPr b="1" lang="en" sz="2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vailability,</a:t>
            </a:r>
            <a:r>
              <a:rPr b="1" lang="en" sz="2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Partition Tolerance?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311700" y="39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Helvetica Neue"/>
                <a:ea typeface="Helvetica Neue"/>
                <a:cs typeface="Helvetica Neue"/>
                <a:sym typeface="Helvetica Neue"/>
              </a:rPr>
              <a:t>References 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“The Best Redis Experience.” </a:t>
            </a:r>
            <a:r>
              <a:rPr i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 Labs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Redis Labs, 19 Aug. 2020, redislabs.com/.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“Redis for Dummies”. John Wiley &amp; Sons Limited Edition 2019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“Wikipedia”. 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https://en.wikipedia.org/wiki/Redis</a:t>
            </a:r>
            <a:endParaRPr/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https://www.ionos.com/digitalguide/hosting/technical-matters/in-memory-databases/</a:t>
            </a:r>
            <a:endParaRPr b="1" sz="1300" u="sng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5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https://www.ionos.com/digitalguide/online-marketing/web-analytics/dwh-what-is-a-data-warehouse/#c91531</a:t>
            </a:r>
            <a:endParaRPr sz="1300" u="sng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4" name="Google Shape;284;p42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/>
        </p:nvSpPr>
        <p:spPr>
          <a:xfrm>
            <a:off x="1992000" y="1760250"/>
            <a:ext cx="61878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Demo</a:t>
            </a:r>
            <a:endParaRPr b="1" sz="9600"/>
          </a:p>
        </p:txBody>
      </p:sp>
      <p:pic>
        <p:nvPicPr>
          <p:cNvPr id="290" name="Google Shape;290;p43"/>
          <p:cNvPicPr preferRelativeResize="0"/>
          <p:nvPr/>
        </p:nvPicPr>
        <p:blipFill rotWithShape="1">
          <a:blip r:embed="rId3">
            <a:alphaModFix/>
          </a:blip>
          <a:srcRect b="21286" l="6441" r="52843" t="25510"/>
          <a:stretch/>
        </p:blipFill>
        <p:spPr>
          <a:xfrm>
            <a:off x="1855375" y="1953342"/>
            <a:ext cx="1580550" cy="13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Bottom Line Upfront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53850" y="2088150"/>
            <a:ext cx="77475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Whenever data has to be written and retrieved quickly, Redis offers a good alternative to traditional relational databases. </a:t>
            </a:r>
            <a:endParaRPr sz="2000">
              <a:solidFill>
                <a:srgbClr val="000000"/>
              </a:solidFill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31950"/>
            <a:ext cx="85206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r</a:t>
            </a:r>
            <a:r>
              <a:rPr b="1" lang="en" sz="2400">
                <a:solidFill>
                  <a:srgbClr val="000000"/>
                </a:solidFill>
              </a:rPr>
              <a:t>edis </a:t>
            </a:r>
            <a:endParaRPr b="1" sz="24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Remote Dictionary Server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</a:t>
            </a:r>
            <a:r>
              <a:rPr lang="en" sz="1900"/>
              <a:t>pen source NoSQL database management system written in 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 Declarative Query language.Provides proprietary API for building and issuing queries.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</a:t>
            </a:r>
            <a:r>
              <a:rPr lang="en" sz="1900"/>
              <a:t>upports several modules including graph modules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is fast due to its in-memory data persistence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Schemaless structure 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Scales vertically and horizontally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7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History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25250" y="1122550"/>
            <a:ext cx="82935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2009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</a:t>
            </a:r>
            <a:r>
              <a:rPr lang="en" sz="1900"/>
              <a:t>eveloped by Salvatore Sanfilippo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Built it to improve the scalability by developing a real time web log analyzer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May 2013</a:t>
            </a:r>
            <a:endParaRPr b="1"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Sponsored by Pivotal Software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June 2015</a:t>
            </a:r>
            <a:endParaRPr b="1"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Sponsored by Redis Lab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October 2018</a:t>
            </a:r>
            <a:endParaRPr b="1"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900"/>
              <a:buChar char="●"/>
            </a:pPr>
            <a:r>
              <a:rPr lang="en" sz="1900"/>
              <a:t> Redis 5.0 was released introducing RediStream</a:t>
            </a:r>
            <a:endParaRPr sz="1900"/>
          </a:p>
        </p:txBody>
      </p:sp>
      <p:cxnSp>
        <p:nvCxnSpPr>
          <p:cNvPr id="93" name="Google Shape;93;p18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Concepts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Claims to be </a:t>
            </a:r>
            <a:r>
              <a:rPr lang="en">
                <a:solidFill>
                  <a:srgbClr val="000000"/>
                </a:solidFill>
              </a:rPr>
              <a:t>ACID compliant, although it is mostly BASE </a:t>
            </a:r>
            <a:r>
              <a:rPr lang="en">
                <a:solidFill>
                  <a:schemeClr val="dk1"/>
                </a:solidFill>
              </a:rPr>
              <a:t>complaint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rgbClr val="000000"/>
                </a:solidFill>
              </a:rPr>
              <a:t>Atomicity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/>
              <a:t>provides </a:t>
            </a:r>
            <a:r>
              <a:rPr lang="en"/>
              <a:t>transaction</a:t>
            </a:r>
            <a:r>
              <a:rPr lang="en"/>
              <a:t> related commands including WATCH which ensures operations on the database are indivisible and irreducible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rgbClr val="000000"/>
                </a:solidFill>
              </a:rPr>
              <a:t>Consistency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/>
              <a:t> Only permitted writes are allowed to be performed through the validation provided</a:t>
            </a:r>
            <a:r>
              <a:rPr lang="en"/>
              <a:t> by redis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rgbClr val="000000"/>
                </a:solidFill>
              </a:rPr>
              <a:t>Isolation:</a:t>
            </a:r>
            <a:r>
              <a:rPr lang="en"/>
              <a:t> Being single-threaded each command or transaction using WATCH,EXEC is thereby isolated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rgbClr val="000000"/>
                </a:solidFill>
              </a:rPr>
              <a:t>Durability</a:t>
            </a:r>
            <a:r>
              <a:rPr lang="en"/>
              <a:t>:</a:t>
            </a:r>
            <a:r>
              <a:rPr lang="en"/>
              <a:t> Can be configured to respond to a client write to confirm that a write operation has been written to disk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49625" y="1152475"/>
            <a:ext cx="8682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 in clustering capabilities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Portions of the database are shared among multiple servers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server is called a node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■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can be a primary (master) or secondary (slave)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■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node is responsible for only its own set of data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 manager is a independent layer that monitors the overall health of the cluster and the network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 runs on Two TCP Ports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Supports both scaling vertically and scaling horizontally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database to be stored not only in RAM but also on Flash memory such as a Solid-State Drive (SSD)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107" name="Google Shape;107;p20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28300" y="1187800"/>
            <a:ext cx="8863800" cy="3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Eventually consistent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Ensures durability by using append-only file for every write operation and taking snapshots of the database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node of the cluster uses a proxy to provide multi-threaded (asynchronous) communication between client and node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Supports multi-availability zone deployments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support complex aggregates, joins or mapReduce functionalities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have in-built support for SQL queries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428300" y="1014725"/>
            <a:ext cx="6129600" cy="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