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officeDocument/2006/relationships/officeDocument" Target="ppt/presentation.xml"/>
	<Relationship Id="rId2" Type="http://schemas.openxmlformats.org/package/2006/relationships/metadata/thumbnail" Target="docProps/thumbnail.jpeg"/>
	<Relationship Id="rId3" Type="http://schemas.openxmlformats.org/package/2006/relationships/metadata/core-properties" Target="docProps/core.xml"/>
	<Relationship Id="rId4" Type="http://schemas.openxmlformats.org/officeDocument/2006/relationships/extended-properties" Target="docProps/app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presProps" Target="presProps.xml"/>
	<Relationship Id="rId3" Type="http://schemas.openxmlformats.org/officeDocument/2006/relationships/viewProps" Target="viewProps.xml"/>
	<Relationship Id="rId4" Type="http://schemas.openxmlformats.org/officeDocument/2006/relationships/theme" Target="theme/theme1.xml"/>
	<Relationship Id="rId5" Type="http://schemas.openxmlformats.org/officeDocument/2006/relationships/tableStyles" Target="tableStyles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</Relationships>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2"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.jp2"/>
	<Relationship Id="rId3" Type="http://schemas.openxmlformats.org/officeDocument/2006/relationships/image" Target="../media/image3.jp2"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0464" y="932825"/>
            <a:ext cx="1954936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PharmaSUG 2017- Paper SS11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8260" y="1150376"/>
            <a:ext cx="5019827" cy="881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96"/>
              </a:lnSpc>
            </a:pPr>
            <a:r>
              <a:rPr lang="en-US" altLang="zh-CN" sz="12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Documenting TraceabilityfortheFDA: Clarifyingthe LegacyData</a:t>
            </a:r>
          </a:p>
          <a:p>
            <a:pPr marL="18288">
              <a:lnSpc>
                <a:spcPts val="1488"/>
              </a:lnSpc>
            </a:pPr>
            <a:r>
              <a:rPr lang="en-US" altLang="zh-CN" sz="12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ConversionPlan&amp;Introducingthe StudyData TraceabilityGuide</a:t>
            </a:r>
          </a:p>
          <a:p>
            <a:pPr marL="1306068">
              <a:lnSpc>
                <a:spcPts val="1531"/>
              </a:lnSpc>
            </a:pPr>
            <a:r>
              <a:rPr lang="en-US" altLang="zh-CN" sz="1103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David C. Izard, ChilternInternational Ltd.</a:t>
            </a:r>
          </a:p>
          <a:p>
            <a:pPr marL="1557528">
              <a:lnSpc>
                <a:spcPts val="1356"/>
              </a:lnSpc>
            </a:pPr>
            <a:r>
              <a:rPr lang="en-US" altLang="zh-CN" sz="1103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Kristin C.Kelly, Merck &amp;Co. Inc.</a:t>
            </a:r>
          </a:p>
          <a:p>
            <a:pPr marL="1441704">
              <a:lnSpc>
                <a:spcPts val="1272"/>
              </a:lnSpc>
            </a:pPr>
            <a:r>
              <a:rPr lang="en-US" altLang="zh-CN" sz="1103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Jane A.Lozano, Eli Lilly &amp; Company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2211324"/>
            <a:ext cx="5856582" cy="68439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ABSTRACT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Traceabilityfrom datacollectionthroughtothepresentationof analysis results has always been 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concernof theUSFood &amp; DrugAdministration(FDA). Theintroductionof electronic dataas partof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submissionaddedadditionalsteps toconfirm provenanceof information.Nowthe requirementtoprovide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clinical and non-clinical databasedon aset of FDAendorseddatastandards adds exponentiallytothe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challenge,especiallyif legacyformatdatastructures wereutilized when the studywas originallyexecuted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andreportedbutdatameetingFDArequirementsmustbepresent in your submission. ThePhUSE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organization,madeupof volunteers across industry, has workedcloselywiththe FDAto develop tools 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supporttheorganization, presentationandinterpretationof clinical and non-clinical data toregulatory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bodies.Examples includetheStudy&amp;Analysis Data Reviewer's Guides and the 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Standardization Plan.Thesedocuments describeroutinesituations whereFDAendorsed datastandards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aredeployedatthetimea studyis initiated; additional support is needed whentheprovenance of 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is notas straightforward.TheFDA's StudyDataTechnicalConformanceGuidecalls outfor the need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toprovidea LegacyDataConversion Plan &amp;Report when legacydata is thesourceof deliverables based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onFDAendorsed datastandards,butit is not veryclear as to when you mustprovideone.This paper will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leveragerecent PhUSEefforts todevelopatemplate andcompletion guidelines for this documentto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clarifywhen itmustbeprovidedandintroducetheconceptof the StudyDataTraceabilityGuide.</a:t>
            </a:r>
          </a:p>
          <a:p>
            <a:pPr>
              <a:lnSpc>
                <a:spcPts val="2607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INTRODUCTION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This paper will walk thereader through theFDA’s expectations and desires withrespecttoestablishing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theprovenanceof dataand relatedassets from collectionthroughto analysis,submission&amp;regulatory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review. It will start withsteps theFDAhas drivenas partof their regulatoryreview, thenproceedthrough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therecentlyarticulated and widelyusedassets suchas theStudyData Standardization Plan and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Reviewer’s Guides,takeanin-depth look attherole of the little used LegacyData ConversionPlan &amp;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Report, and wrap up witha discussion of theconceptof one“document” that wouldserve as an anchor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allaspects relatedtotraceabilityatthestudyand, potentially,submissionlevel.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HISTORYOF TRACEABILITYIN THE AGENCY’S EYES</a:t>
            </a:r>
          </a:p>
          <a:p>
            <a:pPr>
              <a:lnSpc>
                <a:spcPts val="2162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ROUTINE FDA AUDITDURING SUBMISSIONREVIEW CYCLE</a:t>
            </a:r>
          </a:p>
          <a:p>
            <a:pPr>
              <a:lnSpc>
                <a:spcPts val="172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Duringthereviewof aNew Drug Application(NDA) or Biologics Licensing Application (BLA) theFDA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conducts aroutine auditto ensuretraceabilityof theanalysis results back tothe delineation and collection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 thesourcedata.  Typicallythis involves FDArepresentatives comingonsiteto a Sponsor organization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inorder toreviewstudyassets. For example,anFDA representativemightstart with an adverseevent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summarytablepresentintheclinicalstudyreport(CSR) of apivotalstudyandthentryto work their way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back throughtheassets,reviewingtheactual table,thedataandtheassociated program usedtocreate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thetable,anyprograms andversions of datathat preceded the datausedto producethe table, and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possiblysamples of actual CRF pages of subjects that contributed records includedinthesummarytable.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This is aclear case of wherethe FDA has notrequesteddocumentation of traceabilityupfront butrather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pursues establishingtraceabilityof their ownaccord.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STUDY DATASTANDARDIZATION PLAN</a:t>
            </a:r>
          </a:p>
          <a:p>
            <a:pPr>
              <a:lnSpc>
                <a:spcPts val="1699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TheStudyData StandardizationPlan(SDSP) is described intheFDAbindingguidance</a:t>
            </a: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 Providing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Regulatory Submissions In Electronic Format— Standardized Study Data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[1]and the</a:t>
            </a: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 Study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32825"/>
            <a:ext cx="5828754" cy="79994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TechnicalConformanceGuide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(StudyData TCG) [2].  TheSDSPis the beginning of thetraceabilitystory</a:t>
            </a:r>
          </a:p>
          <a:p>
            <a:pPr>
              <a:lnSpc>
                <a:spcPts val="116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acompound.  Thedocumentis ahigh level summaryof the exchangeandterminologystandards for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nonclinical and clinicalstudies submitted as partof the INDor NDAfiled under an indication.  This is an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opportunityfor FDAto look atthestandards for planned,ongoing, andcompleted studies earlyinthe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developmentof thecompound developmentcycle.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Thedocumentis not asubmissiondocument– yet. It is possiblethe drugcould fail andnotreach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submission. Itis also possible atrialmayfail and wouldnot potentiallybeincludedin asubmission.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However, itis importantto documentthetrial as FDA wants to see whatthe plan for thecompoundis at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thetimetheSDSPis created. There is discussion thatshouldtakeplace withinthesponsor organization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todetermine what trials should be includedbasedonconsultation with the compoundteam and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regulatorygroup. FDA does not wanttobe surprised as itmaybe too lateinthe developmentof 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compoundtomakeneeded changes. It is importantto be inalignment withFDAandthestandards that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aresupported in theFDA’s Data Standards Catalog[3]. As sponsors moveintoprovidingstandardized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data(as opposedtolegacyanalysis data) andthereis aversion of SDTMthat is nolonger supported per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theData Standards Catalog,theinformationprovided inthe SDSP is an earlylook atthestandards that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arebeing/will be applied to studies within acompound/indication.   Thestandards providedintheSDSP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align with the informationthatis inthecatalog.Information about pooling of data is also includedinthe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SDSP, when it is known. TheSDSPis alivingdocumentandshouldbeupdated appropriatelyprior 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thesubmission. Itcan besubmittedas astand-alone documentor shouldbe included in the General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Investigational Plan when it is part of anIND application.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TheSDSPis also useful when anNDA has beensubmittedandthecompoundhas anewline indication.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TheSDSPis the beginning of thetraceabilitystoryfor thenewindication.  Information aboutthe new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indication is included inthe SDSP with areferencetotheoriginalNDA.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ROLEOF DATADEFINITION FILES(DEFINE.XML)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Incontrasttothe SDSP, whichprovides ahigh-level overviewof thestudies in an application,a 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definitionfile(define.xml,a.k.a.definefile) is submitted atthestudylevel. Thedefinefile is another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importantcomponenttoestablishingtraceability.  Each studysubmittedshouldincludea define.xml(or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define.pdf for legacystudies) inthe packagethat is atabular collection ofmetadatathatdescribes 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in thecorrespondingdatasets (SAS v5XPORT files,.xpt). Thedefinefile canbecomparedtoa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tableof contents onemight findina book that lists the datasets, variables, and origin of thedata.  The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requirementto includea define.xmlis outlinedintheTechnicalConformanceGuideandthesupported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versions of theDefinestandardare listed intheData Standards Catalog.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Inthesubmissionpackage of tabulation data for aclinicalstudy, anannotatedCRF (aCRF) shouldalso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beincluded that links thecollectionfieldto the corresponding variable in the dataset. For each variable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listedinthedefine.xml,the originof wherethedatacamefrom intheCRF should belinkedback tothe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correspondingCRF page.  Since not all data for astudyis collected ontheCRF,theoriginof thatdata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whether it be externaldata transfer (eDT),assigned,or derived will also be noted inthe define.xmlinthe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‘Origin’column. Itshouldbeemphasizedthatfor anonclinical studyor ananalysis packagefor aclinical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studyan aCRF willnotbeincluded, butthe origin of eachdatapointis providedjustas in the define.xml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clinicaltabulation data.  For nonclinical, thereis no CRF usedtocollect databecausedata is managed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byspecific collectioninstruments. Inregardtoanalysis datafor aclinicalstudy,thedata is derivedfrom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thetabulation datasets and aCRF is not necessaryto beprovided.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Thedefinefile will also contain value-levelmetadata whichdescribes theactual values that are usedto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populateeachvariableina submitteddatasetfor that particular studyas wellas anycomputational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algorithms usedtoderive values. Anycorresponding codelists or dictionaries usedinthestudy, e.g.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MedDRA,WHODrug,CDISCcontrolledterminology, willalsobe listed inthe define.xml.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STUDY &amp; ANALYSIS DATAREVIEWER’S GUIDES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Inadditionto providingthe datasets, define.xmlandaCRF,if applicable,theTCG recommends toinclude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aReviewer Guide (RG) to conveyanyfurther information aboutthestudydatathatcannotbedescribed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intheaCRF or thedefinefilethat would aidtheFDAreviewer inunderstanding the data submitted.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34554"/>
            <a:ext cx="5863918" cy="80658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3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StudyData Reviewer’sGuide(SDRG)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tabulationdata(SEND or SDTM),this documentis referredtogenericallyas theStudyData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Reviewer’s Guide(SDRG). For nonclinicalstudies,itis recommendedto be named‘nsdrg.pdf’(‘n’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designates ‘nonclinical’) andprovided as a PDF file for eachstudyinmodule4(m4) of theeCTD. For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clinical, itshouldbenamed‘csdrg.pdf’(‘c’designates clinical) and providedas a PDF for eachstudyin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module5(m5).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ThecSDRG typicallycontains the SDTMversion used as wellas dictionary/terminology(e.g. MedDRA,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CDISC) versions for that particular study.  Itshouldalsocontain informationabout thetrial design and any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domain-specific informationthatcannotbe described inthe define.xml. Thereis asectionfor results of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automated validation items thatcheck for conformancetoSDTMthatcannot beresolvedduetodata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oddities. Eachissue thatremains should be listed inthis section with acomprehensiveexplanation for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whythespecific validation check cannotberectified.  ThecSDRG shouldalsocontaincontent toexplain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instances where datacollectedon aCRF maynotbe present inthe SDTMdatasets as well as anyissues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encountered duringconductof thestudyor creation of thesubmissiondeliverables. Transparencyabout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thestudydataenhances traceabilitythroughoutthesubmission.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ThenSDRG typicallycontains the SEND versionused as wellas the versionof CDISCControlled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Terminology. Itmayalsocontain informationabout thestudydesign as well as domain-specific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informationthat maybe important tothereviewer.  As inthecSDRG,thereis asectionthat lists the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results of automated validationchecksfor SEND and explanations for thosethatremain.ThenSDRG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alsodescribes instances wheretherearediscrepancies betweenthe SENDdatasets and the Study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Report and explanations for thosediscrepancies.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Analysis Data Reviewer’sGuide(ADRG)</a:t>
            </a:r>
          </a:p>
          <a:p>
            <a:pPr>
              <a:lnSpc>
                <a:spcPts val="23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clinical analysis data(ADaM),this documentis referredtoas the Analysis DataReviewer’s Guide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(ADRG). TheADRG provides contextfor analysis datasets andterminologysimilar tothe SDRG.The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ADRG alsoprovides a summaryof ADaMconformancefindings.TheADRG purposefullyduplicates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limitedinformationfound in other submissiondocumentation(e.g.,theprotocol,statisticalanalysis plan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(SAP),clinicalstudyreport, define.xml) inorder to provideFDAreviewers with asinglepoint of orientation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totheanalysis datasets.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LEGACYDATACONVERSION PLAN AND REPORT</a:t>
            </a:r>
          </a:p>
          <a:p>
            <a:pPr>
              <a:lnSpc>
                <a:spcPts val="23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TheLegacyDataConversionPlan&amp; Report(LDCP) is describedinsection8.3.2 of theStudyData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TechnicalConformanceGuide which is associated withthe FDA binding guidanceProvidingRegulatory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Submissions In Electronic Format—StandardizedStudyData. Traceabilityis important,especiallytoa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regulatoryreviewer, whencollectedstudydatathat is non-standardizeddata is convertedtostandardized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  This willaid the reviewer tofollowthe datafrom collection to analysis when theanalysis was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originallydone withlegacyanalysis data. Non-standardized dataandlegacydata areused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interchangeablytorefer to data that does notconform tostandards currentlysupported intheData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Catalog.  Standardized data,ontheother hand,refers to data thatconforms tostandards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currentlysupported in the Data Standards Catalog.  Whilesponsors work throughtheperiodof providing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standardizedstudydatabasedon therule whentherequirementbegins,legacydataconversions will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occur for studies in whichlegacyanalysis data was used.</a:t>
            </a:r>
          </a:p>
          <a:p>
            <a:pPr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TheLegacyDataConversionPlan was abyproductof anFDAproject initiated in theearlypart of this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decade. TheFDA engaged withanorganizationto produceselect SDTMdomaindatasets &amp; ADaM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 datasets from datathat had beenprovidedto theagencyinsupportof regulatorysubmissions.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Theyfocused on anumber of studies from anumber ofvendors withina single therapeutic area/indication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tosupporta proof of conceptthatSDTM&amp;ADaM couldbesuccessfullyused to analyzedata across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studies and Sponsors. This activityprimarilyinvolved creating SDTM&amp; ADaMfrom legacytabulation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guidedbylegacyanalysis assets that were present.  As the agencysoughttoconfirm results and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assess usabilitytheyran intoissues whereexistingtools torecorddatamigrationdecisions did not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adequatelyexplain alltheyneededtoknowin order to perform their work. From this a process 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29263"/>
            <a:ext cx="5708333" cy="1065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template was developedto produce what is nowthepredecessor tothe LegacyDataConversionPlanto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documentdetailed information aboutconversion decisions.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TheLegacyDataConversionPlan&amp; Reportshould be addedtotheappropriate reviewer’s guide for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clinicalstudies (cSDRG, ADRG). TheTechnicalConformanceGuidedescribes threesituations in which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theLDCPshould be includedinthereviewer’s guide.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LEGACY TABULATIONDATACONVERTED TO SDTM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567565"/>
            <a:ext cx="5672059" cy="20001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Figure1- LegacyData Conversion to SDTM</a:t>
            </a:r>
          </a:p>
          <a:p>
            <a:pPr>
              <a:lnSpc>
                <a:spcPts val="171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 theTCG,issues observed whendataflows inthis manner includethefollowing:</a:t>
            </a:r>
          </a:p>
          <a:p>
            <a:pPr marL="228600">
              <a:lnSpc>
                <a:spcPts val="236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Limitedabilitytodeterminelocation of collectedCRF variables intheconverted SDTMdata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unless the legacyaCRF is re-annotated.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SDTMtothe legacyanalysis data.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Limitedabilitytoreplicate/confirm legacyanalysis datasets (i.e., analysis variable imputationor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derived variables) using SDTMdatasets.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Limitedabilitytoconfirm derivationof intermediate analysis datasets or custom domains.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Difficultyinunderstanding thesourceor derivationmethods for imputedor derived variables in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integrated/pooled data,supplemental qualifiers,and relatedrecords.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72767"/>
            <a:ext cx="5535168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34554"/>
            <a:ext cx="5667764" cy="3001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3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LEGACY TABULATIONDATACONVERTED TO SDTM ANDTHEN ADAM IS CREATED</a:t>
            </a:r>
          </a:p>
          <a:p>
            <a:pPr>
              <a:lnSpc>
                <a:spcPts val="1260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FROMTHE SDTM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730889"/>
            <a:ext cx="5699002" cy="25998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Figure2- LegacyTabulation DataConverted to SDTM, ADaM Created from SDTM</a:t>
            </a:r>
          </a:p>
          <a:p>
            <a:pPr>
              <a:lnSpc>
                <a:spcPts val="172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 theTCG,issues observed whendataflows inthis manner includethefollowing: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Limitedabilitytodeterminelocation of collectedCRF variables intheconverted SDTMdata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unless the legacyaCRF is re-annotated.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SDTMtothe legacyanalysis data.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Limitedabilitytoreplicate/confirm legacyanalysis datasets (i.e., analysis variable imputationor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derived variables) using SDTMdatasets.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Limitedabilitytoconfirm derivationof intermediate analysis datasets or custom domains.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ADaMto the Tables,Figures and the CSR.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Difficultyinunderstanding thesourceor derivationmethods for imputedor derived variables in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integrated/pooled data,supplemental qualifiers,and relatedrecords.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LEGACY TABULATIONDATACONVERTED TO SDTM ANDLEGACY ANALYSIS DATA</a:t>
            </a:r>
          </a:p>
          <a:p>
            <a:pPr>
              <a:lnSpc>
                <a:spcPts val="1260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CONVERTED TO ADAMIN PARALLEL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8871341"/>
            <a:ext cx="5054243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Figure3- LegacyTabulation &amp; Analysis DataConverted to SDTM &amp; ADaM in Parallel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12291"/>
            <a:ext cx="5515356" cy="232410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416167"/>
            <a:ext cx="5286756" cy="235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29263"/>
            <a:ext cx="5763892" cy="80841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 theTCG,issues observed whendataflows inthis manner includethefollowing: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Limitedabilitytodeterminelocation of collectedCRF variables intheconverted SDTMdata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unless the legacyaCRF is re-annotated.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SDTMtothe legacyanalysis data.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Limitedabilitytoreplicate/confirm legacyanalysis datasets (i.e., analysis variable imputationor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derived variables) using SDTMdatasets.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Limitedabilitytoconfirm derivationof intermediate analysis datasets or custom domains.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SDTMtothe ADaMdatasets.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LimitedabilitytoreplicateADaMdatasets (i.e., analysis variableimputation or derived variables)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using SDTMdatasets.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Limitedtraceablepathfrom ADaMto the Tables,Figures and the Clinical StudyReport(CSR).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Difficultyinunderstanding thesourceor derivationmethods for imputedor derived variables in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integrated/pooled data,supplemental qualifiers,and relatedrecords.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WHENTHE LEGACY DATACONVERSIONPLAN SHOULDBE CONSIDERED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Another situation whenan LDCPmaybeneeded is when aversion of standardizeddata is no longer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supportedper the Data Standards Catalog(e.g. SDTMIG 3.1.1) andis up-versionedto a versionthat is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supportedper thecatalog(e.g. SDTMIG v3.1.3,v3.2).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Thereareother situations in whicha LCDPis appropriate.  Everyconversionof legacydata to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standardized datais different. Thedecision falls tothe sponsor to determinewhenthe LDCPshouldbe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included in areviewer’s guide. If the reviewer cannottell the storyof thedata viatheeCRF,thedefine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document,and the reviewer’s guide,thentheextra informationper theLDCPshould be included.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AlleDC systems arenot100% CDASHconformant. Onecouldmaketheargumentthatanystudyin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whichstandardized data(i.e.SDTM, ADaM) is created wouldmakethecasetohavethe LegacyData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ConversionPlan &amp; Reportincluded inthereviewer’s guide. Thatis notthe intentionof this documentas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thesponsor shouldmakethedeterminationontheextentof theinformationthatshouldbeinthe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document.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WHAT ELSE SHOULDACCOMPANY THE LEGACY DATACONVERSIONPLAN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TheTechnicalConformanceGuidealso includes guidanceonother pieces of supporting informationthat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shouldbe provided if asponsor chooses tosubmitaLegacyDataConversion Reportfor agivenstudy.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Thesewouldincludethefollowing: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Twoversions of theaCRF: Oneversion that traces the collectionfieldto the legacyvariables and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onethat links thecollection fieldtothecorrectSDTM variable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Legacytabulation andanalysis datasets mayneedto beprovidedinadditionto thestandardized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tosupporttraceability tothestandardizeddata, legacyCSR, and/or TLFs</a:t>
            </a:r>
          </a:p>
          <a:p>
            <a:pPr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Theseassets associated withthelegacydata wouldbe placedintheappropriatesections of theeCTD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pertainingtolegacydata, /tabulations/legacyfor tabulation dataand/analysis/legacyfor analysis data.</a:t>
            </a:r>
          </a:p>
          <a:p>
            <a:pPr>
              <a:lnSpc>
                <a:spcPts val="2201"/>
              </a:lnSpc>
            </a:pPr>
            <a:r>
              <a:rPr lang="en-US" altLang="zh-CN" sz="1103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THE FDAWEIGHSIN–WHENTHEY TRULY EXPECT ALDCP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Duringameetingof the PhUSE workinggroupdedicatedto developingatemplate,completionguidelines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examples for theLegacyDataConversion Plan &amp; Report in earlyJanuary2017,thediscussion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centered aroundthefactthata literal interpretationof thetext in Section 8.3.2of theStudyDataTCG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wouldlead manyto believe thatthis reportmustbeincludedfor virtuallyeverystudy, as almostall 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goes throughsomesortof transformationfrom collectionthroughtotabulation,analysis andreporting.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Members of theFDApresentatthis meetingstressedthat, whiletheyare not in a position todictatedata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collection methods,their biggestchallengeis understandinghowdataconformingtoFDA endorsed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29263"/>
            <a:ext cx="5815403" cy="79904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cameinto being, particularlyif theoriginalstudydatacollection didnot utilizeCDISCcontrolled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terminologyandother FDA endorseddictionaries such as MedDRA &amp;WHODrugand/or did notcapture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utilizingFDA endorseddatastandards,for example, followingtheCDISC ClinicalData Acquisition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Harmonization (CDASH) datacollection principles.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TheFDA wenton tofurther describethesituation whereaLegacyDataConversionPlan &amp;Report would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beneeded: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Thedatadefinitionfile (define.xml) cannotadequatelyexplain where datapresent in SDTMcame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TheaCRF to SDTMis notclear enough on howvariables weretransformedfrom howtheywere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collectedtohowtheywere representedin SDTM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Thereviewer’s guidecannotadequatelydocumentthe migrationstrategyandresults without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using the LegacyData ConversionPlan&amp; Reportsectionof the guide toconveythis information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STUDYDATATRACEABILITYGUIDE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TheFDA,intheir efforts toestablishtraceabilityof datafrom collectionthroughto analysis,have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requestedthataspects of traceabilitybe documented atvarying levels across anumber of documents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included in aregulatorysubmission. TheStudyData StandardizationPlan,described earlier inthis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document,not onlyrecords thestandards utilizedat thestudylevel but also includes sections onhow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sets of pooleddata areproducedfrom studyleveldata as wellas basic traceabilitydocumentation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associated withclarifying whymultiple versions of data arepresentinasubmission. TheStudyData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Reviewer’s Guide, associated with asetof SDTMdata,contains a question,“Was[this data]utilizedto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producethe analysis datasets?”  Interestingly, whilethis question maymakesenseon thesurface,itdoes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nottakeinto accounttheroletheparticular set of SDTMdomaindatasets playinthegenerationof 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CSR;theymightbeon the critical pathtoCSRresults, alternativelytheymightbe producedsolelyto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supportpoolingandstandardization efforts as theCSR results were produced atanearlier point intime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using legacyformattabulationandanalysis data. The LegacyDataConversionPlan&amp; Report,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extensivelyreviewed inthis paper,serves as akeydocumenttodocumentaparticular aspectof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traceability, thetransformation of previouslycollected non-standardized data to databased onFDA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endorseddatastandards.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Whileallof thesedocuments noblyattempttodocumenttraceabilityatanatomic level,theydon’t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succeedin fullyestablishingtraceability, either independentlyor collectively.  At thesamePhUSE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meetingdescribed earlier theconceptof introducing documentation thatgathered alltraceabilityconcepts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into asinglelocation was considered andmet withenthusiasm byFDArepresentatives andthat itshould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befurther explored.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Atminimum,aStudyData TraceabilityGuide wouldcontain,for eachindividualstudy: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Documentationof eachset of datathat has beencreated, including its purposeat thetimeit was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created</a:t>
            </a:r>
          </a:p>
          <a:p>
            <a:pPr marL="228600">
              <a:lnSpc>
                <a:spcPts val="180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Thesourceof informationcontainedineachsetof data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High leveldescription of transformations that occurred as onesetof data was createdfrom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another setof data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Therearemanydetails that needto be workedout with respectto documenting studydatatraceability:</a:t>
            </a:r>
          </a:p>
          <a:p>
            <a:pPr marL="228600"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Is this a living document,similar tothe StudyDataStandardization Plan,that is firstdevelopedat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thetimeoriginalsets of dataareconceived anddeveloped insupport of someactivity?  For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example,do youfirstcreatethis documentatthetimethatsourcedata,tabulationdataand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 data are designed and implementedin supportof thestudyCSR, andthensubsequently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updated if newsets of data areproducedfor other purposes,suchas pooling /standardization on</a:t>
            </a:r>
          </a:p>
          <a:p>
            <a:pPr marL="4572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anintegratedlevel or developed for specialized analysis purposes suchas population PK</a:t>
            </a:r>
          </a:p>
          <a:p>
            <a:pPr marL="4572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937117"/>
            <a:ext cx="5148606" cy="4175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Do you aggregatethis informationatthestudylevelor submissionlevel? Howdo you avoid</a:t>
            </a:r>
          </a:p>
          <a:p>
            <a:pPr marL="2286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repetitionacross studyleveldocuments but atthesametimeensurethat allaspects of</a:t>
            </a:r>
          </a:p>
          <a:p>
            <a:pPr marL="2286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traceabilityareadequatelyand accuratelydocumented?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451995"/>
            <a:ext cx="5975990" cy="37094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 this concept is further developed we willcontinuetoexplore if this information needs tostandalonein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its own document,if it is developedas adocumentat thestudylevelbutultimatelyincorporated into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somethingelseat the timeof submission,suchas asection or appendix totheStudyData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Standardization Plan.  This willbeinfluencedmostprofoundlybytheuptakeof developingand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maintaining this typeof documentation bySponsors &amp; Service Providers and prevailingviews of this type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 informationas core studylevel documentation versus its relevance onlyatthe timeof submissionof an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application for regulatoryreview.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CONCLUSION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 theFDA and other regulatoryagencies movefrom reports andother documents todataandother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machinereadablesources of informationtofacilitate regulatoryreviews,there willbe an increasing push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bothadherencetostandards and transparencywith respecttothe provenance of submissionassets.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Weseedocuments suchas theLegacyDataConversion Planfilling aneed as wemovefrom proprietary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datacollectionstandards andpractices tomethods rooted in the utilizationof FDAendorsed 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inthe designandimplementationof clinical trials atthepointof datacollection. Theconceptof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studydatatraceabilityshouldfollowasimilar path, although it will be interestingto seetheimpactthat the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useof electronic health/medical records (EHRs/EMRs) mighthaveonthis process,giving allof these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concepts newlifeas wemovetowards standardizingdatapractices across allaspects ofmedical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information.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REFERENCES</a:t>
            </a:r>
          </a:p>
          <a:p>
            <a:pPr>
              <a:lnSpc>
                <a:spcPts val="170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[1]U.S.Food &amp;DrugAdministration,</a:t>
            </a: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 ProvidingRegulatory Submissions inElectronic Format-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Standardized Study Data: Guidancefor Industry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,December 2014, AccessedApril 21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2017-</a:t>
            </a:r>
          </a:p>
          <a:p>
            <a:pPr>
              <a:lnSpc>
                <a:spcPts val="1164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https://www.fda.gov/downloads/Drugs/GuidanceComplianceRegulatoryInformation/Guidances/UCM2923</a:t>
            </a:r>
          </a:p>
        </p:txBody>
      </p:sp>
      <p:sp>
        <p:nvSpPr>
          <p:cNvPr id="4" name="Freeform 3"/>
          <p:cNvSpPr/>
          <p:nvPr/>
        </p:nvSpPr>
        <p:spPr>
          <a:xfrm>
            <a:off x="914400" y="5151247"/>
            <a:ext cx="5873496" cy="9017"/>
          </a:xfrm>
          <a:custGeom>
            <a:avLst/>
            <a:gdLst>
              <a:gd name="connsiteX0" fmla="*/ 0 w 5873496"/>
              <a:gd name="connsiteY0" fmla="*/ 9017 h 9017"/>
              <a:gd name="connsiteX1" fmla="*/ 5873496 w 5873496"/>
              <a:gd name="connsiteY1" fmla="*/ 9017 h 9017"/>
              <a:gd name="connsiteX2" fmla="*/ 5873496 w 5873496"/>
              <a:gd name="connsiteY2" fmla="*/ 0 h 9017"/>
              <a:gd name="connsiteX3" fmla="*/ 0 w 5873496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73496" h="9017">
                <a:moveTo>
                  <a:pt x="0" y="9017"/>
                </a:moveTo>
                <a:lnTo>
                  <a:pt x="5873496" y="9017"/>
                </a:lnTo>
                <a:lnTo>
                  <a:pt x="5873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181223"/>
            <a:ext cx="513813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34.pdf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  <p:sp>
        <p:nvSpPr>
          <p:cNvPr id="4" name="Freeform 3"/>
          <p:cNvSpPr/>
          <p:nvPr/>
        </p:nvSpPr>
        <p:spPr>
          <a:xfrm>
            <a:off x="914400" y="5297551"/>
            <a:ext cx="353568" cy="9144"/>
          </a:xfrm>
          <a:custGeom>
            <a:avLst/>
            <a:gdLst>
              <a:gd name="connsiteX0" fmla="*/ 0 w 353568"/>
              <a:gd name="connsiteY0" fmla="*/ 9144 h 9144"/>
              <a:gd name="connsiteX1" fmla="*/ 353568 w 353568"/>
              <a:gd name="connsiteY1" fmla="*/ 9144 h 9144"/>
              <a:gd name="connsiteX2" fmla="*/ 353568 w 353568"/>
              <a:gd name="connsiteY2" fmla="*/ 0 h 9144"/>
              <a:gd name="connsiteX3" fmla="*/ 0 w 353568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53568" h="9144">
                <a:moveTo>
                  <a:pt x="0" y="9144"/>
                </a:moveTo>
                <a:lnTo>
                  <a:pt x="353568" y="9144"/>
                </a:lnTo>
                <a:lnTo>
                  <a:pt x="353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400679"/>
            <a:ext cx="5729837" cy="4206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[2]U.S.Food &amp;DrugAdministration,</a:t>
            </a: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 Study DataTechnical ConformanceGuide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(currentversion attimeof</a:t>
            </a:r>
          </a:p>
          <a:p>
            <a:pPr>
              <a:lnSpc>
                <a:spcPts val="116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access –v3.3/March2017),AccessedApril 21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2017 -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https://www.fda.gov/downloads/ForIndustry/DataStandards/StudyDataStandards/UCM384744.pdf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  <p:sp>
        <p:nvSpPr>
          <p:cNvPr id="4" name="Freeform 3"/>
          <p:cNvSpPr/>
          <p:nvPr/>
        </p:nvSpPr>
        <p:spPr>
          <a:xfrm>
            <a:off x="914400" y="5811139"/>
            <a:ext cx="5477256" cy="9017"/>
          </a:xfrm>
          <a:custGeom>
            <a:avLst/>
            <a:gdLst>
              <a:gd name="connsiteX0" fmla="*/ 0 w 5477256"/>
              <a:gd name="connsiteY0" fmla="*/ 9017 h 9017"/>
              <a:gd name="connsiteX1" fmla="*/ 5477256 w 5477256"/>
              <a:gd name="connsiteY1" fmla="*/ 9017 h 9017"/>
              <a:gd name="connsiteX2" fmla="*/ 5477256 w 5477256"/>
              <a:gd name="connsiteY2" fmla="*/ 0 h 9017"/>
              <a:gd name="connsiteX3" fmla="*/ 0 w 5477256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77256" h="9017">
                <a:moveTo>
                  <a:pt x="0" y="9017"/>
                </a:moveTo>
                <a:lnTo>
                  <a:pt x="5477256" y="9017"/>
                </a:lnTo>
                <a:lnTo>
                  <a:pt x="5477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915791"/>
            <a:ext cx="5659887" cy="4206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[3]U.S.Food &amp;DrugAdministration,</a:t>
            </a:r>
            <a:r>
              <a:rPr lang="en-US" altLang="zh-CN" sz="996" dirty="0" b="0" i="1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 FDAData Standards Catalog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(current versionat timeof access -</a:t>
            </a:r>
          </a:p>
          <a:p>
            <a:pPr>
              <a:lnSpc>
                <a:spcPts val="116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v4.5.1/ August31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2016), AccessedApril 21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2017-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https://www.fda.gov/downloads/ForIndustry/DataStandards/StudyDataStandards/UCM340684.xlsx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  <p:sp>
        <p:nvSpPr>
          <p:cNvPr id="4" name="Freeform 3"/>
          <p:cNvSpPr/>
          <p:nvPr/>
        </p:nvSpPr>
        <p:spPr>
          <a:xfrm>
            <a:off x="914400" y="6326251"/>
            <a:ext cx="5518404" cy="9144"/>
          </a:xfrm>
          <a:custGeom>
            <a:avLst/>
            <a:gdLst>
              <a:gd name="connsiteX0" fmla="*/ 0 w 5518404"/>
              <a:gd name="connsiteY0" fmla="*/ 9144 h 9144"/>
              <a:gd name="connsiteX1" fmla="*/ 5518404 w 5518404"/>
              <a:gd name="connsiteY1" fmla="*/ 9144 h 9144"/>
              <a:gd name="connsiteX2" fmla="*/ 5518404 w 5518404"/>
              <a:gd name="connsiteY2" fmla="*/ 0 h 9144"/>
              <a:gd name="connsiteX3" fmla="*/ 0 w 5518404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18404" h="9144">
                <a:moveTo>
                  <a:pt x="0" y="9144"/>
                </a:moveTo>
                <a:lnTo>
                  <a:pt x="5518404" y="9144"/>
                </a:lnTo>
                <a:lnTo>
                  <a:pt x="5518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6515100"/>
            <a:ext cx="5723512" cy="2026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ACKNOWLEDGMENTS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Theauthors wouldliketothank allof theindividuals whohave attendedthe PhUSE/CSS annualmeetings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participated inthe various teams withintheOptimizing the Useof DataStandards workinggroup.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Their efforts havemadethis paper andmanyof thetools we usetodayto documentstudydata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traceabilityareality.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RECOMMENDED READING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TheFDAdocuments listed inthereferences above providetheregulatoryframework for howtheFDA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expects traceabilityto bemaintained, documented and providedto thefor review.  Theefforts ofmany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PhUSE workinggroups dedicatedto operationalizing manyof the FDA’s concepts canprovidefurther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helpfulinsight:</a:t>
            </a:r>
          </a:p>
          <a:p>
            <a:pPr>
              <a:lnSpc>
                <a:spcPts val="181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PhUSEWorkingGroup– OptimizingtheUse of Data Standards -</a:t>
            </a: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 http://www.phuse.eu/optimizing-</a:t>
            </a:r>
          </a:p>
        </p:txBody>
      </p:sp>
      <p:sp>
        <p:nvSpPr>
          <p:cNvPr id="4" name="Freeform 3"/>
          <p:cNvSpPr/>
          <p:nvPr/>
        </p:nvSpPr>
        <p:spPr>
          <a:xfrm>
            <a:off x="4834128" y="8533003"/>
            <a:ext cx="1799844" cy="9017"/>
          </a:xfrm>
          <a:custGeom>
            <a:avLst/>
            <a:gdLst>
              <a:gd name="connsiteX0" fmla="*/ 0 w 1799844"/>
              <a:gd name="connsiteY0" fmla="*/ 9017 h 9017"/>
              <a:gd name="connsiteX1" fmla="*/ 1799844 w 1799844"/>
              <a:gd name="connsiteY1" fmla="*/ 9017 h 9017"/>
              <a:gd name="connsiteX2" fmla="*/ 1799844 w 1799844"/>
              <a:gd name="connsiteY2" fmla="*/ 0 h 9017"/>
              <a:gd name="connsiteX3" fmla="*/ 0 w 1799844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9844" h="9017">
                <a:moveTo>
                  <a:pt x="0" y="9017"/>
                </a:moveTo>
                <a:lnTo>
                  <a:pt x="1799844" y="9017"/>
                </a:lnTo>
                <a:lnTo>
                  <a:pt x="1799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8561455"/>
            <a:ext cx="970702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data-standards</a:t>
            </a:r>
          </a:p>
        </p:txBody>
      </p:sp>
      <p:sp>
        <p:nvSpPr>
          <p:cNvPr id="4" name="Freeform 3"/>
          <p:cNvSpPr/>
          <p:nvPr/>
        </p:nvSpPr>
        <p:spPr>
          <a:xfrm>
            <a:off x="1143000" y="8677783"/>
            <a:ext cx="845820" cy="9017"/>
          </a:xfrm>
          <a:custGeom>
            <a:avLst/>
            <a:gdLst>
              <a:gd name="connsiteX0" fmla="*/ 0 w 845820"/>
              <a:gd name="connsiteY0" fmla="*/ 9017 h 9017"/>
              <a:gd name="connsiteX1" fmla="*/ 845820 w 845820"/>
              <a:gd name="connsiteY1" fmla="*/ 9017 h 9017"/>
              <a:gd name="connsiteX2" fmla="*/ 845820 w 845820"/>
              <a:gd name="connsiteY2" fmla="*/ 0 h 9017"/>
              <a:gd name="connsiteX3" fmla="*/ 0 w 845820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45820" h="9017">
                <a:moveTo>
                  <a:pt x="0" y="9017"/>
                </a:moveTo>
                <a:lnTo>
                  <a:pt x="845820" y="9017"/>
                </a:lnTo>
                <a:lnTo>
                  <a:pt x="845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8791813"/>
            <a:ext cx="5357600" cy="272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PhUSE efforts onthe StudyData Standardization Plan -</a:t>
            </a:r>
          </a:p>
          <a:p>
            <a:pPr marL="22860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http://www.phusewiki.org/wiki/index.php?title=Study_Data_Standardization_Plan_(SDSP)</a:t>
            </a:r>
          </a:p>
        </p:txBody>
      </p:sp>
      <p:sp>
        <p:nvSpPr>
          <p:cNvPr id="4" name="Freeform 3"/>
          <p:cNvSpPr/>
          <p:nvPr/>
        </p:nvSpPr>
        <p:spPr>
          <a:xfrm>
            <a:off x="1143000" y="9055735"/>
            <a:ext cx="5023104" cy="9017"/>
          </a:xfrm>
          <a:custGeom>
            <a:avLst/>
            <a:gdLst>
              <a:gd name="connsiteX0" fmla="*/ 0 w 5023104"/>
              <a:gd name="connsiteY0" fmla="*/ 9017 h 9017"/>
              <a:gd name="connsiteX1" fmla="*/ 5023104 w 5023104"/>
              <a:gd name="connsiteY1" fmla="*/ 9017 h 9017"/>
              <a:gd name="connsiteX2" fmla="*/ 5023104 w 5023104"/>
              <a:gd name="connsiteY2" fmla="*/ 0 h 9017"/>
              <a:gd name="connsiteX3" fmla="*/ 0 w 5023104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023104" h="9017">
                <a:moveTo>
                  <a:pt x="0" y="9017"/>
                </a:moveTo>
                <a:lnTo>
                  <a:pt x="5023104" y="9017"/>
                </a:lnTo>
                <a:lnTo>
                  <a:pt x="5023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70688"/>
            <a:ext cx="5550078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DocumentingTraceabilityfortheFDA:ClarifyingtheLegacyDataConversionPlan&amp;IntroducingtheStudyDataTraceabilityGuide,continued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196" y="9408009"/>
            <a:ext cx="190551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37117"/>
            <a:ext cx="5477135" cy="2712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SymbolMT" pitchFamily="18" charset="0"/>
                <a:cs typeface="SymbolMT" pitchFamily="18" charset="0"/>
              </a:rPr>
              <a:t>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PhUSE efforts ontheLegacyDataConversion Plan &amp; Report-</a:t>
            </a:r>
          </a:p>
          <a:p>
            <a:pPr marL="22860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http://www.phusewiki.org/wiki/index.php?title=Legacy_Data_Conversion_Plan_%26_Report</a:t>
            </a:r>
          </a:p>
        </p:txBody>
      </p:sp>
      <p:sp>
        <p:nvSpPr>
          <p:cNvPr id="4" name="Freeform 3"/>
          <p:cNvSpPr/>
          <p:nvPr/>
        </p:nvSpPr>
        <p:spPr>
          <a:xfrm>
            <a:off x="1143000" y="1199515"/>
            <a:ext cx="5141976" cy="9017"/>
          </a:xfrm>
          <a:custGeom>
            <a:avLst/>
            <a:gdLst>
              <a:gd name="connsiteX0" fmla="*/ 0 w 5141976"/>
              <a:gd name="connsiteY0" fmla="*/ 9017 h 9017"/>
              <a:gd name="connsiteX1" fmla="*/ 5141976 w 5141976"/>
              <a:gd name="connsiteY1" fmla="*/ 9017 h 9017"/>
              <a:gd name="connsiteX2" fmla="*/ 5141976 w 5141976"/>
              <a:gd name="connsiteY2" fmla="*/ 0 h 9017"/>
              <a:gd name="connsiteX3" fmla="*/ 0 w 5141976"/>
              <a:gd name="connsiteY3" fmla="*/ 0 h 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41976" h="9017">
                <a:moveTo>
                  <a:pt x="0" y="9017"/>
                </a:moveTo>
                <a:lnTo>
                  <a:pt x="5141976" y="9017"/>
                </a:lnTo>
                <a:lnTo>
                  <a:pt x="514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1389888"/>
            <a:ext cx="5765128" cy="2713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48cd3"/>
                </a:solidFill>
                <a:latin typeface="Helvetica" pitchFamily="18" charset="0"/>
                <a:cs typeface="Helvetica" pitchFamily="18" charset="0"/>
              </a:rPr>
              <a:t>CONTACT INFORMATION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 comments andquestions are valuedandencouraged.Contacttheauthors at:</a:t>
            </a:r>
          </a:p>
          <a:p>
            <a:pPr marL="274320"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DaveIzard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ChilternInternational, Ltd.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david.izard@chiltern.com</a:t>
            </a:r>
          </a:p>
          <a:p>
            <a:pPr marL="274320">
              <a:lnSpc>
                <a:spcPts val="229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KristinKelly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Merck &amp;Co.,Inc.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kristin.kelly@merck.com</a:t>
            </a:r>
          </a:p>
          <a:p>
            <a:pPr marL="274320">
              <a:lnSpc>
                <a:spcPts val="230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JaneLozano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EliLilly&amp;Company</a:t>
            </a:r>
          </a:p>
          <a:p>
            <a:pPr marL="274320"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j.a.lozano@lilly.com</a:t>
            </a:r>
          </a:p>
          <a:p>
            <a:pPr>
              <a:lnSpc>
                <a:spcPts val="230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SASandall other SASInstituteInc.productor service names areregistered trademarks or trademarks of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SASInstituteInc. in the USAandother countries.® indicates USAregistration.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Other brandandproduct names aretrademarks of their respectivecompanies.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TotalTime>7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PDF to PPTX</cp:lastModifiedBy>
  <cp:revision>3</cp:revision>
  <dcterms:created xsi:type="dcterms:W3CDTF">2021-03-29</dcterms:created>
  <dcterms:modified xsi:type="dcterms:W3CDTF">2021-03-29</dcterms:modified>
</cp:coreProperties>
</file>