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 ?>
<Relationships xmlns="http://schemas.openxmlformats.org/package/2006/relationships">
	<Relationship Id="rId1" Type="http://schemas.openxmlformats.org/officeDocument/2006/relationships/officeDocument" Target="ppt/presentation.xml"/>
	<Relationship Id="rId2" Type="http://schemas.openxmlformats.org/package/2006/relationships/metadata/thumbnail" Target="docProps/thumbnail.jpeg"/>
	<Relationship Id="rId3" Type="http://schemas.openxmlformats.org/package/2006/relationships/metadata/core-properties" Target="docProps/core.xml"/>
	<Relationship Id="rId4" Type="http://schemas.openxmlformats.org/officeDocument/2006/relationships/extended-properties" Target="docProps/app.xml"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7772400" cy="100584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1" Type="http://schemas.openxmlformats.org/officeDocument/2006/relationships/slideMaster" Target="slideMasters/slideMaster1.xml"/>
	<Relationship Id="rId2" Type="http://schemas.openxmlformats.org/officeDocument/2006/relationships/presProps" Target="presProps.xml"/>
	<Relationship Id="rId3" Type="http://schemas.openxmlformats.org/officeDocument/2006/relationships/viewProps" Target="viewProps.xml"/>
	<Relationship Id="rId4" Type="http://schemas.openxmlformats.org/officeDocument/2006/relationships/theme" Target="theme/theme1.xml"/>
	<Relationship Id="rId5" Type="http://schemas.openxmlformats.org/officeDocument/2006/relationships/tableStyles" Target="tableStyles.xml"/>
	<Relationship Id="rId6" Type="http://schemas.openxmlformats.org/officeDocument/2006/relationships/slide" Target="slides/slide1.xml"/>
	<Relationship Id="rId7" Type="http://schemas.openxmlformats.org/officeDocument/2006/relationships/slide" Target="slides/slide2.xml"/>
	<Relationship Id="rId8" Type="http://schemas.openxmlformats.org/officeDocument/2006/relationships/slide" Target="slides/slide3.xml"/>
	<Relationship Id="rId9" Type="http://schemas.openxmlformats.org/officeDocument/2006/relationships/slide" Target="slides/slide4.xml"/>
	<Relationship Id="rId10" Type="http://schemas.openxmlformats.org/officeDocument/2006/relationships/slide" Target="slides/slide5.xml"/>
	<Relationship Id="rId11" Type="http://schemas.openxmlformats.org/officeDocument/2006/relationships/slide" Target="slides/slide6.xml"/>
	<Relationship Id="rId12" Type="http://schemas.openxmlformats.org/officeDocument/2006/relationships/slide" Target="slides/slide7.xml"/>
	<Relationship Id="rId13" Type="http://schemas.openxmlformats.org/officeDocument/2006/relationships/slide" Target="slides/slide8.xml"/>
	<Relationship Id="rId14" Type="http://schemas.openxmlformats.org/officeDocument/2006/relationships/slide" Target="slides/slide9.xml"/>
</Relationships>
</file>

<file path=ppt/slideLayouts/_rels/slideLayout1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10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11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2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3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4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5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6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7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8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9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slideLayout" Target="../slideLayouts/slideLayout2.xml"/>
	<Relationship Id="rId3" Type="http://schemas.openxmlformats.org/officeDocument/2006/relationships/slideLayout" Target="../slideLayouts/slideLayout3.xml"/>
	<Relationship Id="rId4" Type="http://schemas.openxmlformats.org/officeDocument/2006/relationships/slideLayout" Target="../slideLayouts/slideLayout4.xml"/>
	<Relationship Id="rId5" Type="http://schemas.openxmlformats.org/officeDocument/2006/relationships/slideLayout" Target="../slideLayouts/slideLayout5.xml"/>
	<Relationship Id="rId6" Type="http://schemas.openxmlformats.org/officeDocument/2006/relationships/slideLayout" Target="../slideLayouts/slideLayout6.xml"/>
	<Relationship Id="rId7" Type="http://schemas.openxmlformats.org/officeDocument/2006/relationships/slideLayout" Target="../slideLayouts/slideLayout7.xml"/>
	<Relationship Id="rId8" Type="http://schemas.openxmlformats.org/officeDocument/2006/relationships/slideLayout" Target="../slideLayouts/slideLayout8.xml"/>
	<Relationship Id="rId9" Type="http://schemas.openxmlformats.org/officeDocument/2006/relationships/slideLayout" Target="../slideLayouts/slideLayout9.xml"/>
	<Relationship Id="rId10" Type="http://schemas.openxmlformats.org/officeDocument/2006/relationships/slideLayout" Target="../slideLayouts/slideLayout10.xml"/>
	<Relationship Id="rId11" Type="http://schemas.openxmlformats.org/officeDocument/2006/relationships/slideLayout" Target="../slideLayouts/slideLayout11.xml"/>
	<Relationship Id="rId12" Type="http://schemas.openxmlformats.org/officeDocument/2006/relationships/theme" Target="../theme/theme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1.png"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2.jpeg"/>
	<Relationship Id="rId3" Type="http://schemas.openxmlformats.org/officeDocument/2006/relationships/image" Target="../media/image3.jpeg"/>
	<Relationship Id="rId4" Type="http://schemas.openxmlformats.org/officeDocument/2006/relationships/image" Target="../media/image4.jpeg"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5.jpeg"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6.png"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7.png"/>
	<Relationship Id="rId3" Type="http://schemas.openxmlformats.org/officeDocument/2006/relationships/image" Target="../media/image8.png"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9.png"/>
	<Relationship Id="rId3" Type="http://schemas.openxmlformats.org/officeDocument/2006/relationships/image" Target="../media/image10.jpeg"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11.jpeg"/>
	<Relationship Id="rId3" Type="http://schemas.openxmlformats.org/officeDocument/2006/relationships/image" Target="../media/image12.jpeg"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5085" y="9409229"/>
            <a:ext cx="222326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29763" y="932825"/>
            <a:ext cx="2067387" cy="1264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PharmaSUG 2018 - Paper SS-05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72261" y="1347226"/>
            <a:ext cx="5587175" cy="3535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96"/>
              </a:lnSpc>
            </a:pPr>
            <a:r>
              <a:rPr lang="en-US" altLang="zh-CN" sz="1296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Challenges for Implementing Legacy Data Conversion Plan (LDCP) in </a:t>
            </a:r>
          </a:p>
          <a:p>
            <a:pPr marL="1623390">
              <a:lnSpc>
                <a:spcPts val="1488"/>
              </a:lnSpc>
            </a:pPr>
            <a:r>
              <a:rPr lang="en-US" altLang="zh-CN" sz="1296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Electronic Data Submission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4329" y="1755081"/>
            <a:ext cx="6049245" cy="3002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4"/>
              </a:lnSpc>
            </a:pPr>
            <a:r>
              <a:rPr lang="en-US" altLang="zh-CN" sz="1104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Shengfeng (Philip) Ho, Xiaojia (Jessie) Wang, Rundo International Pharmaceutical Research &amp; </a:t>
            </a:r>
          </a:p>
          <a:p>
            <a:pPr marL="2240610">
              <a:lnSpc>
                <a:spcPts val="1260"/>
              </a:lnSpc>
            </a:pPr>
            <a:r>
              <a:rPr lang="en-US" altLang="zh-CN" sz="1104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Development Co.,LTD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705" y="2235962"/>
            <a:ext cx="6074654" cy="61004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b="1" i="0" smtClean="0">
                <a:solidFill>
                  <a:srgbClr val="538dd3"/>
                </a:solidFill>
                <a:latin typeface="Helvetica" pitchFamily="18" charset="0"/>
                <a:cs typeface="Helvetica" pitchFamily="18" charset="0"/>
              </a:rPr>
              <a:t>ABSTRACT  </a:t>
            </a:r>
          </a:p>
          <a:p>
            <a:pPr>
              <a:lnSpc>
                <a:spcPts val="1713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 development of a Legacy Data Conversion Plan (LDCP) is identified as a need in recent released 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Study Data Technical Conformance Guide in August 2017 which associated with FDA Guidance on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Providing Regulatory Submissions in Electronic Format – Standardized Study Data (Final FDA Guidance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December 2014). Unlike Study Data Standardization Plan, LDCP serves for legacy study and assists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regulatory reviewers in understanding your data conversion process and possible traceability issue. This </a:t>
            </a:r>
          </a:p>
          <a:p>
            <a:pPr>
              <a:lnSpc>
                <a:spcPts val="1155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paper presents the challenges for implementing LDCP in legacy study for ISS/ISE submission. The case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study and examples shown in this paper are our working experiences while leading a group of 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programmers in the effort to convert data for 9 sub-studies from legacy format to industry-standard. </a:t>
            </a:r>
          </a:p>
          <a:p>
            <a:pPr>
              <a:lnSpc>
                <a:spcPts val="2619"/>
              </a:lnSpc>
            </a:pPr>
            <a:r>
              <a:rPr lang="en-US" altLang="zh-CN" sz="1200" dirty="0" b="1" i="0" smtClean="0">
                <a:solidFill>
                  <a:srgbClr val="538dd3"/>
                </a:solidFill>
                <a:latin typeface="Helvetica" pitchFamily="18" charset="0"/>
                <a:cs typeface="Helvetica" pitchFamily="18" charset="0"/>
              </a:rPr>
              <a:t>INTRODUCTION  </a:t>
            </a:r>
          </a:p>
          <a:p>
            <a:pPr>
              <a:lnSpc>
                <a:spcPts val="1713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As FDA announces the deadline, December 17, 2016 and series of binding guidance, that require clinical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 non-clinical study submission to use standards supported in the FDA Data Standards Catalog [1].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There is also a need for legacy study data</a:t>
            </a:r>
            <a:r>
              <a:rPr lang="en-US" altLang="zh-CN" sz="648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to convert per the standards in the catalog. In study data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technical conformance guide (SDTCG) v4.0, the document clarifies related guidance on converting legacy 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 to standard format and provides possible limitations of keeping traceability. Also, Legacy Data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Conversion Plan (LDCP) firstly introduced in the document to serves as an in-front plan for regulatory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reviewers to easily understand your conversion details and how you maintain the traceability, which is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going to be combined with clinical Study Data Reviewer’s Guide as a whole document. Legacy study data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conversion should have following characteristics: </a:t>
            </a:r>
          </a:p>
          <a:p>
            <a:pPr marL="228600">
              <a:lnSpc>
                <a:spcPts val="175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a.   Map every data element as originally collected </a:t>
            </a:r>
          </a:p>
          <a:p>
            <a:pPr marL="228600">
              <a:lnSpc>
                <a:spcPts val="17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b.   May not be possible to represent a collected data element as a standardized data element </a:t>
            </a:r>
          </a:p>
          <a:p>
            <a:pPr marL="228600"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c.   Omitted data should be apparent on the annotated CRF and described in the reviewer’s guide </a:t>
            </a:r>
          </a:p>
          <a:p>
            <a:pPr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As we may know, most legacy studies may not have well-documented or conducted before CDISC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standards released. Once the legacy data structure doesn’t follow CDASH standard to design or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compatible with other standards, it will increase difficulties to perform data conversion to CDISC standard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format. </a:t>
            </a:r>
          </a:p>
          <a:p>
            <a:pPr>
              <a:lnSpc>
                <a:spcPts val="17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Moreover, in the recent survey about the use of CDISC standards in Pharmaceutical industry [3], it shows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that over half (52%) of the respondents</a:t>
            </a:r>
            <a:r>
              <a:rPr lang="en-US" altLang="zh-CN" sz="648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viewed the difficulty in building governance processes on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implementing standards as the primary organizational challenge,</a:t>
            </a:r>
            <a:r>
              <a:rPr lang="en-US" altLang="zh-CN" sz="996" dirty="0" b="0" i="0" smtClean="0">
                <a:solidFill>
                  <a:srgbClr val="ff0000"/>
                </a:solidFill>
                <a:latin typeface="Arial" pitchFamily="18" charset="0"/>
                <a:cs typeface="Arial" pitchFamily="18" charset="0"/>
              </a:rPr>
              <a:t> 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33% respondents still used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spreadsheets to manage standards and study specifications, and 44 % respondents cited lack of internal </a:t>
            </a:r>
          </a:p>
          <a:p>
            <a:pPr>
              <a:lnSpc>
                <a:spcPts val="1155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CDISC knowledge and experience as a barrier to standards adoption</a:t>
            </a:r>
            <a:r>
              <a:rPr lang="en-US" altLang="zh-CN" sz="996" dirty="0" b="0" i="0" smtClean="0">
                <a:solidFill>
                  <a:srgbClr val="ff0000"/>
                </a:solidFill>
                <a:latin typeface="Arial" pitchFamily="18" charset="0"/>
                <a:cs typeface="Arial" pitchFamily="18" charset="0"/>
              </a:rPr>
              <a:t>.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So, a professional team and robust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processes/tools are the keys to drive how fast you can prepare study submission package. </a:t>
            </a:r>
          </a:p>
          <a:p>
            <a:pPr>
              <a:lnSpc>
                <a:spcPts val="17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Therefore, the challenges you can foresee for legacy study data conversion are from its naive deficiency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 data acquisition design and limitation of utilizing automated metadata tool to complete the data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conversion. In following sections, we describe the LDCP implementation by using a case study and </a:t>
            </a:r>
          </a:p>
          <a:p>
            <a:pPr>
              <a:lnSpc>
                <a:spcPts val="1542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                                                       </a:t>
            </a:r>
          </a:p>
        </p:txBody>
      </p:sp>
      <p:sp>
        <p:nvSpPr>
          <p:cNvPr id="4" name="Freeform 3"/>
          <p:cNvSpPr/>
          <p:nvPr/>
        </p:nvSpPr>
        <p:spPr>
          <a:xfrm>
            <a:off x="914705" y="8285734"/>
            <a:ext cx="1829054" cy="6096"/>
          </a:xfrm>
          <a:custGeom>
            <a:avLst/>
            <a:gdLst>
              <a:gd name="connsiteX0" fmla="*/ 0 w 1829054"/>
              <a:gd name="connsiteY0" fmla="*/ 6096 h 6096"/>
              <a:gd name="connsiteX1" fmla="*/ 1829054 w 1829054"/>
              <a:gd name="connsiteY1" fmla="*/ 6096 h 6096"/>
              <a:gd name="connsiteX2" fmla="*/ 1829054 w 1829054"/>
              <a:gd name="connsiteY2" fmla="*/ 0 h 6096"/>
              <a:gd name="connsiteX3" fmla="*/ 0 w 1829054"/>
              <a:gd name="connsiteY3" fmla="*/ 0 h 6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829054" h="6096">
                <a:moveTo>
                  <a:pt x="0" y="6096"/>
                </a:moveTo>
                <a:lnTo>
                  <a:pt x="1829054" y="6096"/>
                </a:lnTo>
                <a:lnTo>
                  <a:pt x="18290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14705" y="8401937"/>
            <a:ext cx="5790646" cy="69037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648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Legacy study data are study data in a non-standardized format, not supported by FDA and not ever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listed in the Catalog. </a:t>
            </a:r>
          </a:p>
          <a:p>
            <a:pPr>
              <a:lnSpc>
                <a:spcPts val="996"/>
              </a:lnSpc>
            </a:pPr>
            <a:r>
              <a:rPr lang="en-US" altLang="zh-CN" sz="648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Respondents were high level executives with extensive experience from a range of sub-sectors 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including pharmaceutical, biotech, med device manufacturers, academic research centers, contract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research organizations.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705" y="470688"/>
            <a:ext cx="4680026" cy="2453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 Narrow" pitchFamily="18" charset="0"/>
                <a:cs typeface="Arial Narrow" pitchFamily="18" charset="0"/>
              </a:rPr>
              <a:t>Challenges for Implementing Legacy Data Conversion Plan (LDCP) in Electronic Data Submission, continued </a:t>
            </a:r>
          </a:p>
          <a:p>
            <a:pPr>
              <a:lnSpc>
                <a:spcPts val="1032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 Narrow" pitchFamily="18" charset="0"/>
                <a:cs typeface="Arial Narrow" pitchFamily="18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5085" y="9409229"/>
            <a:ext cx="222326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705" y="929263"/>
            <a:ext cx="6060487" cy="35347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discuss some outstanding issues with regards to traceability and legacy data deficiency. Finally, we wrap </a:t>
            </a:r>
          </a:p>
          <a:p>
            <a:pPr>
              <a:lnSpc>
                <a:spcPts val="115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up with suggestions to perform legacy data conversion in a more efficient way. </a:t>
            </a:r>
            <a:r>
              <a:rPr lang="en-US" altLang="zh-CN" sz="996" dirty="0" b="0" i="0" smtClean="0">
                <a:solidFill>
                  <a:srgbClr val="ff0000"/>
                </a:solidFill>
                <a:latin typeface="Arial" pitchFamily="18" charset="0"/>
                <a:cs typeface="Arial" pitchFamily="18" charset="0"/>
              </a:rPr>
              <a:t> </a:t>
            </a:r>
          </a:p>
          <a:p>
            <a:pPr>
              <a:lnSpc>
                <a:spcPts val="2619"/>
              </a:lnSpc>
            </a:pPr>
            <a:r>
              <a:rPr lang="en-US" altLang="zh-CN" sz="1200" dirty="0" b="1" i="0" smtClean="0">
                <a:solidFill>
                  <a:srgbClr val="538dd3"/>
                </a:solidFill>
                <a:latin typeface="Helvetica" pitchFamily="18" charset="0"/>
                <a:cs typeface="Helvetica" pitchFamily="18" charset="0"/>
              </a:rPr>
              <a:t>THE CASE STUDY &amp; LEGACY DATA CONVERSION APPROACH </a:t>
            </a:r>
          </a:p>
          <a:p>
            <a:pPr>
              <a:lnSpc>
                <a:spcPts val="1713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 case study consisted of 9 independent sub-studies which conducted from 1996 to 2012 and belong 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 CNS/Psychiatry therapeutic area. The locked data were used to convert to SDTM and ADaM compliant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datasets in sequence. The conversion was led by 9 programming teams with one programmer lead’s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coordination. </a:t>
            </a:r>
          </a:p>
          <a:p>
            <a:pPr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During development of the mapping specification from legacy data to SDTM, CDISC Controlled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Terminology managed in spreadsheet was applied where applicable.  Firstly, SDTM annotated CRF was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created to summarize how many SDTM domains were required. After authoring of a mapping 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specification and programming of the SDTM SAS datasets, the Pinnacle21 validator was run to check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compliance to SDTM v1.4/ SDTMIG v3.2. </a:t>
            </a:r>
          </a:p>
          <a:p>
            <a:pPr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 QC step was performed where the datasets were double-programmed by an independent QC </a:t>
            </a:r>
          </a:p>
          <a:p>
            <a:pPr>
              <a:lnSpc>
                <a:spcPts val="1155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programmer using the same mapping specification as the reference.  Any fall outs were recorded in the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unique tracking sheet and returned to the SDTM programmer for updates. After confirmation that updates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were applied properly, the SDTM data was considered complete then SDTM define.xml created by SAS 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with specification-driven approach. The ADaM datasets were derived from the SDTM datasets by ADaM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v2.1/ADaMIG v1.0 under the similar process.  </a:t>
            </a:r>
          </a:p>
          <a:p>
            <a:pPr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CSR needs to take as input to decide missing data imputation or data mapping issues throughout the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conversion. Finally, all ADaM datasets were pooled together for ISS/ISE analysis. Figure 1 presents the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legacy data conversion flow in the case study.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705" y="7526919"/>
            <a:ext cx="5926911" cy="15249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Figure 1. The Legacy Data Conversion Flow of Case Study </a:t>
            </a:r>
          </a:p>
          <a:p>
            <a:pPr>
              <a:lnSpc>
                <a:spcPts val="171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 conversion approach for the case study can also be briefly summarized by Clinical Data Standards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Capability Maturity Model [3] as below three dimensions: </a:t>
            </a:r>
          </a:p>
          <a:p>
            <a:pPr marL="228600"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1.   CDISC Standard – Use of CDISC Standards for Compliance in Regulatory Submissions </a:t>
            </a:r>
          </a:p>
          <a:p>
            <a:pPr marL="228600"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2.   Standards Metadata Management and Use –  Siloed, Manual Management of Spreadsheet </a:t>
            </a:r>
          </a:p>
          <a:p>
            <a:pPr marL="457149"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based Metadata; Limited Metadata-driven Processing </a:t>
            </a:r>
          </a:p>
          <a:p>
            <a:pPr marL="228600"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3.   Standards governance – Siloed Standards Governance with Limited Dedicated Staff </a:t>
            </a:r>
          </a:p>
          <a:p>
            <a:pPr marL="228600">
              <a:lnSpc>
                <a:spcPts val="17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</a:t>
            </a:r>
          </a:p>
        </p:txBody>
      </p:sp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43806"/>
            <a:ext cx="5999734" cy="2886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705" y="470688"/>
            <a:ext cx="4680026" cy="2453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 Narrow" pitchFamily="18" charset="0"/>
                <a:cs typeface="Arial Narrow" pitchFamily="18" charset="0"/>
              </a:rPr>
              <a:t>Challenges for Implementing Legacy Data Conversion Plan (LDCP) in Electronic Data Submission, continued </a:t>
            </a:r>
          </a:p>
          <a:p>
            <a:pPr>
              <a:lnSpc>
                <a:spcPts val="1032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 Narrow" pitchFamily="18" charset="0"/>
                <a:cs typeface="Arial Narrow" pitchFamily="18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5085" y="9409229"/>
            <a:ext cx="222326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705" y="937260"/>
            <a:ext cx="5990537" cy="19810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b="1" i="0" smtClean="0">
                <a:solidFill>
                  <a:srgbClr val="538dd3"/>
                </a:solidFill>
                <a:latin typeface="Helvetica" pitchFamily="18" charset="0"/>
                <a:cs typeface="Helvetica" pitchFamily="18" charset="0"/>
              </a:rPr>
              <a:t>OUTSTANDING ISSUE SUMMARY &amp; WORKAROUND </a:t>
            </a:r>
          </a:p>
          <a:p>
            <a:pPr>
              <a:lnSpc>
                <a:spcPts val="1715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From annotating CRF through creating ADaM analysis dataset, some challenging issues obstacle us to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rebuild the traceability. In the section, we focus on traceability limitations listed in table 5 of SDTCG and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give some examples to demonstrate our workaround. In addition, other examples are put together in last 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limitation, called naïve data deficiency from legacy study. </a:t>
            </a:r>
          </a:p>
          <a:p>
            <a:pPr>
              <a:lnSpc>
                <a:spcPts val="2201"/>
              </a:lnSpc>
            </a:pPr>
            <a:r>
              <a:rPr lang="en-US" altLang="zh-CN" sz="1104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1. LIMITED ABILITY TO DETERMINE LOCATION OF COLLECTED CRF VARIABLES IN </a:t>
            </a:r>
          </a:p>
          <a:p>
            <a:pPr>
              <a:lnSpc>
                <a:spcPts val="1272"/>
              </a:lnSpc>
            </a:pPr>
            <a:r>
              <a:rPr lang="en-US" altLang="zh-CN" sz="1104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THE CONVERTED SDTM DATA UNLESS THE LEGACY ACRF IS RE-ANNOTATED </a:t>
            </a:r>
          </a:p>
          <a:p>
            <a:pPr>
              <a:lnSpc>
                <a:spcPts val="1711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1)   Legacy Annotation Misled to SDTM Annotation </a:t>
            </a:r>
          </a:p>
          <a:p>
            <a:pPr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Legacy annotation in some forms was not compliant with SDTM. After discussed with sponsor, CRF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should re-annotate per SDTM/SDTMIG and metadata submission guide. Display 1 compares the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annotations between legacy and SDTM.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705" y="7642743"/>
            <a:ext cx="5891493" cy="1006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Display 1. Comparison between Legacy and SDTM Annotation </a:t>
            </a:r>
          </a:p>
          <a:p>
            <a:pPr>
              <a:lnSpc>
                <a:spcPts val="172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2)   Too Simple CRF Design to Annotate </a:t>
            </a:r>
          </a:p>
          <a:p>
            <a:pPr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 a sub-study, laboratory test assessed by central laboratory vendor and the CRF just listed all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categories of laboratory tests. For SDTM aCRF, we re-annotated all LBTESTCDs in the laboratory test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form by using the test name in vendor dataset. Display 2 takes Urine Analysis and external dataset as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example to illustrate the re-annotations. </a:t>
            </a:r>
          </a:p>
        </p:txBody>
      </p:sp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998343"/>
            <a:ext cx="5867019" cy="1361440"/>
          </a:xfrm>
          <a:prstGeom prst="rect">
            <a:avLst/>
          </a:prstGeom>
          <a:noFill/>
        </p:spPr>
      </p:pic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435983"/>
            <a:ext cx="5943600" cy="2134870"/>
          </a:xfrm>
          <a:prstGeom prst="rect">
            <a:avLst/>
          </a:prstGeom>
          <a:noFill/>
        </p:spPr>
      </p:pic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6647053"/>
            <a:ext cx="5864987" cy="9004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705" y="470688"/>
            <a:ext cx="4680026" cy="2453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 Narrow" pitchFamily="18" charset="0"/>
                <a:cs typeface="Arial Narrow" pitchFamily="18" charset="0"/>
              </a:rPr>
              <a:t>Challenges for Implementing Legacy Data Conversion Plan (LDCP) in Electronic Data Submission, continued </a:t>
            </a:r>
          </a:p>
          <a:p>
            <a:pPr>
              <a:lnSpc>
                <a:spcPts val="1032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 Narrow" pitchFamily="18" charset="0"/>
                <a:cs typeface="Arial Narrow" pitchFamily="18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5085" y="9409229"/>
            <a:ext cx="222326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4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9524" y="4076958"/>
            <a:ext cx="197330" cy="1264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705" y="4303024"/>
            <a:ext cx="6088188" cy="29471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Display 2. The Clinical Laboratory Case Report Form and External Urine Analysis Data </a:t>
            </a:r>
          </a:p>
          <a:p>
            <a:pPr>
              <a:lnSpc>
                <a:spcPts val="2173"/>
              </a:lnSpc>
            </a:pPr>
            <a:r>
              <a:rPr lang="en-US" altLang="zh-CN" sz="1104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2. LIMITED TRACEABLE PATH FROM SDTM TO THE LEGACY ANALYSIS DATA </a:t>
            </a:r>
          </a:p>
          <a:p>
            <a:pPr>
              <a:lnSpc>
                <a:spcPts val="1711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Not applicable to the case study since legacy analysis datasets were not used to ISS/ISE. </a:t>
            </a:r>
          </a:p>
          <a:p>
            <a:pPr>
              <a:lnSpc>
                <a:spcPts val="2201"/>
              </a:lnSpc>
            </a:pPr>
            <a:r>
              <a:rPr lang="en-US" altLang="zh-CN" sz="1104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3. LIMITED ABILITY TO REPLICATE/CONFIRM LEGACY ANALYSIS DATASETS (I.E., </a:t>
            </a:r>
          </a:p>
          <a:p>
            <a:pPr>
              <a:lnSpc>
                <a:spcPts val="1262"/>
              </a:lnSpc>
            </a:pPr>
            <a:r>
              <a:rPr lang="en-US" altLang="zh-CN" sz="1104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ANALYSIS VARIABLE IMPUTATION OR DERIVED VARIABLES) USING SDTM DATASETS </a:t>
            </a:r>
          </a:p>
          <a:p>
            <a:pPr>
              <a:lnSpc>
                <a:spcPts val="1723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Not applicable to the case study since legacy analysis datasets were not used to ISS/ISE. </a:t>
            </a:r>
          </a:p>
          <a:p>
            <a:pPr>
              <a:lnSpc>
                <a:spcPts val="2189"/>
              </a:lnSpc>
            </a:pPr>
            <a:r>
              <a:rPr lang="en-US" altLang="zh-CN" sz="1104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4. LIMITED ABILITY TO CONFIRM DERIVATION OF INTERMEDIATE ANALYSIS </a:t>
            </a:r>
          </a:p>
          <a:p>
            <a:pPr>
              <a:lnSpc>
                <a:spcPts val="1272"/>
              </a:lnSpc>
            </a:pPr>
            <a:r>
              <a:rPr lang="en-US" altLang="zh-CN" sz="1104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DATASETS OR CUSTOM DOMAINS </a:t>
            </a:r>
          </a:p>
          <a:p>
            <a:pPr>
              <a:lnSpc>
                <a:spcPts val="1711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Not applicable to the case study since intermediate analysis datasets were not used to ISS/ISE. </a:t>
            </a:r>
          </a:p>
          <a:p>
            <a:pPr>
              <a:lnSpc>
                <a:spcPts val="2201"/>
              </a:lnSpc>
            </a:pPr>
            <a:r>
              <a:rPr lang="en-US" altLang="zh-CN" sz="1104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5. LIMITED TRACEABLE PATH FROM ADAM TO THE TABLES, FIGURES AND THE CSR </a:t>
            </a:r>
          </a:p>
          <a:p>
            <a:pPr>
              <a:lnSpc>
                <a:spcPts val="1723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1)   Laboratory Clinically Significant Reference Range Referred to CSR </a:t>
            </a:r>
          </a:p>
          <a:p>
            <a:pPr>
              <a:lnSpc>
                <a:spcPts val="17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 “Possibly Clinically Significant Limits” in CSR was determined as source data to map into SUPPLB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domain. This is because the source document of the reference range had been lost. The Display 3 takes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Albumin test as example to show the traceability of clinical significant limits from CSR to SUPPLB domain. </a:t>
            </a:r>
          </a:p>
        </p:txBody>
      </p:sp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21639"/>
            <a:ext cx="5943600" cy="32588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705" y="470688"/>
            <a:ext cx="4680026" cy="2453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 Narrow" pitchFamily="18" charset="0"/>
                <a:cs typeface="Arial Narrow" pitchFamily="18" charset="0"/>
              </a:rPr>
              <a:t>Challenges for Implementing Legacy Data Conversion Plan (LDCP) in Electronic Data Submission, continued </a:t>
            </a:r>
          </a:p>
          <a:p>
            <a:pPr>
              <a:lnSpc>
                <a:spcPts val="1032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 Narrow" pitchFamily="18" charset="0"/>
                <a:cs typeface="Arial Narrow" pitchFamily="18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5085" y="9409229"/>
            <a:ext cx="222326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5 </a:t>
            </a:r>
          </a:p>
        </p:txBody>
      </p:sp>
      <p:sp>
        <p:nvSpPr>
          <p:cNvPr id="4" name="Freeform 3"/>
          <p:cNvSpPr/>
          <p:nvPr/>
        </p:nvSpPr>
        <p:spPr>
          <a:xfrm>
            <a:off x="914705" y="914400"/>
            <a:ext cx="6005830" cy="4153535"/>
          </a:xfrm>
          <a:custGeom>
            <a:avLst/>
            <a:gdLst>
              <a:gd name="connsiteX0" fmla="*/ 0 w 6005830"/>
              <a:gd name="connsiteY0" fmla="*/ 4153535 h 4153535"/>
              <a:gd name="connsiteX1" fmla="*/ 6005830 w 6005830"/>
              <a:gd name="connsiteY1" fmla="*/ 4153535 h 4153535"/>
              <a:gd name="connsiteX2" fmla="*/ 6005830 w 6005830"/>
              <a:gd name="connsiteY2" fmla="*/ 0 h 4153535"/>
              <a:gd name="connsiteX3" fmla="*/ 0 w 6005830"/>
              <a:gd name="connsiteY3" fmla="*/ 0 h 41535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5830" h="4153535">
                <a:moveTo>
                  <a:pt x="0" y="4153535"/>
                </a:moveTo>
                <a:lnTo>
                  <a:pt x="6005830" y="4153535"/>
                </a:lnTo>
                <a:lnTo>
                  <a:pt x="600583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14705" y="5162560"/>
            <a:ext cx="6066558" cy="32736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Display 3. The Traceability of Clinical Significant Limits for Laboratory Tests from CSR to SUPPLB </a:t>
            </a:r>
          </a:p>
          <a:p>
            <a:pPr>
              <a:lnSpc>
                <a:spcPts val="1726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2)   EXDOSTXT Mapping Design Due to The Derivation Requirement in ADEX </a:t>
            </a:r>
          </a:p>
          <a:p>
            <a:pPr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 one sub-study design, two arms would be administered in escalating doses up to the specified target 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dose, active reference compound and placebo would be given at constant dose. During each treatment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day, subjects were supposed to take 4 capsules every day (two capsules in the morning and two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capsules in the evening no matter of study medication or placebo or active reference compound, but the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capsules were designed to have different strength (0 or 100mg). </a:t>
            </a:r>
          </a:p>
          <a:p>
            <a:pPr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For example, if a subject was randomly assigned to the 400 mg group, then from the first day to the next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day, the first capsule he took every morning was a capsule containing an effective dose of 100 mg. He 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took capsules on the first and second days. The effective dose content was 100 mg in total. From the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third day to the fourth day, he took the first capsule every morning and afternoon was a capsule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containing an effective dose of 100 mg. The effective dose of his capsules on the third and fourth days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was 200 mg in total. From the fifth day to the seventh day, the two capsules he took every morning and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 first capsule took in the afternoon contained an effective dose of 100 mg capsules. The effective dose </a:t>
            </a:r>
          </a:p>
          <a:p>
            <a:pPr>
              <a:lnSpc>
                <a:spcPts val="1155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 capsules he took on the fifth to the seventh days was 300 mg in total. From the eighth day to the 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fourteenth day, two capsules he took every morning and two capsules took in the afternoon contained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effective doses of 100 mg capsules. He had 400 mg total effective dose of capsules on the eighth and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fourteenth days. After the fifteenth day, if the subject did not show symptoms of discomfort, the capsules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were always taken from the eighth day to the fourteenth day until the end of the study. The scheduled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active dosage for study drug administration and the administration of study medication CRF is shown in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Table 1 and Display 4, respectively, for illustration. </a:t>
            </a:r>
          </a:p>
        </p:txBody>
      </p:sp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7772400" cy="4229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705" y="470688"/>
            <a:ext cx="4680026" cy="2453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 Narrow" pitchFamily="18" charset="0"/>
                <a:cs typeface="Arial Narrow" pitchFamily="18" charset="0"/>
              </a:rPr>
              <a:t>Challenges for Implementing Legacy Data Conversion Plan (LDCP) in Electronic Data Submission, continued </a:t>
            </a:r>
          </a:p>
          <a:p>
            <a:pPr>
              <a:lnSpc>
                <a:spcPts val="1032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 Narrow" pitchFamily="18" charset="0"/>
                <a:cs typeface="Arial Narrow" pitchFamily="18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5085" y="9409229"/>
            <a:ext cx="222326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6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705" y="3111256"/>
            <a:ext cx="4323245" cy="1264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Table 1. The Scheduled Active Dosage for Study Drug Administration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705" y="6400302"/>
            <a:ext cx="6018744" cy="9306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Display 4. Administration of Study Medication </a:t>
            </a:r>
          </a:p>
          <a:p>
            <a:pPr>
              <a:lnSpc>
                <a:spcPts val="172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Because capsule numbers and dosage information would be used to derive compliance in ADEX dataset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(shown in Table 2), after discussed with study statistician, we decided to concatenate all required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information, including AM/PM, the order of administration, number of capsule taken, and dosage in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EXDOSTXT variable in EX domain. Table 3 shows one subject’s completed exposure records in final EX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domain. </a:t>
            </a:r>
          </a:p>
        </p:txBody>
      </p:sp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7772400" cy="2184400"/>
          </a:xfrm>
          <a:prstGeom prst="rect">
            <a:avLst/>
          </a:prstGeom>
          <a:noFill/>
        </p:spPr>
      </p:pic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314700"/>
            <a:ext cx="7772400" cy="307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705" y="470688"/>
            <a:ext cx="4680026" cy="2453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 Narrow" pitchFamily="18" charset="0"/>
                <a:cs typeface="Arial Narrow" pitchFamily="18" charset="0"/>
              </a:rPr>
              <a:t>Challenges for Implementing Legacy Data Conversion Plan (LDCP) in Electronic Data Submission, continued </a:t>
            </a:r>
          </a:p>
          <a:p>
            <a:pPr>
              <a:lnSpc>
                <a:spcPts val="1032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 Narrow" pitchFamily="18" charset="0"/>
                <a:cs typeface="Arial Narrow" pitchFamily="18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5085" y="9409229"/>
            <a:ext cx="222326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7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705" y="3013339"/>
            <a:ext cx="1511834" cy="1264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Table 2. ADEX Dataset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705" y="5331978"/>
            <a:ext cx="5989778" cy="209803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Table 3. EXDOSTXT Mapping Design in EX Domain  </a:t>
            </a:r>
          </a:p>
          <a:p>
            <a:pPr>
              <a:lnSpc>
                <a:spcPts val="2173"/>
              </a:lnSpc>
            </a:pPr>
            <a:r>
              <a:rPr lang="en-US" altLang="zh-CN" sz="1104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6. DIFFICULTY IN UNDERSTANDING THE SOURCE OR DERIVATION METHODS FOR </a:t>
            </a:r>
          </a:p>
          <a:p>
            <a:pPr>
              <a:lnSpc>
                <a:spcPts val="1260"/>
              </a:lnSpc>
            </a:pPr>
            <a:r>
              <a:rPr lang="en-US" altLang="zh-CN" sz="1104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IMPUTED OR DERIVED VARIABLES IN INTEGRATED/POOLED DATA, SUPPLEMENTAL </a:t>
            </a:r>
          </a:p>
          <a:p>
            <a:pPr>
              <a:lnSpc>
                <a:spcPts val="1260"/>
              </a:lnSpc>
            </a:pPr>
            <a:r>
              <a:rPr lang="en-US" altLang="zh-CN" sz="1104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QUALIFIERS, AND RELATED RECORDS </a:t>
            </a:r>
          </a:p>
          <a:p>
            <a:pPr>
              <a:lnSpc>
                <a:spcPts val="1723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No such the issue happened to the case study. </a:t>
            </a:r>
          </a:p>
          <a:p>
            <a:pPr>
              <a:lnSpc>
                <a:spcPts val="2201"/>
              </a:lnSpc>
            </a:pPr>
            <a:r>
              <a:rPr lang="en-US" altLang="zh-CN" sz="1104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7. LIMITED TRACEABILITY KEPT FROM NAÏVE DATA DEFICIENCY IN LEGACY STUDY </a:t>
            </a:r>
          </a:p>
          <a:p>
            <a:pPr>
              <a:lnSpc>
                <a:spcPts val="1711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1)   Non-supported Terminology </a:t>
            </a:r>
          </a:p>
          <a:p>
            <a:pPr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 one sub-study, all questionnaires in CDS-R Questionnaire form were not supported by QSTEST non-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extensible code list in SDTM Controlled Terminology. After discussed with sponsor, we still kept them as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user-defined code list value in QSTEST variable and explained the issue in reviewer’s guide. Table 4 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presents part of QSTEST code lists in Define.xml. </a:t>
            </a:r>
          </a:p>
        </p:txBody>
      </p:sp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7772400" cy="2082800"/>
          </a:xfrm>
          <a:prstGeom prst="rect">
            <a:avLst/>
          </a:prstGeom>
          <a:noFill/>
        </p:spPr>
      </p:pic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216910"/>
            <a:ext cx="5332730" cy="2011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705" y="470688"/>
            <a:ext cx="4680026" cy="2453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 Narrow" pitchFamily="18" charset="0"/>
                <a:cs typeface="Arial Narrow" pitchFamily="18" charset="0"/>
              </a:rPr>
              <a:t>Challenges for Implementing Legacy Data Conversion Plan (LDCP) in Electronic Data Submission, continued </a:t>
            </a:r>
          </a:p>
          <a:p>
            <a:pPr>
              <a:lnSpc>
                <a:spcPts val="1032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 Narrow" pitchFamily="18" charset="0"/>
                <a:cs typeface="Arial Narrow" pitchFamily="18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5085" y="9409229"/>
            <a:ext cx="222326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8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705" y="4306072"/>
            <a:ext cx="6025702" cy="100532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Table 4. Part of User-defined Codelists in Non-extensible Codelist QSTEST </a:t>
            </a:r>
          </a:p>
          <a:p>
            <a:pPr>
              <a:lnSpc>
                <a:spcPts val="171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2)   Subjects Only Existed in External Data </a:t>
            </a:r>
          </a:p>
          <a:p>
            <a:pPr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 one sub-study, there were 9 subjects only existed in external laboratory test result files, but not existed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 all other domains, including IE domain. After discussed with study statistician and sponsor, the 9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subject records still added in DM domain and reported the issue in reviewer’s guide. See Table 7 for the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special tabulation.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705" y="7467483"/>
            <a:ext cx="6067950" cy="16255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1" i="0" smtClean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Table 7. The 9 Empty Subjects in DM Domain </a:t>
            </a:r>
          </a:p>
          <a:p>
            <a:pPr>
              <a:lnSpc>
                <a:spcPts val="2591"/>
              </a:lnSpc>
            </a:pPr>
            <a:r>
              <a:rPr lang="en-US" altLang="zh-CN" sz="1200" dirty="0" b="1" i="0" smtClean="0">
                <a:solidFill>
                  <a:srgbClr val="538dd3"/>
                </a:solidFill>
                <a:latin typeface="Helvetica" pitchFamily="18" charset="0"/>
                <a:cs typeface="Helvetica" pitchFamily="18" charset="0"/>
              </a:rPr>
              <a:t>CONCLUSION </a:t>
            </a:r>
          </a:p>
          <a:p>
            <a:pPr>
              <a:lnSpc>
                <a:spcPts val="1713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Based on the LDCP implementation in the case study, we successfully delivered SDTM and ADaM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submission packages to the client for their ISS/ISE analysis. As those examples shown, the limitations of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keeping traceability are from many aspects. Other than that, we realized another challenge might come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from primitive data deficiency that needs the study team to take more time to address. </a:t>
            </a:r>
          </a:p>
          <a:p>
            <a:pPr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 perform legacy data conversion in a more efficient way should depend on the capability of the study 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team and tool. The highly experienced study team is able to make difficult decision on outstanding issues,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 the comprehensive issue tracking system is helpful to keep what issue happened and what decision </a:t>
            </a:r>
          </a:p>
        </p:txBody>
      </p:sp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14400"/>
            <a:ext cx="4318635" cy="3288665"/>
          </a:xfrm>
          <a:prstGeom prst="rect">
            <a:avLst/>
          </a:prstGeom>
          <a:noFill/>
        </p:spPr>
      </p:pic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391023"/>
            <a:ext cx="5943600" cy="19792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705" y="470688"/>
            <a:ext cx="4680026" cy="2453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 Narrow" pitchFamily="18" charset="0"/>
                <a:cs typeface="Arial Narrow" pitchFamily="18" charset="0"/>
              </a:rPr>
              <a:t>Challenges for Implementing Legacy Data Conversion Plan (LDCP) in Electronic Data Submission, continued </a:t>
            </a:r>
          </a:p>
          <a:p>
            <a:pPr>
              <a:lnSpc>
                <a:spcPts val="1032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 Narrow" pitchFamily="18" charset="0"/>
                <a:cs typeface="Arial Narrow" pitchFamily="18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5085" y="9409229"/>
            <a:ext cx="222326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00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9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705" y="929263"/>
            <a:ext cx="6004324" cy="11142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is made to resolve the issue; then share with other study teams as lesson learned. That will make legacy </a:t>
            </a:r>
          </a:p>
          <a:p>
            <a:pPr>
              <a:lnSpc>
                <a:spcPts val="1154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study conversion more complete and also keep traceability of every data element as originally collected. </a:t>
            </a:r>
          </a:p>
          <a:p>
            <a:pPr>
              <a:lnSpc>
                <a:spcPts val="2619"/>
              </a:lnSpc>
            </a:pPr>
            <a:r>
              <a:rPr lang="en-US" altLang="zh-CN" sz="1200" dirty="0" b="1" i="0" smtClean="0">
                <a:solidFill>
                  <a:srgbClr val="538dd3"/>
                </a:solidFill>
                <a:latin typeface="Helvetica" pitchFamily="18" charset="0"/>
                <a:cs typeface="Helvetica" pitchFamily="18" charset="0"/>
              </a:rPr>
              <a:t>REFERENCES </a:t>
            </a:r>
          </a:p>
          <a:p>
            <a:pPr>
              <a:lnSpc>
                <a:spcPts val="1713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[1] U.S. Food &amp; Drug Administration. “FDA Data Standards Catalog”. Version 4.10 (10-24-2017). </a:t>
            </a:r>
          </a:p>
          <a:p>
            <a:pPr>
              <a:lnSpc>
                <a:spcPts val="11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Available at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</a:rPr>
              <a:t>https://www.fda.gov/downloads/ForIndustry/DataStandards/StudyDataStandards/UCM340684.xlsx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</a:t>
            </a:r>
          </a:p>
        </p:txBody>
      </p:sp>
      <p:sp>
        <p:nvSpPr>
          <p:cNvPr id="4" name="Freeform 3"/>
          <p:cNvSpPr/>
          <p:nvPr/>
        </p:nvSpPr>
        <p:spPr>
          <a:xfrm>
            <a:off x="914705" y="2033270"/>
            <a:ext cx="5519293" cy="9144"/>
          </a:xfrm>
          <a:custGeom>
            <a:avLst/>
            <a:gdLst>
              <a:gd name="connsiteX0" fmla="*/ 0 w 5519293"/>
              <a:gd name="connsiteY0" fmla="*/ 9144 h 9144"/>
              <a:gd name="connsiteX1" fmla="*/ 5519293 w 5519293"/>
              <a:gd name="connsiteY1" fmla="*/ 9144 h 9144"/>
              <a:gd name="connsiteX2" fmla="*/ 5519293 w 5519293"/>
              <a:gd name="connsiteY2" fmla="*/ 0 h 9144"/>
              <a:gd name="connsiteX3" fmla="*/ 0 w 5519293"/>
              <a:gd name="connsiteY3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519293" h="9144">
                <a:moveTo>
                  <a:pt x="0" y="9144"/>
                </a:moveTo>
                <a:lnTo>
                  <a:pt x="5519293" y="9144"/>
                </a:lnTo>
                <a:lnTo>
                  <a:pt x="551929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14705" y="2139573"/>
            <a:ext cx="5624975" cy="5654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[2] U.S. Department of Health and Human Services, Food and Drug Administration. “Study Data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Technical Conformance Guide: Technical Specifications Document”. Version 4.0, October, 2017.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Available at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</a:rPr>
              <a:t>http://www.fda.gov/downloads/ForIndustry/DataStandards/StudyDataStandards/UCM384744.pdf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</a:t>
            </a:r>
          </a:p>
        </p:txBody>
      </p:sp>
      <p:sp>
        <p:nvSpPr>
          <p:cNvPr id="4" name="Freeform 3"/>
          <p:cNvSpPr/>
          <p:nvPr/>
        </p:nvSpPr>
        <p:spPr>
          <a:xfrm>
            <a:off x="914705" y="2694686"/>
            <a:ext cx="5415661" cy="9144"/>
          </a:xfrm>
          <a:custGeom>
            <a:avLst/>
            <a:gdLst>
              <a:gd name="connsiteX0" fmla="*/ 0 w 5415661"/>
              <a:gd name="connsiteY0" fmla="*/ 9144 h 9144"/>
              <a:gd name="connsiteX1" fmla="*/ 5415661 w 5415661"/>
              <a:gd name="connsiteY1" fmla="*/ 9144 h 9144"/>
              <a:gd name="connsiteX2" fmla="*/ 5415661 w 5415661"/>
              <a:gd name="connsiteY2" fmla="*/ 0 h 9144"/>
              <a:gd name="connsiteX3" fmla="*/ 0 w 5415661"/>
              <a:gd name="connsiteY3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415661" h="9144">
                <a:moveTo>
                  <a:pt x="0" y="9144"/>
                </a:moveTo>
                <a:lnTo>
                  <a:pt x="5415661" y="9144"/>
                </a:lnTo>
                <a:lnTo>
                  <a:pt x="54156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14705" y="2799465"/>
            <a:ext cx="5589431" cy="2727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[3] Dave Evans, Stephen Castellano. “CDISC Standards: A Catalyst for Industry Transformation”.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November, 2016. Available at </a:t>
            </a:r>
            <a:r>
              <a:rPr lang="en-US" altLang="zh-CN" sz="996" dirty="0" b="0" i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</a:rPr>
              <a:t>https://www.accenture.com/t20161125T001213Z__w__/us-</a:t>
            </a:r>
          </a:p>
        </p:txBody>
      </p:sp>
      <p:sp>
        <p:nvSpPr>
          <p:cNvPr id="4" name="Freeform 3"/>
          <p:cNvSpPr/>
          <p:nvPr/>
        </p:nvSpPr>
        <p:spPr>
          <a:xfrm>
            <a:off x="2615819" y="3061970"/>
            <a:ext cx="3326003" cy="9144"/>
          </a:xfrm>
          <a:custGeom>
            <a:avLst/>
            <a:gdLst>
              <a:gd name="connsiteX0" fmla="*/ 0 w 3326003"/>
              <a:gd name="connsiteY0" fmla="*/ 9144 h 9144"/>
              <a:gd name="connsiteX1" fmla="*/ 3326003 w 3326003"/>
              <a:gd name="connsiteY1" fmla="*/ 9144 h 9144"/>
              <a:gd name="connsiteX2" fmla="*/ 3326003 w 3326003"/>
              <a:gd name="connsiteY2" fmla="*/ 0 h 9144"/>
              <a:gd name="connsiteX3" fmla="*/ 0 w 3326003"/>
              <a:gd name="connsiteY3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326003" h="9144">
                <a:moveTo>
                  <a:pt x="0" y="9144"/>
                </a:moveTo>
                <a:lnTo>
                  <a:pt x="3326003" y="9144"/>
                </a:lnTo>
                <a:lnTo>
                  <a:pt x="332600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14705" y="3092073"/>
            <a:ext cx="5602965" cy="1264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0" i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</a:rPr>
              <a:t>en/_acnmedia/PDF-12/Accenture-CDISC-Standards-Catalyst-Industry-Transformation-Report.pdf </a:t>
            </a:r>
          </a:p>
        </p:txBody>
      </p:sp>
      <p:sp>
        <p:nvSpPr>
          <p:cNvPr id="4" name="Freeform 3"/>
          <p:cNvSpPr/>
          <p:nvPr/>
        </p:nvSpPr>
        <p:spPr>
          <a:xfrm>
            <a:off x="914705" y="3208655"/>
            <a:ext cx="5464429" cy="9144"/>
          </a:xfrm>
          <a:custGeom>
            <a:avLst/>
            <a:gdLst>
              <a:gd name="connsiteX0" fmla="*/ 0 w 5464429"/>
              <a:gd name="connsiteY0" fmla="*/ 9144 h 9144"/>
              <a:gd name="connsiteX1" fmla="*/ 5464429 w 5464429"/>
              <a:gd name="connsiteY1" fmla="*/ 9144 h 9144"/>
              <a:gd name="connsiteX2" fmla="*/ 5464429 w 5464429"/>
              <a:gd name="connsiteY2" fmla="*/ 0 h 9144"/>
              <a:gd name="connsiteX3" fmla="*/ 0 w 5464429"/>
              <a:gd name="connsiteY3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464429" h="9144">
                <a:moveTo>
                  <a:pt x="0" y="9144"/>
                </a:moveTo>
                <a:lnTo>
                  <a:pt x="5464429" y="9144"/>
                </a:lnTo>
                <a:lnTo>
                  <a:pt x="546442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14705" y="3399155"/>
            <a:ext cx="5687841" cy="17263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b="1" i="0" smtClean="0">
                <a:solidFill>
                  <a:srgbClr val="538dd3"/>
                </a:solidFill>
                <a:latin typeface="Helvetica" pitchFamily="18" charset="0"/>
                <a:cs typeface="Helvetica" pitchFamily="18" charset="0"/>
              </a:rPr>
              <a:t>ACKNOWLEDGMENTS </a:t>
            </a:r>
          </a:p>
          <a:p>
            <a:pPr>
              <a:lnSpc>
                <a:spcPts val="1713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 authors would like to thank Xiaojun (Maggie) Ma of for her review comments that improved the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completeness of this paper. </a:t>
            </a:r>
          </a:p>
          <a:p>
            <a:pPr>
              <a:lnSpc>
                <a:spcPts val="2619"/>
              </a:lnSpc>
            </a:pPr>
            <a:r>
              <a:rPr lang="en-US" altLang="zh-CN" sz="1200" dirty="0" b="1" i="0" smtClean="0">
                <a:solidFill>
                  <a:srgbClr val="538dd3"/>
                </a:solidFill>
                <a:latin typeface="Helvetica" pitchFamily="18" charset="0"/>
                <a:cs typeface="Helvetica" pitchFamily="18" charset="0"/>
              </a:rPr>
              <a:t>CONTACT INFORMATION </a:t>
            </a:r>
          </a:p>
          <a:p>
            <a:pPr>
              <a:lnSpc>
                <a:spcPts val="1713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Your comments and questions are valued and encouraged. Contact the author at: </a:t>
            </a:r>
          </a:p>
          <a:p>
            <a:pPr marL="274320">
              <a:lnSpc>
                <a:spcPts val="1740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Shengfeng (Philip) Ho  </a:t>
            </a:r>
          </a:p>
          <a:p>
            <a:pPr marL="274320"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Rundo International Pharmaceutical Research &amp; Development Co.,LTD  </a:t>
            </a:r>
          </a:p>
          <a:p>
            <a:pPr marL="274320"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+86-0513-85288638 ext: 2032  </a:t>
            </a:r>
          </a:p>
          <a:p>
            <a:pPr marL="274320"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</a:rPr>
              <a:t>shengfeng.he@rundo-cro.com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/ </a:t>
            </a:r>
            <a:r>
              <a:rPr lang="en-US" altLang="zh-CN" sz="996" dirty="0" b="0" i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</a:rPr>
              <a:t>shengfeng.ho1016@gmail.com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(personal) </a:t>
            </a:r>
          </a:p>
        </p:txBody>
      </p:sp>
      <p:sp>
        <p:nvSpPr>
          <p:cNvPr id="4" name="Freeform 3"/>
          <p:cNvSpPr/>
          <p:nvPr/>
        </p:nvSpPr>
        <p:spPr>
          <a:xfrm>
            <a:off x="1189025" y="5115179"/>
            <a:ext cx="1719326" cy="9144"/>
          </a:xfrm>
          <a:custGeom>
            <a:avLst/>
            <a:gdLst>
              <a:gd name="connsiteX0" fmla="*/ 0 w 1719326"/>
              <a:gd name="connsiteY0" fmla="*/ 9144 h 9144"/>
              <a:gd name="connsiteX1" fmla="*/ 1719326 w 1719326"/>
              <a:gd name="connsiteY1" fmla="*/ 9144 h 9144"/>
              <a:gd name="connsiteX2" fmla="*/ 1719326 w 1719326"/>
              <a:gd name="connsiteY2" fmla="*/ 0 h 9144"/>
              <a:gd name="connsiteX3" fmla="*/ 0 w 1719326"/>
              <a:gd name="connsiteY3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19326" h="9144">
                <a:moveTo>
                  <a:pt x="0" y="9144"/>
                </a:moveTo>
                <a:lnTo>
                  <a:pt x="1719326" y="9144"/>
                </a:lnTo>
                <a:lnTo>
                  <a:pt x="171932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8635" y="5115179"/>
            <a:ext cx="1761998" cy="9144"/>
          </a:xfrm>
          <a:custGeom>
            <a:avLst/>
            <a:gdLst>
              <a:gd name="connsiteX0" fmla="*/ 0 w 1761998"/>
              <a:gd name="connsiteY0" fmla="*/ 9144 h 9144"/>
              <a:gd name="connsiteX1" fmla="*/ 1761998 w 1761998"/>
              <a:gd name="connsiteY1" fmla="*/ 9144 h 9144"/>
              <a:gd name="connsiteX2" fmla="*/ 1761998 w 1761998"/>
              <a:gd name="connsiteY2" fmla="*/ 0 h 9144"/>
              <a:gd name="connsiteX3" fmla="*/ 0 w 1761998"/>
              <a:gd name="connsiteY3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61998" h="9144">
                <a:moveTo>
                  <a:pt x="0" y="9144"/>
                </a:moveTo>
                <a:lnTo>
                  <a:pt x="1761998" y="9144"/>
                </a:lnTo>
                <a:lnTo>
                  <a:pt x="1761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89025" y="5145282"/>
            <a:ext cx="3136118" cy="1264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0" i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</a:rPr>
              <a:t>https://www.linkedin.com/in/shengfeng-h-2b101b41/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</a:t>
            </a:r>
          </a:p>
        </p:txBody>
      </p:sp>
      <p:sp>
        <p:nvSpPr>
          <p:cNvPr id="4" name="Freeform 3"/>
          <p:cNvSpPr/>
          <p:nvPr/>
        </p:nvSpPr>
        <p:spPr>
          <a:xfrm>
            <a:off x="1189025" y="5261483"/>
            <a:ext cx="2914523" cy="9144"/>
          </a:xfrm>
          <a:custGeom>
            <a:avLst/>
            <a:gdLst>
              <a:gd name="connsiteX0" fmla="*/ 0 w 2914523"/>
              <a:gd name="connsiteY0" fmla="*/ 9144 h 9144"/>
              <a:gd name="connsiteX1" fmla="*/ 2914523 w 2914523"/>
              <a:gd name="connsiteY1" fmla="*/ 9144 h 9144"/>
              <a:gd name="connsiteX2" fmla="*/ 2914523 w 2914523"/>
              <a:gd name="connsiteY2" fmla="*/ 0 h 9144"/>
              <a:gd name="connsiteX3" fmla="*/ 0 w 2914523"/>
              <a:gd name="connsiteY3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914523" h="9144">
                <a:moveTo>
                  <a:pt x="0" y="9144"/>
                </a:moveTo>
                <a:lnTo>
                  <a:pt x="2914523" y="9144"/>
                </a:lnTo>
                <a:lnTo>
                  <a:pt x="29145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89025" y="5436620"/>
            <a:ext cx="4190429" cy="5654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Xiaojia (Jessie) Wang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Rundo International Pharmaceutical Research &amp; Development Co.,LTD 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+86-0513-85288638 ext: 2038 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</a:rPr>
              <a:t>xiaojia.wang@rundo-cro.com</a:t>
            </a: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</a:t>
            </a:r>
          </a:p>
        </p:txBody>
      </p:sp>
      <p:sp>
        <p:nvSpPr>
          <p:cNvPr id="4" name="Freeform 3"/>
          <p:cNvSpPr/>
          <p:nvPr/>
        </p:nvSpPr>
        <p:spPr>
          <a:xfrm>
            <a:off x="1189025" y="5991733"/>
            <a:ext cx="1649222" cy="9144"/>
          </a:xfrm>
          <a:custGeom>
            <a:avLst/>
            <a:gdLst>
              <a:gd name="connsiteX0" fmla="*/ 0 w 1649222"/>
              <a:gd name="connsiteY0" fmla="*/ 9144 h 9144"/>
              <a:gd name="connsiteX1" fmla="*/ 1649222 w 1649222"/>
              <a:gd name="connsiteY1" fmla="*/ 9144 h 9144"/>
              <a:gd name="connsiteX2" fmla="*/ 1649222 w 1649222"/>
              <a:gd name="connsiteY2" fmla="*/ 0 h 9144"/>
              <a:gd name="connsiteX3" fmla="*/ 0 w 1649222"/>
              <a:gd name="connsiteY3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49222" h="9144">
                <a:moveTo>
                  <a:pt x="0" y="9144"/>
                </a:moveTo>
                <a:lnTo>
                  <a:pt x="1649222" y="9144"/>
                </a:lnTo>
                <a:lnTo>
                  <a:pt x="164922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14705" y="6166616"/>
            <a:ext cx="6046446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6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SAS and all other SAS Institute Inc. product or service names are registered trademarks or trademarks of </a:t>
            </a:r>
          </a:p>
          <a:p>
            <a:pPr>
              <a:lnSpc>
                <a:spcPts val="11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SAS Institute Inc. in the USA and other countries. ® indicates USA registration.  </a:t>
            </a:r>
          </a:p>
          <a:p>
            <a:pPr>
              <a:lnSpc>
                <a:spcPts val="1752"/>
              </a:lnSpc>
            </a:pPr>
            <a:r>
              <a:rPr lang="en-US" altLang="zh-CN" sz="99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Other brand and product names are trademarks of their respective companies.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:vt="http://schemas.openxmlformats.org/officeDocument/2006/docPropsVTypes" xmlns="http://schemas.openxmlformats.org/officeDocument/2006/extended-properties">
  <TotalTime>7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PDF to PPTX</cp:lastModifiedBy>
  <cp:revision>3</cp:revision>
  <dcterms:created xsi:type="dcterms:W3CDTF">2021-03-29</dcterms:created>
  <dcterms:modified xsi:type="dcterms:W3CDTF">2021-03-29</dcterms:modified>
</cp:coreProperties>
</file>