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officeDocument/2006/relationships/officeDocument" Target="ppt/presentation.xml"/>
	<Relationship Id="rId2" Type="http://schemas.openxmlformats.org/package/2006/relationships/metadata/thumbnail" Target="docProps/thumbnail.jpeg"/>
	<Relationship Id="rId3" Type="http://schemas.openxmlformats.org/package/2006/relationships/metadata/core-properties" Target="docProps/core.xml"/>
	<Relationship Id="rId4" Type="http://schemas.openxmlformats.org/officeDocument/2006/relationships/extended-properties" Target="docProps/app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presProps" Target="presProps.xml"/>
	<Relationship Id="rId3" Type="http://schemas.openxmlformats.org/officeDocument/2006/relationships/viewProps" Target="viewProps.xml"/>
	<Relationship Id="rId4" Type="http://schemas.openxmlformats.org/officeDocument/2006/relationships/theme" Target="theme/theme1.xml"/>
	<Relationship Id="rId5" Type="http://schemas.openxmlformats.org/officeDocument/2006/relationships/tableStyles" Target="tableStyles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	<Relationship Id="rId15" Type="http://schemas.openxmlformats.org/officeDocument/2006/relationships/slide" Target="slides/slide10.xml"/>
</Relationships>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png"/>
	<Relationship Id="rId3" Type="http://schemas.openxmlformats.org/officeDocument/2006/relationships/image" Target="../media/image2.png"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4.png"/>
	<Relationship Id="rId3" Type="http://schemas.openxmlformats.org/officeDocument/2006/relationships/image" Target="../media/image25.png"/>
	<Relationship Id="rId4" Type="http://schemas.openxmlformats.org/officeDocument/2006/relationships/image" Target="../media/image26.png"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3.png"/>
	<Relationship Id="rId3" Type="http://schemas.openxmlformats.org/officeDocument/2006/relationships/image" Target="../media/image4.png"/>
	<Relationship Id="rId4" Type="http://schemas.openxmlformats.org/officeDocument/2006/relationships/image" Target="../media/image5.png"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6.png"/>
	<Relationship Id="rId3" Type="http://schemas.openxmlformats.org/officeDocument/2006/relationships/image" Target="../media/image7.png"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.png"/>
	<Relationship Id="rId3" Type="http://schemas.openxmlformats.org/officeDocument/2006/relationships/image" Target="../media/image9.png"/>
	<Relationship Id="rId4" Type="http://schemas.openxmlformats.org/officeDocument/2006/relationships/image" Target="../media/image10.png"/>
	<Relationship Id="rId5" Type="http://schemas.openxmlformats.org/officeDocument/2006/relationships/image" Target="../media/image11.png"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2.png"/>
	<Relationship Id="rId3" Type="http://schemas.openxmlformats.org/officeDocument/2006/relationships/image" Target="../media/image13.png"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4.png"/>
	<Relationship Id="rId3" Type="http://schemas.openxmlformats.org/officeDocument/2006/relationships/image" Target="../media/image15.png"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6.png"/>
	<Relationship Id="rId3" Type="http://schemas.openxmlformats.org/officeDocument/2006/relationships/image" Target="../media/image17.png"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8.png"/>
	<Relationship Id="rId3" Type="http://schemas.openxmlformats.org/officeDocument/2006/relationships/image" Target="../media/image19.png"/>
	<Relationship Id="rId4" Type="http://schemas.openxmlformats.org/officeDocument/2006/relationships/image" Target="../media/image20.png"/>
	<Relationship Id="rId5" Type="http://schemas.openxmlformats.org/officeDocument/2006/relationships/image" Target="../media/image21.png"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2.png"/>
	<Relationship Id="rId3" Type="http://schemas.openxmlformats.org/officeDocument/2006/relationships/image" Target="../media/image23.pn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694263"/>
            <a:ext cx="3775182" cy="356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8"/>
              </a:lnSpc>
            </a:pPr>
            <a:r>
              <a:rPr lang="en-US" altLang="zh-CN" sz="2808" dirty="0" b="1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Moving threshold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76703"/>
            <a:ext cx="2780583" cy="2042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threshold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variable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1769165" y="2711517"/>
            <a:ext cx="1704561" cy="85725"/>
          </a:xfrm>
          <a:custGeom>
            <a:avLst/>
            <a:gdLst>
              <a:gd name="connsiteX0" fmla="*/ 0 w 1704561"/>
              <a:gd name="connsiteY0" fmla="*/ 28574 h 85725"/>
              <a:gd name="connsiteX1" fmla="*/ 1633123 w 1704561"/>
              <a:gd name="connsiteY1" fmla="*/ 28575 h 85725"/>
              <a:gd name="connsiteX2" fmla="*/ 1633123 w 1704561"/>
              <a:gd name="connsiteY2" fmla="*/ 57150 h 85725"/>
              <a:gd name="connsiteX3" fmla="*/ 0 w 1704561"/>
              <a:gd name="connsiteY3" fmla="*/ 57149 h 85725"/>
              <a:gd name="connsiteX5" fmla="*/ 1618836 w 1704561"/>
              <a:gd name="connsiteY5" fmla="*/ 0 h 85725"/>
              <a:gd name="connsiteX6" fmla="*/ 1704561 w 1704561"/>
              <a:gd name="connsiteY6" fmla="*/ 42862 h 85725"/>
              <a:gd name="connsiteX7" fmla="*/ 1618836 w 1704561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04561" h="85725">
                <a:moveTo>
                  <a:pt x="0" y="28574"/>
                </a:moveTo>
                <a:lnTo>
                  <a:pt x="1633123" y="28575"/>
                </a:lnTo>
                <a:lnTo>
                  <a:pt x="1633123" y="57150"/>
                </a:lnTo>
                <a:lnTo>
                  <a:pt x="0" y="57149"/>
                </a:lnTo>
                <a:moveTo>
                  <a:pt x="1618836" y="0"/>
                </a:moveTo>
                <a:lnTo>
                  <a:pt x="1704561" y="42862"/>
                </a:lnTo>
                <a:lnTo>
                  <a:pt x="1618836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2463" y="2711517"/>
            <a:ext cx="1083366" cy="85725"/>
          </a:xfrm>
          <a:custGeom>
            <a:avLst/>
            <a:gdLst>
              <a:gd name="connsiteX0" fmla="*/ 0 w 1083366"/>
              <a:gd name="connsiteY0" fmla="*/ 28574 h 85725"/>
              <a:gd name="connsiteX1" fmla="*/ 1011928 w 1083366"/>
              <a:gd name="connsiteY1" fmla="*/ 28575 h 85725"/>
              <a:gd name="connsiteX2" fmla="*/ 1011928 w 1083366"/>
              <a:gd name="connsiteY2" fmla="*/ 57150 h 85725"/>
              <a:gd name="connsiteX3" fmla="*/ 0 w 1083366"/>
              <a:gd name="connsiteY3" fmla="*/ 57149 h 85725"/>
              <a:gd name="connsiteX5" fmla="*/ 997641 w 1083366"/>
              <a:gd name="connsiteY5" fmla="*/ 0 h 85725"/>
              <a:gd name="connsiteX6" fmla="*/ 1083366 w 1083366"/>
              <a:gd name="connsiteY6" fmla="*/ 42862 h 85725"/>
              <a:gd name="connsiteX7" fmla="*/ 997641 w 10833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83366" h="85725">
                <a:moveTo>
                  <a:pt x="0" y="28574"/>
                </a:moveTo>
                <a:lnTo>
                  <a:pt x="1011928" y="28575"/>
                </a:lnTo>
                <a:lnTo>
                  <a:pt x="1011928" y="57150"/>
                </a:lnTo>
                <a:lnTo>
                  <a:pt x="0" y="57149"/>
                </a:lnTo>
                <a:moveTo>
                  <a:pt x="997641" y="0"/>
                </a:moveTo>
                <a:lnTo>
                  <a:pt x="1083366" y="42862"/>
                </a:lnTo>
                <a:lnTo>
                  <a:pt x="997641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02566" y="2487193"/>
            <a:ext cx="2844524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Input Signal x                       X &gt; h?</a:t>
            </a:r>
          </a:p>
        </p:txBody>
      </p:sp>
      <p:sp>
        <p:nvSpPr>
          <p:cNvPr id="4" name="Freeform 3"/>
          <p:cNvSpPr/>
          <p:nvPr/>
        </p:nvSpPr>
        <p:spPr>
          <a:xfrm>
            <a:off x="3473726" y="2334450"/>
            <a:ext cx="1838739" cy="839857"/>
          </a:xfrm>
          <a:custGeom>
            <a:avLst/>
            <a:gdLst>
              <a:gd name="connsiteX0" fmla="*/ 0 w 1838739"/>
              <a:gd name="connsiteY0" fmla="*/ 419929 h 839857"/>
              <a:gd name="connsiteX1" fmla="*/ 919370 w 1838739"/>
              <a:gd name="connsiteY1" fmla="*/ 0 h 839857"/>
              <a:gd name="connsiteX2" fmla="*/ 1838739 w 1838739"/>
              <a:gd name="connsiteY2" fmla="*/ 419929 h 839857"/>
              <a:gd name="connsiteX3" fmla="*/ 919370 w 1838739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38739" h="839857">
                <a:moveTo>
                  <a:pt x="0" y="419929"/>
                </a:moveTo>
                <a:lnTo>
                  <a:pt x="919370" y="0"/>
                </a:lnTo>
                <a:lnTo>
                  <a:pt x="1838739" y="419929"/>
                </a:lnTo>
                <a:lnTo>
                  <a:pt x="919370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53095" y="2511577"/>
            <a:ext cx="431599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Yes</a:t>
            </a:r>
          </a:p>
        </p:txBody>
      </p:sp>
      <p:sp>
        <p:nvSpPr>
          <p:cNvPr id="4" name="Freeform 3"/>
          <p:cNvSpPr/>
          <p:nvPr/>
        </p:nvSpPr>
        <p:spPr>
          <a:xfrm>
            <a:off x="6423102" y="2406520"/>
            <a:ext cx="1590261" cy="618695"/>
          </a:xfrm>
          <a:custGeom>
            <a:avLst/>
            <a:gdLst>
              <a:gd name="connsiteX0" fmla="*/ 0 w 1590261"/>
              <a:gd name="connsiteY0" fmla="*/ 0 h 618695"/>
              <a:gd name="connsiteX1" fmla="*/ 1590261 w 1590261"/>
              <a:gd name="connsiteY1" fmla="*/ 0 h 618695"/>
              <a:gd name="connsiteX2" fmla="*/ 1590261 w 1590261"/>
              <a:gd name="connsiteY2" fmla="*/ 618695 h 618695"/>
              <a:gd name="connsiteX3" fmla="*/ 0 w 1590261"/>
              <a:gd name="connsiteY3" fmla="*/ 618695 h 618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90261" h="618695">
                <a:moveTo>
                  <a:pt x="0" y="0"/>
                </a:moveTo>
                <a:lnTo>
                  <a:pt x="1590261" y="0"/>
                </a:lnTo>
                <a:lnTo>
                  <a:pt x="1590261" y="618695"/>
                </a:lnTo>
                <a:lnTo>
                  <a:pt x="0" y="6186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90473" y="2633497"/>
            <a:ext cx="1177981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Trigger alarm</a:t>
            </a:r>
          </a:p>
        </p:txBody>
      </p:sp>
      <p:sp>
        <p:nvSpPr>
          <p:cNvPr id="4" name="Freeform 3"/>
          <p:cNvSpPr/>
          <p:nvPr/>
        </p:nvSpPr>
        <p:spPr>
          <a:xfrm>
            <a:off x="2027580" y="2754379"/>
            <a:ext cx="1" cy="1093931"/>
          </a:xfrm>
          <a:custGeom>
            <a:avLst/>
            <a:gdLst>
              <a:gd name="connsiteX0" fmla="*/ 0 w 1"/>
              <a:gd name="connsiteY0" fmla="*/ 0 h 1093931"/>
              <a:gd name="connsiteX1" fmla="*/ 1 w 1"/>
              <a:gd name="connsiteY1" fmla="*/ 1093931 h 1093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" h="1093931">
                <a:moveTo>
                  <a:pt x="0" y="0"/>
                </a:moveTo>
                <a:lnTo>
                  <a:pt x="1" y="109393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0117" y="3545813"/>
            <a:ext cx="1162878" cy="604994"/>
          </a:xfrm>
          <a:custGeom>
            <a:avLst/>
            <a:gdLst>
              <a:gd name="connsiteX0" fmla="*/ 0 w 1162878"/>
              <a:gd name="connsiteY0" fmla="*/ 0 h 604994"/>
              <a:gd name="connsiteX1" fmla="*/ 1162878 w 1162878"/>
              <a:gd name="connsiteY1" fmla="*/ 0 h 604994"/>
              <a:gd name="connsiteX2" fmla="*/ 1162878 w 1162878"/>
              <a:gd name="connsiteY2" fmla="*/ 604994 h 604994"/>
              <a:gd name="connsiteX3" fmla="*/ 0 w 1162878"/>
              <a:gd name="connsiteY3" fmla="*/ 604994 h 604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62878" h="604994">
                <a:moveTo>
                  <a:pt x="0" y="0"/>
                </a:moveTo>
                <a:lnTo>
                  <a:pt x="1162878" y="0"/>
                </a:lnTo>
                <a:lnTo>
                  <a:pt x="1162878" y="604994"/>
                </a:lnTo>
                <a:lnTo>
                  <a:pt x="0" y="60499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27580" y="3848310"/>
            <a:ext cx="402536" cy="1"/>
          </a:xfrm>
          <a:custGeom>
            <a:avLst/>
            <a:gdLst>
              <a:gd name="connsiteX0" fmla="*/ 0 w 402536"/>
              <a:gd name="connsiteY0" fmla="*/ 0 h 1"/>
              <a:gd name="connsiteX1" fmla="*/ 402536 w 402536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536" h="1">
                <a:moveTo>
                  <a:pt x="0" y="0"/>
                </a:moveTo>
                <a:lnTo>
                  <a:pt x="402536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2995" y="3848310"/>
            <a:ext cx="800099" cy="1"/>
          </a:xfrm>
          <a:custGeom>
            <a:avLst/>
            <a:gdLst>
              <a:gd name="connsiteX0" fmla="*/ 0 w 800099"/>
              <a:gd name="connsiteY0" fmla="*/ 0 h 1"/>
              <a:gd name="connsiteX1" fmla="*/ 800099 w 800099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099" h="1">
                <a:moveTo>
                  <a:pt x="0" y="0"/>
                </a:moveTo>
                <a:lnTo>
                  <a:pt x="800099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50233" y="3174308"/>
            <a:ext cx="85725" cy="674002"/>
          </a:xfrm>
          <a:custGeom>
            <a:avLst/>
            <a:gdLst>
              <a:gd name="connsiteX0" fmla="*/ 57149 w 85725"/>
              <a:gd name="connsiteY0" fmla="*/ 674002 h 674002"/>
              <a:gd name="connsiteX1" fmla="*/ 57150 w 85725"/>
              <a:gd name="connsiteY1" fmla="*/ 71438 h 674002"/>
              <a:gd name="connsiteX2" fmla="*/ 28575 w 85725"/>
              <a:gd name="connsiteY2" fmla="*/ 71438 h 674002"/>
              <a:gd name="connsiteX3" fmla="*/ 28574 w 85725"/>
              <a:gd name="connsiteY3" fmla="*/ 674002 h 674002"/>
              <a:gd name="connsiteX5" fmla="*/ 85725 w 85725"/>
              <a:gd name="connsiteY5" fmla="*/ 85725 h 674002"/>
              <a:gd name="connsiteX6" fmla="*/ 42862 w 85725"/>
              <a:gd name="connsiteY6" fmla="*/ 0 h 674002"/>
              <a:gd name="connsiteX7" fmla="*/ 0 w 85725"/>
              <a:gd name="connsiteY7" fmla="*/ 85725 h 674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725" h="674002">
                <a:moveTo>
                  <a:pt x="57149" y="674002"/>
                </a:moveTo>
                <a:lnTo>
                  <a:pt x="57150" y="71438"/>
                </a:lnTo>
                <a:lnTo>
                  <a:pt x="28575" y="71438"/>
                </a:lnTo>
                <a:lnTo>
                  <a:pt x="28574" y="674002"/>
                </a:lnTo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629025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4310" y="3742969"/>
            <a:ext cx="71938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 = f(x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3199604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Semi-supervised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33341"/>
            <a:ext cx="117094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   </a:t>
            </a:r>
          </a:p>
        </p:txBody>
      </p:sp>
      <p:sp>
        <p:nvSpPr>
          <p:cNvPr id="4" name="Freeform 3"/>
          <p:cNvSpPr/>
          <p:nvPr/>
        </p:nvSpPr>
        <p:spPr>
          <a:xfrm>
            <a:off x="1516988" y="2249847"/>
            <a:ext cx="2758440" cy="9144"/>
          </a:xfrm>
          <a:custGeom>
            <a:avLst/>
            <a:gdLst>
              <a:gd name="connsiteX0" fmla="*/ 0 w 2758440"/>
              <a:gd name="connsiteY0" fmla="*/ 0 h 9144"/>
              <a:gd name="connsiteX1" fmla="*/ 689610 w 2758440"/>
              <a:gd name="connsiteY1" fmla="*/ 0 h 9144"/>
              <a:gd name="connsiteX2" fmla="*/ 1379220 w 2758440"/>
              <a:gd name="connsiteY2" fmla="*/ 0 h 9144"/>
              <a:gd name="connsiteX3" fmla="*/ 2068830 w 2758440"/>
              <a:gd name="connsiteY3" fmla="*/ 0 h 9144"/>
              <a:gd name="connsiteX4" fmla="*/ 2758440 w 2758440"/>
              <a:gd name="connsiteY4" fmla="*/ 0 h 9144"/>
              <a:gd name="connsiteX5" fmla="*/ 2758440 w 2758440"/>
              <a:gd name="connsiteY5" fmla="*/ 9144 h 9144"/>
              <a:gd name="connsiteX6" fmla="*/ 2068830 w 2758440"/>
              <a:gd name="connsiteY6" fmla="*/ 9144 h 9144"/>
              <a:gd name="connsiteX7" fmla="*/ 1379220 w 2758440"/>
              <a:gd name="connsiteY7" fmla="*/ 9144 h 9144"/>
              <a:gd name="connsiteX8" fmla="*/ 689610 w 2758440"/>
              <a:gd name="connsiteY8" fmla="*/ 9144 h 9144"/>
              <a:gd name="connsiteX9" fmla="*/ 0 w 2758440"/>
              <a:gd name="connsiteY9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758440" h="9144">
                <a:moveTo>
                  <a:pt x="0" y="0"/>
                </a:moveTo>
                <a:lnTo>
                  <a:pt x="689610" y="0"/>
                </a:lnTo>
                <a:lnTo>
                  <a:pt x="1379220" y="0"/>
                </a:lnTo>
                <a:lnTo>
                  <a:pt x="2068830" y="0"/>
                </a:lnTo>
                <a:lnTo>
                  <a:pt x="2758440" y="0"/>
                </a:lnTo>
                <a:lnTo>
                  <a:pt x="2758440" y="9144"/>
                </a:lnTo>
                <a:lnTo>
                  <a:pt x="2068830" y="9144"/>
                </a:lnTo>
                <a:lnTo>
                  <a:pt x="1379220" y="9144"/>
                </a:lnTo>
                <a:lnTo>
                  <a:pt x="68961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17750" y="2112311"/>
            <a:ext cx="2887269" cy="426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https://www.youtube.com/watch?v=g2YBW</a:t>
            </a:r>
          </a:p>
          <a:p>
            <a:pPr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QnqOpw</a:t>
            </a:r>
          </a:p>
        </p:txBody>
      </p:sp>
      <p:sp>
        <p:nvSpPr>
          <p:cNvPr id="4" name="Freeform 3"/>
          <p:cNvSpPr/>
          <p:nvPr/>
        </p:nvSpPr>
        <p:spPr>
          <a:xfrm>
            <a:off x="1516988" y="2524167"/>
            <a:ext cx="554736" cy="9144"/>
          </a:xfrm>
          <a:custGeom>
            <a:avLst/>
            <a:gdLst>
              <a:gd name="connsiteX0" fmla="*/ 0 w 554736"/>
              <a:gd name="connsiteY0" fmla="*/ 9144 h 9144"/>
              <a:gd name="connsiteX1" fmla="*/ 554736 w 554736"/>
              <a:gd name="connsiteY1" fmla="*/ 9144 h 9144"/>
              <a:gd name="connsiteX2" fmla="*/ 554736 w 554736"/>
              <a:gd name="connsiteY2" fmla="*/ 0 h 9144"/>
              <a:gd name="connsiteX3" fmla="*/ 0 w 554736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4736" h="9144">
                <a:moveTo>
                  <a:pt x="0" y="9144"/>
                </a:moveTo>
                <a:lnTo>
                  <a:pt x="554736" y="9144"/>
                </a:lnTo>
                <a:lnTo>
                  <a:pt x="554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300" y="2656301"/>
            <a:ext cx="2991968" cy="17890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Intuition</a:t>
            </a:r>
          </a:p>
          <a:p>
            <a:pPr>
              <a:lnSpc>
                <a:spcPts val="2123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Unsupervised learning algorithm to model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training data distribution</a:t>
            </a:r>
          </a:p>
          <a:p>
            <a:pPr>
              <a:lnSpc>
                <a:spcPts val="2123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Plug in the very sparse anomaly cases and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see what is the likelihood (according to the 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estimated density distribution)ofbeing</a:t>
            </a:r>
          </a:p>
          <a:p>
            <a:pPr marL="171450"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anomaly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035" y="1782548"/>
            <a:ext cx="4717758" cy="2254103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952" y="4908933"/>
            <a:ext cx="1401064" cy="115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12"/>
              </a:lnSpc>
            </a:pPr>
            <a:r>
              <a:rPr lang="en-US" altLang="zh-CN" sz="912" dirty="0" b="0" i="0" smtClean="0">
                <a:solidFill>
                  <a:srgbClr val="a4a4a4"/>
                </a:solidFill>
                <a:latin typeface="Microsoft YaHei" pitchFamily="18" charset="0"/>
                <a:cs typeface="Microsoft YaHei" pitchFamily="18" charset="0"/>
              </a:rPr>
              <a:t>'194.05!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49903"/>
            <a:ext cx="527232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b="1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Moving threshold function</a:t>
            </a:r>
            <a:r>
              <a:rPr lang="en-US" altLang="zh-CN" sz="2400" dirty="0" b="1" i="0" smtClean="0">
                <a:solidFill>
                  <a:srgbClr val="7e7e7e"/>
                </a:solidFill>
                <a:latin typeface="MicrosoftYaHei" pitchFamily="18" charset="0"/>
                <a:cs typeface="MicrosoftYaHei" pitchFamily="18" charset="0"/>
              </a:rPr>
              <a:t/>
            </a:r>
            <a:r>
              <a:rPr lang="en-US" altLang="zh-CN" sz="2400" dirty="0" b="1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an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76703"/>
            <a:ext cx="3418840" cy="16561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%. (# +</a:t>
            </a:r>
          </a:p>
          <a:p>
            <a:pPr marL="228600">
              <a:lnSpc>
                <a:spcPts val="172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60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/7&amp;.</a:t>
            </a:r>
          </a:p>
          <a:p>
            <a:pPr marL="228600">
              <a:lnSpc>
                <a:spcPts val="1763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50%~150%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2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-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-6</a:t>
            </a:r>
          </a:p>
          <a:p>
            <a:pPr marL="228600">
              <a:lnSpc>
                <a:spcPts val="1776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3*,:-$".</a:t>
            </a:r>
          </a:p>
          <a:p>
            <a:pPr marL="228600">
              <a:lnSpc>
                <a:spcPts val="1715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60s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8):</a:t>
            </a:r>
          </a:p>
          <a:p>
            <a:pPr>
              <a:lnSpc>
                <a:spcPts val="2722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h = {median(xt) * 0.5, median(xt) * </a:t>
            </a:r>
          </a:p>
          <a:p>
            <a:pPr marL="228600">
              <a:lnSpc>
                <a:spcPts val="172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1.5}, where t = -1, -2,…, -60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6743" y="1320620"/>
            <a:ext cx="3806830" cy="2327041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7067549" y="1933161"/>
            <a:ext cx="144117" cy="1272203"/>
          </a:xfrm>
          <a:custGeom>
            <a:avLst/>
            <a:gdLst>
              <a:gd name="connsiteX0" fmla="*/ 0 w 144117"/>
              <a:gd name="connsiteY0" fmla="*/ 0 h 1272203"/>
              <a:gd name="connsiteX1" fmla="*/ 144117 w 144117"/>
              <a:gd name="connsiteY1" fmla="*/ 0 h 1272203"/>
              <a:gd name="connsiteX2" fmla="*/ 144117 w 144117"/>
              <a:gd name="connsiteY2" fmla="*/ 1272203 h 1272203"/>
              <a:gd name="connsiteX3" fmla="*/ 0 w 144117"/>
              <a:gd name="connsiteY3" fmla="*/ 1272203 h 1272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4117" h="1272203">
                <a:moveTo>
                  <a:pt x="0" y="0"/>
                </a:moveTo>
                <a:lnTo>
                  <a:pt x="144117" y="0"/>
                </a:lnTo>
                <a:lnTo>
                  <a:pt x="144117" y="1272203"/>
                </a:lnTo>
                <a:lnTo>
                  <a:pt x="0" y="127220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solidFill>
              <a:srgbClr val="ff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5306" y="1933161"/>
            <a:ext cx="144117" cy="1272203"/>
          </a:xfrm>
          <a:custGeom>
            <a:avLst/>
            <a:gdLst>
              <a:gd name="connsiteX0" fmla="*/ 0 w 144117"/>
              <a:gd name="connsiteY0" fmla="*/ 0 h 1272203"/>
              <a:gd name="connsiteX1" fmla="*/ 144117 w 144117"/>
              <a:gd name="connsiteY1" fmla="*/ 0 h 1272203"/>
              <a:gd name="connsiteX2" fmla="*/ 144117 w 144117"/>
              <a:gd name="connsiteY2" fmla="*/ 1272203 h 1272203"/>
              <a:gd name="connsiteX3" fmla="*/ 0 w 144117"/>
              <a:gd name="connsiteY3" fmla="*/ 1272203 h 1272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4117" h="1272203">
                <a:moveTo>
                  <a:pt x="0" y="0"/>
                </a:moveTo>
                <a:lnTo>
                  <a:pt x="144117" y="0"/>
                </a:lnTo>
                <a:lnTo>
                  <a:pt x="144117" y="1272203"/>
                </a:lnTo>
                <a:lnTo>
                  <a:pt x="0" y="127220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solidFill>
              <a:srgbClr val="ff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694263"/>
            <a:ext cx="2819808" cy="356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8"/>
              </a:lnSpc>
            </a:pPr>
            <a:r>
              <a:rPr lang="en-US" altLang="zh-CN" sz="2808" dirty="0" b="1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Time series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1270" y="1837991"/>
            <a:ext cx="3039516" cy="7043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1: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time series model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pattern</a:t>
            </a:r>
          </a:p>
          <a:p>
            <a:pPr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2: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regular pattern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</a:p>
          <a:p>
            <a:pPr>
              <a:lnSpc>
                <a:spcPts val="2186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 3: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residual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threshold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983972" y="2989814"/>
            <a:ext cx="1376571" cy="85725"/>
          </a:xfrm>
          <a:custGeom>
            <a:avLst/>
            <a:gdLst>
              <a:gd name="connsiteX0" fmla="*/ 0 w 1376571"/>
              <a:gd name="connsiteY0" fmla="*/ 28574 h 85725"/>
              <a:gd name="connsiteX1" fmla="*/ 1305133 w 1376571"/>
              <a:gd name="connsiteY1" fmla="*/ 28575 h 85725"/>
              <a:gd name="connsiteX2" fmla="*/ 1305133 w 1376571"/>
              <a:gd name="connsiteY2" fmla="*/ 57150 h 85725"/>
              <a:gd name="connsiteX3" fmla="*/ 0 w 1376571"/>
              <a:gd name="connsiteY3" fmla="*/ 57149 h 85725"/>
              <a:gd name="connsiteX5" fmla="*/ 1290846 w 1376571"/>
              <a:gd name="connsiteY5" fmla="*/ 0 h 85725"/>
              <a:gd name="connsiteX6" fmla="*/ 1376571 w 1376571"/>
              <a:gd name="connsiteY6" fmla="*/ 42862 h 85725"/>
              <a:gd name="connsiteX7" fmla="*/ 1290846 w 1376571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76571" h="85725">
                <a:moveTo>
                  <a:pt x="0" y="28574"/>
                </a:moveTo>
                <a:lnTo>
                  <a:pt x="1305133" y="28575"/>
                </a:lnTo>
                <a:lnTo>
                  <a:pt x="1305133" y="57150"/>
                </a:lnTo>
                <a:lnTo>
                  <a:pt x="0" y="57149"/>
                </a:lnTo>
                <a:moveTo>
                  <a:pt x="1290846" y="0"/>
                </a:moveTo>
                <a:lnTo>
                  <a:pt x="1376571" y="42862"/>
                </a:lnTo>
                <a:lnTo>
                  <a:pt x="1290846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66667" y="2989814"/>
            <a:ext cx="1083366" cy="85725"/>
          </a:xfrm>
          <a:custGeom>
            <a:avLst/>
            <a:gdLst>
              <a:gd name="connsiteX0" fmla="*/ 0 w 1083366"/>
              <a:gd name="connsiteY0" fmla="*/ 28574 h 85725"/>
              <a:gd name="connsiteX1" fmla="*/ 1011927 w 1083366"/>
              <a:gd name="connsiteY1" fmla="*/ 28575 h 85725"/>
              <a:gd name="connsiteX2" fmla="*/ 1011927 w 1083366"/>
              <a:gd name="connsiteY2" fmla="*/ 57150 h 85725"/>
              <a:gd name="connsiteX3" fmla="*/ 0 w 1083366"/>
              <a:gd name="connsiteY3" fmla="*/ 57149 h 85725"/>
              <a:gd name="connsiteX5" fmla="*/ 997641 w 1083366"/>
              <a:gd name="connsiteY5" fmla="*/ 0 h 85725"/>
              <a:gd name="connsiteX6" fmla="*/ 1083366 w 1083366"/>
              <a:gd name="connsiteY6" fmla="*/ 42862 h 85725"/>
              <a:gd name="connsiteX7" fmla="*/ 997640 w 10833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83366" h="85725">
                <a:moveTo>
                  <a:pt x="0" y="28574"/>
                </a:moveTo>
                <a:lnTo>
                  <a:pt x="1011927" y="28575"/>
                </a:lnTo>
                <a:lnTo>
                  <a:pt x="1011927" y="57150"/>
                </a:lnTo>
                <a:lnTo>
                  <a:pt x="0" y="57149"/>
                </a:lnTo>
                <a:moveTo>
                  <a:pt x="997641" y="0"/>
                </a:moveTo>
                <a:lnTo>
                  <a:pt x="1083366" y="42862"/>
                </a:lnTo>
                <a:lnTo>
                  <a:pt x="99764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7374" y="2764561"/>
            <a:ext cx="4828022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Input Signal x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                                                             e &gt; h?</a:t>
            </a:r>
          </a:p>
        </p:txBody>
      </p:sp>
      <p:sp>
        <p:nvSpPr>
          <p:cNvPr id="4" name="Freeform 3"/>
          <p:cNvSpPr/>
          <p:nvPr/>
        </p:nvSpPr>
        <p:spPr>
          <a:xfrm>
            <a:off x="4693966" y="2616471"/>
            <a:ext cx="1372701" cy="839857"/>
          </a:xfrm>
          <a:custGeom>
            <a:avLst/>
            <a:gdLst>
              <a:gd name="connsiteX0" fmla="*/ 0 w 1372701"/>
              <a:gd name="connsiteY0" fmla="*/ 419929 h 839857"/>
              <a:gd name="connsiteX1" fmla="*/ 686351 w 1372701"/>
              <a:gd name="connsiteY1" fmla="*/ 0 h 839857"/>
              <a:gd name="connsiteX2" fmla="*/ 1372701 w 1372701"/>
              <a:gd name="connsiteY2" fmla="*/ 419929 h 839857"/>
              <a:gd name="connsiteX3" fmla="*/ 686351 w 1372701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72701" h="839857">
                <a:moveTo>
                  <a:pt x="0" y="419929"/>
                </a:moveTo>
                <a:lnTo>
                  <a:pt x="686351" y="0"/>
                </a:lnTo>
                <a:lnTo>
                  <a:pt x="1372701" y="419929"/>
                </a:lnTo>
                <a:lnTo>
                  <a:pt x="686351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13163" y="2791993"/>
            <a:ext cx="431599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Yes</a:t>
            </a:r>
          </a:p>
        </p:txBody>
      </p:sp>
      <p:sp>
        <p:nvSpPr>
          <p:cNvPr id="4" name="Freeform 3"/>
          <p:cNvSpPr/>
          <p:nvPr/>
        </p:nvSpPr>
        <p:spPr>
          <a:xfrm>
            <a:off x="7148751" y="2715867"/>
            <a:ext cx="1590261" cy="618695"/>
          </a:xfrm>
          <a:custGeom>
            <a:avLst/>
            <a:gdLst>
              <a:gd name="connsiteX0" fmla="*/ 0 w 1590261"/>
              <a:gd name="connsiteY0" fmla="*/ 0 h 618695"/>
              <a:gd name="connsiteX1" fmla="*/ 1590261 w 1590261"/>
              <a:gd name="connsiteY1" fmla="*/ 0 h 618695"/>
              <a:gd name="connsiteX2" fmla="*/ 1590261 w 1590261"/>
              <a:gd name="connsiteY2" fmla="*/ 618695 h 618695"/>
              <a:gd name="connsiteX3" fmla="*/ 0 w 1590261"/>
              <a:gd name="connsiteY3" fmla="*/ 618695 h 618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90261" h="618695">
                <a:moveTo>
                  <a:pt x="0" y="0"/>
                </a:moveTo>
                <a:lnTo>
                  <a:pt x="1590261" y="0"/>
                </a:lnTo>
                <a:lnTo>
                  <a:pt x="1590261" y="618695"/>
                </a:lnTo>
                <a:lnTo>
                  <a:pt x="0" y="618695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16122" y="2941345"/>
            <a:ext cx="1177981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Trigger alarm</a:t>
            </a:r>
          </a:p>
        </p:txBody>
      </p:sp>
      <p:sp>
        <p:nvSpPr>
          <p:cNvPr id="4" name="Freeform 3"/>
          <p:cNvSpPr/>
          <p:nvPr/>
        </p:nvSpPr>
        <p:spPr>
          <a:xfrm>
            <a:off x="4139178" y="3007818"/>
            <a:ext cx="7065" cy="829686"/>
          </a:xfrm>
          <a:custGeom>
            <a:avLst/>
            <a:gdLst>
              <a:gd name="connsiteX0" fmla="*/ 0 w 7065"/>
              <a:gd name="connsiteY0" fmla="*/ 0 h 829686"/>
              <a:gd name="connsiteX1" fmla="*/ 7065 w 7065"/>
              <a:gd name="connsiteY1" fmla="*/ 829686 h 829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5" h="829686">
                <a:moveTo>
                  <a:pt x="0" y="0"/>
                </a:moveTo>
                <a:lnTo>
                  <a:pt x="7065" y="829686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64804" y="3837504"/>
            <a:ext cx="1162878" cy="604994"/>
          </a:xfrm>
          <a:custGeom>
            <a:avLst/>
            <a:gdLst>
              <a:gd name="connsiteX0" fmla="*/ 0 w 1162878"/>
              <a:gd name="connsiteY0" fmla="*/ 0 h 604994"/>
              <a:gd name="connsiteX1" fmla="*/ 1162878 w 1162878"/>
              <a:gd name="connsiteY1" fmla="*/ 0 h 604994"/>
              <a:gd name="connsiteX2" fmla="*/ 1162878 w 1162878"/>
              <a:gd name="connsiteY2" fmla="*/ 604994 h 604994"/>
              <a:gd name="connsiteX3" fmla="*/ 0 w 1162878"/>
              <a:gd name="connsiteY3" fmla="*/ 604994 h 6049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62878" h="604994">
                <a:moveTo>
                  <a:pt x="0" y="0"/>
                </a:moveTo>
                <a:lnTo>
                  <a:pt x="1162878" y="0"/>
                </a:lnTo>
                <a:lnTo>
                  <a:pt x="1162878" y="604994"/>
                </a:lnTo>
                <a:lnTo>
                  <a:pt x="0" y="60499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1209" y="4140002"/>
            <a:ext cx="670890" cy="1"/>
          </a:xfrm>
          <a:custGeom>
            <a:avLst/>
            <a:gdLst>
              <a:gd name="connsiteX0" fmla="*/ 0 w 670890"/>
              <a:gd name="connsiteY0" fmla="*/ 0 h 1"/>
              <a:gd name="connsiteX1" fmla="*/ 670890 w 670890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0890" h="1">
                <a:moveTo>
                  <a:pt x="0" y="0"/>
                </a:moveTo>
                <a:lnTo>
                  <a:pt x="670890" y="1"/>
                </a:lnTo>
              </a:path>
            </a:pathLst>
          </a:custGeom>
          <a:solidFill>
            <a:srgbClr val="ffffff">
              <a:alpha val="0"/>
            </a:srgbClr>
          </a:solidFill>
          <a:ln w="28575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9238" y="3466000"/>
            <a:ext cx="85725" cy="674002"/>
          </a:xfrm>
          <a:custGeom>
            <a:avLst/>
            <a:gdLst>
              <a:gd name="connsiteX0" fmla="*/ 57149 w 85725"/>
              <a:gd name="connsiteY0" fmla="*/ 674002 h 674002"/>
              <a:gd name="connsiteX1" fmla="*/ 57150 w 85725"/>
              <a:gd name="connsiteY1" fmla="*/ 71438 h 674002"/>
              <a:gd name="connsiteX2" fmla="*/ 28575 w 85725"/>
              <a:gd name="connsiteY2" fmla="*/ 71438 h 674002"/>
              <a:gd name="connsiteX3" fmla="*/ 28574 w 85725"/>
              <a:gd name="connsiteY3" fmla="*/ 674002 h 674002"/>
              <a:gd name="connsiteX5" fmla="*/ 85725 w 85725"/>
              <a:gd name="connsiteY5" fmla="*/ 85725 h 674002"/>
              <a:gd name="connsiteX6" fmla="*/ 42862 w 85725"/>
              <a:gd name="connsiteY6" fmla="*/ 0 h 674002"/>
              <a:gd name="connsiteX7" fmla="*/ 0 w 85725"/>
              <a:gd name="connsiteY7" fmla="*/ 85725 h 674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725" h="674002">
                <a:moveTo>
                  <a:pt x="57149" y="674002"/>
                </a:moveTo>
                <a:lnTo>
                  <a:pt x="57150" y="71438"/>
                </a:lnTo>
                <a:lnTo>
                  <a:pt x="28575" y="71438"/>
                </a:lnTo>
                <a:lnTo>
                  <a:pt x="28574" y="674002"/>
                </a:lnTo>
                <a:moveTo>
                  <a:pt x="85725" y="85725"/>
                </a:moveTo>
                <a:lnTo>
                  <a:pt x="42862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629025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69522" y="4026433"/>
            <a:ext cx="72928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 = f(e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  <p:sp>
        <p:nvSpPr>
          <p:cNvPr id="4" name="Freeform 3"/>
          <p:cNvSpPr/>
          <p:nvPr/>
        </p:nvSpPr>
        <p:spPr>
          <a:xfrm>
            <a:off x="2345861" y="2613985"/>
            <a:ext cx="1463581" cy="839857"/>
          </a:xfrm>
          <a:custGeom>
            <a:avLst/>
            <a:gdLst>
              <a:gd name="connsiteX0" fmla="*/ 0 w 1463581"/>
              <a:gd name="connsiteY0" fmla="*/ 419929 h 839857"/>
              <a:gd name="connsiteX1" fmla="*/ 731791 w 1463581"/>
              <a:gd name="connsiteY1" fmla="*/ 0 h 839857"/>
              <a:gd name="connsiteX2" fmla="*/ 1463581 w 1463581"/>
              <a:gd name="connsiteY2" fmla="*/ 419929 h 839857"/>
              <a:gd name="connsiteX3" fmla="*/ 731791 w 1463581"/>
              <a:gd name="connsiteY3" fmla="*/ 839857 h 839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463581" h="839857">
                <a:moveTo>
                  <a:pt x="0" y="419929"/>
                </a:moveTo>
                <a:lnTo>
                  <a:pt x="731791" y="0"/>
                </a:lnTo>
                <a:lnTo>
                  <a:pt x="1463581" y="419929"/>
                </a:lnTo>
                <a:lnTo>
                  <a:pt x="731791" y="839857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9675" y="2743225"/>
            <a:ext cx="1010871" cy="390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Detrend </a:t>
            </a:r>
          </a:p>
          <a:p>
            <a:pPr>
              <a:lnSpc>
                <a:spcPts val="1680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x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= f(x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t-i</a:t>
            </a: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)+e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</a:p>
        </p:txBody>
      </p:sp>
      <p:sp>
        <p:nvSpPr>
          <p:cNvPr id="4" name="Freeform 3"/>
          <p:cNvSpPr/>
          <p:nvPr/>
        </p:nvSpPr>
        <p:spPr>
          <a:xfrm>
            <a:off x="3809442" y="2989814"/>
            <a:ext cx="891766" cy="85725"/>
          </a:xfrm>
          <a:custGeom>
            <a:avLst/>
            <a:gdLst>
              <a:gd name="connsiteX0" fmla="*/ 0 w 891766"/>
              <a:gd name="connsiteY0" fmla="*/ 28574 h 85725"/>
              <a:gd name="connsiteX1" fmla="*/ 820330 w 891766"/>
              <a:gd name="connsiteY1" fmla="*/ 28575 h 85725"/>
              <a:gd name="connsiteX2" fmla="*/ 820330 w 891766"/>
              <a:gd name="connsiteY2" fmla="*/ 57150 h 85725"/>
              <a:gd name="connsiteX3" fmla="*/ 0 w 891766"/>
              <a:gd name="connsiteY3" fmla="*/ 57149 h 85725"/>
              <a:gd name="connsiteX5" fmla="*/ 806041 w 891766"/>
              <a:gd name="connsiteY5" fmla="*/ 0 h 85725"/>
              <a:gd name="connsiteX6" fmla="*/ 891766 w 891766"/>
              <a:gd name="connsiteY6" fmla="*/ 42862 h 85725"/>
              <a:gd name="connsiteX7" fmla="*/ 806041 w 891766"/>
              <a:gd name="connsiteY7" fmla="*/ 85725 h 85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91766" h="85725">
                <a:moveTo>
                  <a:pt x="0" y="28574"/>
                </a:moveTo>
                <a:lnTo>
                  <a:pt x="820330" y="28575"/>
                </a:lnTo>
                <a:lnTo>
                  <a:pt x="820330" y="57150"/>
                </a:lnTo>
                <a:lnTo>
                  <a:pt x="0" y="57149"/>
                </a:lnTo>
                <a:moveTo>
                  <a:pt x="806041" y="0"/>
                </a:moveTo>
                <a:lnTo>
                  <a:pt x="891766" y="42862"/>
                </a:lnTo>
                <a:lnTo>
                  <a:pt x="806041" y="8572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258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2763" y="2776753"/>
            <a:ext cx="262575" cy="176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</a:t>
            </a:r>
            <a:r>
              <a:rPr lang="en-US" altLang="zh-CN" sz="1056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</a:p>
        </p:txBody>
      </p:sp>
      <p:sp>
        <p:nvSpPr>
          <p:cNvPr id="4" name="Freeform 3"/>
          <p:cNvSpPr/>
          <p:nvPr/>
        </p:nvSpPr>
        <p:spPr>
          <a:xfrm>
            <a:off x="3068629" y="3223414"/>
            <a:ext cx="2487706" cy="1728569"/>
          </a:xfrm>
          <a:custGeom>
            <a:avLst/>
            <a:gdLst>
              <a:gd name="connsiteX0" fmla="*/ 0 w 2487706"/>
              <a:gd name="connsiteY0" fmla="*/ 864285 h 1728569"/>
              <a:gd name="connsiteX1" fmla="*/ 1243853 w 2487706"/>
              <a:gd name="connsiteY1" fmla="*/ 0 h 1728569"/>
              <a:gd name="connsiteX2" fmla="*/ 2487706 w 2487706"/>
              <a:gd name="connsiteY2" fmla="*/ 864285 h 1728569"/>
              <a:gd name="connsiteX3" fmla="*/ 1243853 w 2487706"/>
              <a:gd name="connsiteY3" fmla="*/ 1728569 h 1728569"/>
              <a:gd name="connsiteX4" fmla="*/ 0 w 2487706"/>
              <a:gd name="connsiteY4" fmla="*/ 864285 h 1728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87706" h="1728569">
                <a:moveTo>
                  <a:pt x="0" y="864285"/>
                </a:moveTo>
                <a:cubicBezTo>
                  <a:pt x="0" y="386953"/>
                  <a:pt x="556892" y="0"/>
                  <a:pt x="1243853" y="0"/>
                </a:cubicBezTo>
                <a:cubicBezTo>
                  <a:pt x="1930814" y="0"/>
                  <a:pt x="2487706" y="386953"/>
                  <a:pt x="2487706" y="864285"/>
                </a:cubicBezTo>
                <a:cubicBezTo>
                  <a:pt x="2487706" y="1341616"/>
                  <a:pt x="1930814" y="1728569"/>
                  <a:pt x="1243853" y="1728569"/>
                </a:cubicBezTo>
                <a:cubicBezTo>
                  <a:pt x="556892" y="1728569"/>
                  <a:pt x="0" y="1341616"/>
                  <a:pt x="0" y="864285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f3b183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436" y="1281320"/>
            <a:ext cx="3419475" cy="99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60638" y="740397"/>
            <a:ext cx="2600172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 series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76703"/>
            <a:ext cx="2885141" cy="8836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Autoregression model (AR)</a:t>
            </a:r>
          </a:p>
          <a:p>
            <a:pPr>
              <a:lnSpc>
                <a:spcPts val="2687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Moving average model (MA)</a:t>
            </a:r>
          </a:p>
          <a:p>
            <a:pPr>
              <a:lnSpc>
                <a:spcPts val="2663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ARIMA (combining AR and MA)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9100" y="2628900"/>
            <a:ext cx="3479800" cy="15367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7051813" y="2459935"/>
            <a:ext cx="283265" cy="337930"/>
          </a:xfrm>
          <a:custGeom>
            <a:avLst/>
            <a:gdLst>
              <a:gd name="connsiteX0" fmla="*/ 0 w 283265"/>
              <a:gd name="connsiteY0" fmla="*/ 196299 h 337930"/>
              <a:gd name="connsiteX1" fmla="*/ 70816 w 283265"/>
              <a:gd name="connsiteY1" fmla="*/ 196299 h 337930"/>
              <a:gd name="connsiteX2" fmla="*/ 70816 w 283265"/>
              <a:gd name="connsiteY2" fmla="*/ 0 h 337930"/>
              <a:gd name="connsiteX3" fmla="*/ 212448 w 283265"/>
              <a:gd name="connsiteY3" fmla="*/ 0 h 337930"/>
              <a:gd name="connsiteX4" fmla="*/ 212448 w 283265"/>
              <a:gd name="connsiteY4" fmla="*/ 196299 h 337930"/>
              <a:gd name="connsiteX5" fmla="*/ 283265 w 283265"/>
              <a:gd name="connsiteY5" fmla="*/ 196299 h 337930"/>
              <a:gd name="connsiteX6" fmla="*/ 141632 w 283265"/>
              <a:gd name="connsiteY6" fmla="*/ 337930 h 337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3265" h="337930">
                <a:moveTo>
                  <a:pt x="0" y="196299"/>
                </a:moveTo>
                <a:lnTo>
                  <a:pt x="70816" y="196299"/>
                </a:lnTo>
                <a:lnTo>
                  <a:pt x="70816" y="0"/>
                </a:lnTo>
                <a:lnTo>
                  <a:pt x="212448" y="0"/>
                </a:lnTo>
                <a:lnTo>
                  <a:pt x="212448" y="196299"/>
                </a:lnTo>
                <a:lnTo>
                  <a:pt x="283265" y="196299"/>
                </a:lnTo>
                <a:lnTo>
                  <a:pt x="141632" y="337930"/>
                </a:lnTo>
                <a:close/>
              </a:path>
            </a:pathLst>
          </a:custGeom>
          <a:solidFill>
            <a:srgbClr val="a4a4a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1813" y="2459935"/>
            <a:ext cx="283265" cy="337930"/>
          </a:xfrm>
          <a:custGeom>
            <a:avLst/>
            <a:gdLst>
              <a:gd name="connsiteX0" fmla="*/ 0 w 283265"/>
              <a:gd name="connsiteY0" fmla="*/ 196298 h 337930"/>
              <a:gd name="connsiteX1" fmla="*/ 70816 w 283265"/>
              <a:gd name="connsiteY1" fmla="*/ 196298 h 337930"/>
              <a:gd name="connsiteX2" fmla="*/ 70816 w 283265"/>
              <a:gd name="connsiteY2" fmla="*/ 0 h 337930"/>
              <a:gd name="connsiteX3" fmla="*/ 212449 w 283265"/>
              <a:gd name="connsiteY3" fmla="*/ 0 h 337930"/>
              <a:gd name="connsiteX4" fmla="*/ 212449 w 283265"/>
              <a:gd name="connsiteY4" fmla="*/ 196298 h 337930"/>
              <a:gd name="connsiteX5" fmla="*/ 283265 w 283265"/>
              <a:gd name="connsiteY5" fmla="*/ 196298 h 337930"/>
              <a:gd name="connsiteX6" fmla="*/ 141633 w 283265"/>
              <a:gd name="connsiteY6" fmla="*/ 337930 h 337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83265" h="337930">
                <a:moveTo>
                  <a:pt x="0" y="196298"/>
                </a:moveTo>
                <a:lnTo>
                  <a:pt x="70816" y="196298"/>
                </a:lnTo>
                <a:lnTo>
                  <a:pt x="70816" y="0"/>
                </a:lnTo>
                <a:lnTo>
                  <a:pt x="212449" y="0"/>
                </a:lnTo>
                <a:lnTo>
                  <a:pt x="212449" y="196298"/>
                </a:lnTo>
                <a:lnTo>
                  <a:pt x="283265" y="196298"/>
                </a:lnTo>
                <a:lnTo>
                  <a:pt x="141633" y="33793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flat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6436" y="3260035"/>
            <a:ext cx="3523835" cy="1"/>
          </a:xfrm>
          <a:custGeom>
            <a:avLst/>
            <a:gdLst>
              <a:gd name="connsiteX0" fmla="*/ 0 w 3523835"/>
              <a:gd name="connsiteY0" fmla="*/ 0 h 1"/>
              <a:gd name="connsiteX1" fmla="*/ 3523835 w 3523835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3835" h="1">
                <a:moveTo>
                  <a:pt x="0" y="0"/>
                </a:moveTo>
                <a:lnTo>
                  <a:pt x="3523835" y="1"/>
                </a:lnTo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c0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1527" y="3641035"/>
            <a:ext cx="3523835" cy="1"/>
          </a:xfrm>
          <a:custGeom>
            <a:avLst/>
            <a:gdLst>
              <a:gd name="connsiteX0" fmla="*/ 0 w 3523835"/>
              <a:gd name="connsiteY0" fmla="*/ 0 h 1"/>
              <a:gd name="connsiteX1" fmla="*/ 3523835 w 3523835"/>
              <a:gd name="connsiteY1" fmla="*/ 1 h 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3835" h="1">
                <a:moveTo>
                  <a:pt x="0" y="0"/>
                </a:moveTo>
                <a:lnTo>
                  <a:pt x="3523835" y="1"/>
                </a:lnTo>
              </a:path>
            </a:pathLst>
          </a:custGeom>
          <a:solidFill>
            <a:srgbClr val="ffffff">
              <a:alpha val="0"/>
            </a:srgbClr>
          </a:solidFill>
          <a:ln w="9525" cap="flat">
            <a:solidFill>
              <a:srgbClr val="c00000">
                <a:alpha val="100000"/>
              </a:srgbClr>
            </a:solidFill>
            <a:prstDash val="dash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2362745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Percentile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299" y="1876703"/>
            <a:ext cx="6749317" cy="18868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contextual model</a:t>
            </a:r>
          </a:p>
          <a:p>
            <a:pPr>
              <a:lnSpc>
                <a:spcPts val="2687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input signal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online service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latency</a:t>
            </a:r>
          </a:p>
          <a:p>
            <a:pPr>
              <a:lnSpc>
                <a:spcPts val="2712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Insteadofsaying “</a:t>
            </a:r>
            <a:r>
              <a:rPr lang="en-US" altLang="zh-CN" sz="1608" dirty="0" b="0" i="0" smtClean="0">
                <a:solidFill>
                  <a:srgbClr val="ed7d31"/>
                </a:solidFill>
                <a:latin typeface="Calibri" pitchFamily="18" charset="0"/>
                <a:cs typeface="Calibri" pitchFamily="18" charset="0"/>
              </a:rPr>
              <a:t>when latency is higher than X ms,it is an anomalous call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”, we </a:t>
            </a:r>
          </a:p>
          <a:p>
            <a:pPr>
              <a:lnSpc>
                <a:spcPts val="1728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prefer to say  “</a:t>
            </a:r>
            <a:r>
              <a:rPr lang="en-US" altLang="zh-CN" sz="1608" dirty="0" b="0" i="0" smtClean="0">
                <a:solidFill>
                  <a:srgbClr val="548234"/>
                </a:solidFill>
                <a:latin typeface="Calibri" pitchFamily="18" charset="0"/>
                <a:cs typeface="Calibri" pitchFamily="18" charset="0"/>
              </a:rPr>
              <a:t>when latency is higher than Y% of all API calls in the same virtual </a:t>
            </a:r>
          </a:p>
          <a:p>
            <a:pPr>
              <a:lnSpc>
                <a:spcPts val="1728"/>
              </a:lnSpc>
            </a:pPr>
            <a:r>
              <a:rPr lang="en-US" altLang="zh-CN" sz="1608" dirty="0" b="0" i="0" smtClean="0">
                <a:solidFill>
                  <a:srgbClr val="548234"/>
                </a:solidFill>
                <a:latin typeface="Calibri" pitchFamily="18" charset="0"/>
                <a:cs typeface="Calibri" pitchFamily="18" charset="0"/>
              </a:rPr>
              <a:t>cluster, it is an anomalous call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.”</a:t>
            </a:r>
          </a:p>
          <a:p>
            <a:pPr>
              <a:lnSpc>
                <a:spcPts val="2701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Xms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latency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VC1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context1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P99.99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</a:t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VC2(context2) </a:t>
            </a:r>
          </a:p>
          <a:p>
            <a:pPr>
              <a:lnSpc>
                <a:spcPts val="1693"/>
              </a:lnSpc>
            </a:pPr>
            <a:r>
              <a:rPr lang="en-US" altLang="zh-CN" sz="1608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608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P56.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3521667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Percentile function in 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2660951"/>
            <a:ext cx="6501587" cy="4300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</a:p>
          <a:p>
            <a:pPr>
              <a:lnSpc>
                <a:spcPts val="2186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P99 = PERCENTILE_DISC(0.99) WITHIN GROUP (ORDER BY latency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OVER(PARTITION BY VirtualCluster)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4256" y="1886425"/>
            <a:ext cx="7127646" cy="390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92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PERCENTILE_DISC ( numeric_literal ) WITHIN GROUP ( ORDER BY </a:t>
            </a:r>
          </a:p>
          <a:p>
            <a:pPr>
              <a:lnSpc>
                <a:spcPts val="1680"/>
              </a:lnSpc>
            </a:pPr>
            <a:r>
              <a:rPr lang="en-US" altLang="zh-CN" sz="1392" dirty="0" b="0" i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order_by_expression [ ASC | DESC ] ) OVER ( [ &lt;partition_by_clause&gt; ] ) 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952" y="4908933"/>
            <a:ext cx="1401064" cy="115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12"/>
              </a:lnSpc>
            </a:pPr>
            <a:r>
              <a:rPr lang="en-US" altLang="zh-CN" sz="912" dirty="0" b="0" i="0" smtClean="0">
                <a:solidFill>
                  <a:srgbClr val="a4a4a4"/>
                </a:solidFill>
                <a:latin typeface="Microsoft YaHei" pitchFamily="18" charset="0"/>
                <a:cs typeface="Microsoft YaHei" pitchFamily="18" charset="0"/>
              </a:rPr>
              <a:t>1&lt;TA5;B  $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37349"/>
            <a:ext cx="1179413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79061"/>
            <a:ext cx="6691020" cy="16939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@9E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percentile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5.0#?5RL7"/@9.KCJ = 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anomaly detection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</a:p>
          <a:p>
            <a:pPr marL="228600">
              <a:lnSpc>
                <a:spcPts val="1296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.U</a:t>
            </a:r>
          </a:p>
          <a:p>
            <a:pPr>
              <a:lnSpc>
                <a:spcPts val="2306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,*I'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online service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5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telemetry data size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H/2!.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TB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5:</a:t>
            </a:r>
          </a:p>
          <a:p>
            <a:pPr>
              <a:lnSpc>
                <a:spcPts val="2330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@9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percentile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M&gt;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sortdata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D/N#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expensive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5R893U</a:t>
            </a:r>
          </a:p>
          <a:p>
            <a:pPr>
              <a:lnSpc>
                <a:spcPts val="4574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'(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anomaly detection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/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highly time sensitive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5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service unavailability, 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6+&amp;4</a:t>
            </a:r>
          </a:p>
          <a:p>
            <a:pPr marL="228600">
              <a:lnSpc>
                <a:spcPts val="1632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) QUG P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data size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@9F%-OS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——</a:t>
            </a:r>
            <a:r>
              <a:rPr lang="en-US" altLang="zh-CN" sz="1608" dirty="0" b="1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T Digest algorithm</a:t>
            </a:r>
          </a:p>
        </p:txBody>
      </p:sp>
      <p:sp>
        <p:nvSpPr>
          <p:cNvPr id="4" name="Freeform 3"/>
          <p:cNvSpPr/>
          <p:nvPr/>
        </p:nvSpPr>
        <p:spPr>
          <a:xfrm>
            <a:off x="5470244" y="3563535"/>
            <a:ext cx="1536192" cy="12192"/>
          </a:xfrm>
          <a:custGeom>
            <a:avLst/>
            <a:gdLst>
              <a:gd name="connsiteX0" fmla="*/ 0 w 1536192"/>
              <a:gd name="connsiteY0" fmla="*/ 12192 h 12192"/>
              <a:gd name="connsiteX1" fmla="*/ 1536192 w 1536192"/>
              <a:gd name="connsiteY1" fmla="*/ 12192 h 12192"/>
              <a:gd name="connsiteX2" fmla="*/ 1536192 w 1536192"/>
              <a:gd name="connsiteY2" fmla="*/ 0 h 12192"/>
              <a:gd name="connsiteX3" fmla="*/ 0 w 1536192"/>
              <a:gd name="connsiteY3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36192" h="12192">
                <a:moveTo>
                  <a:pt x="0" y="12192"/>
                </a:moveTo>
                <a:lnTo>
                  <a:pt x="1536192" y="12192"/>
                </a:lnTo>
                <a:lnTo>
                  <a:pt x="1536192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952" y="4908933"/>
            <a:ext cx="1401064" cy="115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12"/>
              </a:lnSpc>
            </a:pPr>
            <a:r>
              <a:rPr lang="en-US" altLang="zh-CN" sz="912" dirty="0" b="0" i="0" smtClean="0">
                <a:solidFill>
                  <a:srgbClr val="a4a4a4"/>
                </a:solidFill>
                <a:latin typeface="Microsoft YaHei" pitchFamily="18" charset="0"/>
                <a:cs typeface="Microsoft YaHei" pitchFamily="18" charset="0"/>
              </a:rPr>
              <a:t>,9K?35@$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40397"/>
            <a:ext cx="3265538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  <a:r>
              <a:rPr lang="en-US" altLang="zh-CN" sz="2496" dirty="0" b="1" i="0" smtClean="0">
                <a:solidFill>
                  <a:srgbClr val="000000"/>
                </a:solidFill>
                <a:latin typeface="MicrosoftYaHei" pitchFamily="18" charset="0"/>
                <a:cs typeface="MicrosoftYaHei" pitchFamily="18" charset="0"/>
              </a:rPr>
              <a:t/>
            </a: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intuition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79061"/>
            <a:ext cx="3760978" cy="18461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&gt;I*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raw data CDF 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cumulative distribution </a:t>
            </a:r>
          </a:p>
          <a:p>
            <a:pPr marL="228600">
              <a:lnSpc>
                <a:spcPts val="1296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/>
            </a:r>
          </a:p>
          <a:p>
            <a:pPr>
              <a:lnSpc>
                <a:spcPts val="2270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  Tdigest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1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clustering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3)/:%&amp;E!3</a:t>
            </a:r>
          </a:p>
          <a:p>
            <a:pPr marL="228600">
              <a:lnSpc>
                <a:spcPts val="1296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2D&amp;E3L</a:t>
            </a:r>
          </a:p>
          <a:p>
            <a:pPr>
              <a:lnSpc>
                <a:spcPts val="2294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  &amp;EJ BH;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CDF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F4</a:t>
            </a:r>
          </a:p>
          <a:p>
            <a:pPr marL="228600">
              <a:lnSpc>
                <a:spcPts val="1320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 $6G&lt;!E30" -(7.;</a:t>
            </a:r>
          </a:p>
          <a:p>
            <a:pPr marL="228600">
              <a:lnSpc>
                <a:spcPts val="1272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FACG&lt;+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data points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'8#8 2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raw </a:t>
            </a:r>
          </a:p>
          <a:p>
            <a:pPr marL="228600">
              <a:lnSpc>
                <a:spcPts val="1296"/>
              </a:lnSpc>
            </a:pPr>
            <a:r>
              <a:rPr lang="en-US" altLang="zh-CN" sz="1200" dirty="0" b="0" i="0" smtClean="0">
                <a:solidFill>
                  <a:srgbClr val="7e7e7e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b="0" i="0" smtClean="0">
                <a:solidFill>
                  <a:srgbClr val="7e7e7e"/>
                </a:solidFill>
                <a:latin typeface="Microsoft YaHei" pitchFamily="18" charset="0"/>
                <a:cs typeface="Microsoft YaHei" pitchFamily="18" charset="0"/>
              </a:rPr>
              <a:t>3&amp;EL</a:t>
            </a:r>
          </a:p>
          <a:p>
            <a:pPr>
              <a:lnSpc>
                <a:spcPts val="2294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  3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=</a:t>
            </a:r>
          </a:p>
        </p:txBody>
      </p:sp>
      <p:sp>
        <p:nvSpPr>
          <p:cNvPr id="4" name="Freeform 3"/>
          <p:cNvSpPr/>
          <p:nvPr/>
        </p:nvSpPr>
        <p:spPr>
          <a:xfrm>
            <a:off x="2937356" y="3718983"/>
            <a:ext cx="1947672" cy="9144"/>
          </a:xfrm>
          <a:custGeom>
            <a:avLst/>
            <a:gdLst>
              <a:gd name="connsiteX0" fmla="*/ 0 w 1947672"/>
              <a:gd name="connsiteY0" fmla="*/ 0 h 9144"/>
              <a:gd name="connsiteX1" fmla="*/ 649224 w 1947672"/>
              <a:gd name="connsiteY1" fmla="*/ 0 h 9144"/>
              <a:gd name="connsiteX2" fmla="*/ 1298448 w 1947672"/>
              <a:gd name="connsiteY2" fmla="*/ 0 h 9144"/>
              <a:gd name="connsiteX3" fmla="*/ 1947672 w 1947672"/>
              <a:gd name="connsiteY3" fmla="*/ 0 h 9144"/>
              <a:gd name="connsiteX4" fmla="*/ 1947672 w 1947672"/>
              <a:gd name="connsiteY4" fmla="*/ 9144 h 9144"/>
              <a:gd name="connsiteX5" fmla="*/ 1298448 w 1947672"/>
              <a:gd name="connsiteY5" fmla="*/ 9144 h 9144"/>
              <a:gd name="connsiteX6" fmla="*/ 649224 w 1947672"/>
              <a:gd name="connsiteY6" fmla="*/ 9144 h 9144"/>
              <a:gd name="connsiteX7" fmla="*/ 0 w 1947672"/>
              <a:gd name="connsiteY7" fmla="*/ 914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947672" h="9144">
                <a:moveTo>
                  <a:pt x="0" y="0"/>
                </a:moveTo>
                <a:lnTo>
                  <a:pt x="649224" y="0"/>
                </a:lnTo>
                <a:lnTo>
                  <a:pt x="1298448" y="0"/>
                </a:lnTo>
                <a:lnTo>
                  <a:pt x="1947672" y="0"/>
                </a:lnTo>
                <a:lnTo>
                  <a:pt x="1947672" y="9144"/>
                </a:lnTo>
                <a:lnTo>
                  <a:pt x="1298448" y="9144"/>
                </a:lnTo>
                <a:lnTo>
                  <a:pt x="649224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36975" y="3581447"/>
            <a:ext cx="2083054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https://github.com/tdunning/t-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4900" y="3742991"/>
            <a:ext cx="500228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463c1"/>
                </a:solidFill>
                <a:latin typeface="Calibri" pitchFamily="18" charset="0"/>
                <a:cs typeface="Calibri" pitchFamily="18" charset="0"/>
              </a:rPr>
              <a:t>digest</a:t>
            </a:r>
          </a:p>
        </p:txBody>
      </p:sp>
      <p:sp>
        <p:nvSpPr>
          <p:cNvPr id="4" name="Freeform 3"/>
          <p:cNvSpPr/>
          <p:nvPr/>
        </p:nvSpPr>
        <p:spPr>
          <a:xfrm>
            <a:off x="1574900" y="3880527"/>
            <a:ext cx="371856" cy="9144"/>
          </a:xfrm>
          <a:custGeom>
            <a:avLst/>
            <a:gdLst>
              <a:gd name="connsiteX0" fmla="*/ 0 w 371856"/>
              <a:gd name="connsiteY0" fmla="*/ 9144 h 9144"/>
              <a:gd name="connsiteX1" fmla="*/ 371856 w 371856"/>
              <a:gd name="connsiteY1" fmla="*/ 9144 h 9144"/>
              <a:gd name="connsiteX2" fmla="*/ 371856 w 371856"/>
              <a:gd name="connsiteY2" fmla="*/ 0 h 9144"/>
              <a:gd name="connsiteX3" fmla="*/ 0 w 371856"/>
              <a:gd name="connsiteY3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71856" h="9144">
                <a:moveTo>
                  <a:pt x="0" y="9144"/>
                </a:moveTo>
                <a:lnTo>
                  <a:pt x="371856" y="9144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463c1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893" y="342901"/>
            <a:ext cx="3191457" cy="2271090"/>
          </a:xfrm>
          <a:prstGeom prst="rect">
            <a:avLst/>
          </a:prstGeom>
          <a:noFill/>
        </p:spPr>
      </p:pic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8852" y="2720838"/>
            <a:ext cx="3110499" cy="227109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887817" y="586409"/>
            <a:ext cx="541683" cy="1883465"/>
          </a:xfrm>
          <a:custGeom>
            <a:avLst/>
            <a:gdLst>
              <a:gd name="connsiteX0" fmla="*/ 0 w 541683"/>
              <a:gd name="connsiteY0" fmla="*/ 1883465 h 1883465"/>
              <a:gd name="connsiteX1" fmla="*/ 541683 w 541683"/>
              <a:gd name="connsiteY1" fmla="*/ 1883465 h 1883465"/>
              <a:gd name="connsiteX2" fmla="*/ 541683 w 541683"/>
              <a:gd name="connsiteY2" fmla="*/ 0 h 1883465"/>
              <a:gd name="connsiteX3" fmla="*/ 0 w 541683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683" h="1883465">
                <a:moveTo>
                  <a:pt x="0" y="1883465"/>
                </a:moveTo>
                <a:lnTo>
                  <a:pt x="541683" y="1883465"/>
                </a:lnTo>
                <a:lnTo>
                  <a:pt x="541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7817" y="2917134"/>
            <a:ext cx="541683" cy="1873527"/>
          </a:xfrm>
          <a:custGeom>
            <a:avLst/>
            <a:gdLst>
              <a:gd name="connsiteX0" fmla="*/ 0 w 541683"/>
              <a:gd name="connsiteY0" fmla="*/ 1873527 h 1873527"/>
              <a:gd name="connsiteX1" fmla="*/ 541683 w 541683"/>
              <a:gd name="connsiteY1" fmla="*/ 1873527 h 1873527"/>
              <a:gd name="connsiteX2" fmla="*/ 541683 w 541683"/>
              <a:gd name="connsiteY2" fmla="*/ 0 h 1873527"/>
              <a:gd name="connsiteX3" fmla="*/ 0 w 541683"/>
              <a:gd name="connsiteY3" fmla="*/ 0 h 1873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1683" h="1873527">
                <a:moveTo>
                  <a:pt x="0" y="1873527"/>
                </a:moveTo>
                <a:lnTo>
                  <a:pt x="541683" y="1873527"/>
                </a:lnTo>
                <a:lnTo>
                  <a:pt x="5416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7857" y="586409"/>
            <a:ext cx="270841" cy="1883465"/>
          </a:xfrm>
          <a:custGeom>
            <a:avLst/>
            <a:gdLst>
              <a:gd name="connsiteX0" fmla="*/ 0 w 270841"/>
              <a:gd name="connsiteY0" fmla="*/ 1883465 h 1883465"/>
              <a:gd name="connsiteX1" fmla="*/ 270841 w 270841"/>
              <a:gd name="connsiteY1" fmla="*/ 1883465 h 1883465"/>
              <a:gd name="connsiteX2" fmla="*/ 270841 w 270841"/>
              <a:gd name="connsiteY2" fmla="*/ 0 h 1883465"/>
              <a:gd name="connsiteX3" fmla="*/ 0 w 270841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0841" h="1883465">
                <a:moveTo>
                  <a:pt x="0" y="1883465"/>
                </a:moveTo>
                <a:lnTo>
                  <a:pt x="270841" y="1883465"/>
                </a:lnTo>
                <a:lnTo>
                  <a:pt x="270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7857" y="2917134"/>
            <a:ext cx="270841" cy="1883465"/>
          </a:xfrm>
          <a:custGeom>
            <a:avLst/>
            <a:gdLst>
              <a:gd name="connsiteX0" fmla="*/ 0 w 270841"/>
              <a:gd name="connsiteY0" fmla="*/ 1883465 h 1883465"/>
              <a:gd name="connsiteX1" fmla="*/ 270841 w 270841"/>
              <a:gd name="connsiteY1" fmla="*/ 1883465 h 1883465"/>
              <a:gd name="connsiteX2" fmla="*/ 270841 w 270841"/>
              <a:gd name="connsiteY2" fmla="*/ 0 h 1883465"/>
              <a:gd name="connsiteX3" fmla="*/ 0 w 270841"/>
              <a:gd name="connsiteY3" fmla="*/ 0 h 188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0841" h="1883465">
                <a:moveTo>
                  <a:pt x="0" y="1883465"/>
                </a:moveTo>
                <a:lnTo>
                  <a:pt x="270841" y="1883465"/>
                </a:lnTo>
                <a:lnTo>
                  <a:pt x="270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alpha val="4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952" y="4908933"/>
            <a:ext cx="1401064" cy="1158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12"/>
              </a:lnSpc>
            </a:pPr>
            <a:r>
              <a:rPr lang="en-US" altLang="zh-CN" sz="912" dirty="0" b="0" i="0" smtClean="0">
                <a:solidFill>
                  <a:srgbClr val="a4a4a4"/>
                </a:solidFill>
                <a:latin typeface="Microsoft YaHei" pitchFamily="18" charset="0"/>
                <a:cs typeface="Microsoft YaHei" pitchFamily="18" charset="0"/>
              </a:rPr>
              <a:t>0BLF9@G!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123944"/>
            <a:ext cx="637032" cy="896112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011927" y="559589"/>
            <a:ext cx="980700" cy="790801"/>
          </a:xfrm>
          <a:custGeom>
            <a:avLst/>
            <a:gdLst>
              <a:gd name="connsiteX0" fmla="*/ 0 w 980700"/>
              <a:gd name="connsiteY0" fmla="*/ 790801 h 790801"/>
              <a:gd name="connsiteX1" fmla="*/ 980700 w 980700"/>
              <a:gd name="connsiteY1" fmla="*/ 790801 h 790801"/>
              <a:gd name="connsiteX2" fmla="*/ 980700 w 980700"/>
              <a:gd name="connsiteY2" fmla="*/ 0 h 790801"/>
              <a:gd name="connsiteX3" fmla="*/ 0 w 980700"/>
              <a:gd name="connsiteY3" fmla="*/ 0 h 79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1">
                <a:moveTo>
                  <a:pt x="0" y="790801"/>
                </a:moveTo>
                <a:lnTo>
                  <a:pt x="980700" y="790801"/>
                </a:lnTo>
                <a:lnTo>
                  <a:pt x="9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927" y="559589"/>
            <a:ext cx="980700" cy="790800"/>
          </a:xfrm>
          <a:custGeom>
            <a:avLst/>
            <a:gdLst>
              <a:gd name="connsiteX0" fmla="*/ 0 w 980700"/>
              <a:gd name="connsiteY0" fmla="*/ 0 h 790800"/>
              <a:gd name="connsiteX1" fmla="*/ 980700 w 980700"/>
              <a:gd name="connsiteY1" fmla="*/ 0 h 790800"/>
              <a:gd name="connsiteX2" fmla="*/ 980700 w 980700"/>
              <a:gd name="connsiteY2" fmla="*/ 790800 h 790800"/>
              <a:gd name="connsiteX3" fmla="*/ 0 w 980700"/>
              <a:gd name="connsiteY3" fmla="*/ 790800 h 79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80700" h="790800">
                <a:moveTo>
                  <a:pt x="0" y="0"/>
                </a:moveTo>
                <a:lnTo>
                  <a:pt x="980700" y="0"/>
                </a:lnTo>
                <a:lnTo>
                  <a:pt x="980700" y="790800"/>
                </a:lnTo>
                <a:lnTo>
                  <a:pt x="0" y="79080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0" cap="flat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8694" y="699499"/>
            <a:ext cx="685800" cy="366601"/>
          </a:xfrm>
          <a:custGeom>
            <a:avLst/>
            <a:gdLst>
              <a:gd name="connsiteX0" fmla="*/ 0 w 685800"/>
              <a:gd name="connsiteY0" fmla="*/ 366601 h 366601"/>
              <a:gd name="connsiteX1" fmla="*/ 685800 w 685800"/>
              <a:gd name="connsiteY1" fmla="*/ 366601 h 366601"/>
              <a:gd name="connsiteX2" fmla="*/ 685800 w 685800"/>
              <a:gd name="connsiteY2" fmla="*/ 0 h 366601"/>
              <a:gd name="connsiteX3" fmla="*/ 0 w 685800"/>
              <a:gd name="connsiteY3" fmla="*/ 0 h 366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366601">
                <a:moveTo>
                  <a:pt x="0" y="366601"/>
                </a:moveTo>
                <a:lnTo>
                  <a:pt x="685800" y="366601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064500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8138" y="740397"/>
            <a:ext cx="2130390" cy="3169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6"/>
              </a:lnSpc>
            </a:pPr>
            <a:r>
              <a:rPr lang="en-US" altLang="zh-CN" sz="2496" dirty="0" b="1" i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 Digest</a:t>
            </a:r>
            <a:r>
              <a:rPr lang="en-US" altLang="zh-CN" sz="2496" dirty="0" b="1" i="0" smtClean="0">
                <a:solidFill>
                  <a:srgbClr val="000000"/>
                </a:solidFill>
                <a:latin typeface="MicrosoftYaHei" pitchFamily="18" charset="0"/>
                <a:cs typeface="MicrosoftYaHei" pitchFamily="18" charset="0"/>
              </a:rPr>
              <a:t/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6300" y="1833341"/>
            <a:ext cx="6688125" cy="20733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T digest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-K&gt;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map reduce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96M1 9.@:2-D?K ,+)9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percentile,</a:t>
            </a:r>
          </a:p>
          <a:p>
            <a:pPr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Step1 :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8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Tdigest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D?3KJ9+)9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"(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 Digest percentile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+) K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stagig</a:t>
            </a:r>
          </a:p>
          <a:p>
            <a:pPr>
              <a:lnSpc>
                <a:spcPts val="2160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table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#</a:t>
            </a:r>
          </a:p>
          <a:p>
            <a:pPr>
              <a:lnSpc>
                <a:spcPts val="2186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Step2: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7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query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H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60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J'/9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 Digest percentile, 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D?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 of TdigestPercentiles.</a:t>
            </a:r>
          </a:p>
          <a:p>
            <a:pPr>
              <a:lnSpc>
                <a:spcPts val="4283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 &lt;4;*D?K ,+)9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percentile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/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Tdigest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CI5/ &amp;I9+)AE</a:t>
            </a:r>
          </a:p>
          <a:p>
            <a:pPr marL="171450">
              <a:lnSpc>
                <a:spcPts val="2186"/>
              </a:lnSpc>
            </a:pP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sorting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Microsoft YaHei" pitchFamily="18" charset="0"/>
                <a:cs typeface="Microsoft YaHei" pitchFamily="18" charset="0"/>
              </a:rPr>
              <a:t>9+)I ,"$=%M</a:t>
            </a:r>
          </a:p>
          <a:p>
            <a:pPr>
              <a:lnSpc>
                <a:spcPts val="2150"/>
              </a:lnSpc>
            </a:pPr>
            <a:r>
              <a:rPr lang="en-US" altLang="zh-CN" sz="1200" dirty="0" b="0" i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200" dirty="0" b="0" i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 Python package available</a:t>
            </a:r>
          </a:p>
        </p:txBody>
      </p:sp>
      <p:pic>
        <p:nvPicPr>
          <p:cNvPr id="1027" name="Picture 3" descr=""/>
          <p:cNvPicPr>
            <a:picLocks noChangeAspect="0" noChangeArrowheads="0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 bwMode="auto">
          <a:xfrm rot="18900000">
            <a:off x="2882892" y="2222498"/>
            <a:ext cx="3378216" cy="69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TotalTime>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PDF to PPTX</cp:lastModifiedBy>
  <cp:revision>3</cp:revision>
  <dcterms:created xsi:type="dcterms:W3CDTF">2021-03-22</dcterms:created>
  <dcterms:modified xsi:type="dcterms:W3CDTF">2021-03-22</dcterms:modified>
</cp:coreProperties>
</file>