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9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3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0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1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9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6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2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7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1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3/2/2021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40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kaggle.co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E52DF2-6802-459B-AC2A-AF976DEB1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9A35BB-05A2-4A07-804A-440588B4D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2184" y="2386295"/>
            <a:ext cx="3730839" cy="3569150"/>
          </a:xfrm>
        </p:spPr>
        <p:txBody>
          <a:bodyPr anchor="b">
            <a:normAutofit/>
          </a:bodyPr>
          <a:lstStyle/>
          <a:p>
            <a:r>
              <a:rPr lang="de-DE" sz="4000" dirty="0"/>
              <a:t>Real Estate Pricing Analysis in Germany</a:t>
            </a:r>
            <a:endParaRPr lang="en-US" sz="4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00F2F09-F1AF-4610-8FDB-73D11AA716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42" r="13769" b="-1"/>
          <a:stretch/>
        </p:blipFill>
        <p:spPr>
          <a:xfrm>
            <a:off x="20" y="10"/>
            <a:ext cx="7320707" cy="685798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76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2147E5-7631-4C6C-B4F7-0A8682304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73" y="559063"/>
            <a:ext cx="3396420" cy="52560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Germany- A Demanding REAL ESTATE MARKET </a:t>
            </a:r>
            <a:br>
              <a:rPr lang="en-US"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000" kern="1200" cap="all" spc="3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AFF0B6C-73E2-4B40-9280-938C14922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629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3C1FC9E-38A7-41EC-87BB-9333F358A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2891" y="622249"/>
            <a:ext cx="5809009" cy="5639712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/>
              <a:t>One of the most biggest and economically strong country in Europe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/>
              <a:t>Rapid population  increase annually (more than 1.000.000)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/>
              <a:t>Sustainable economic and industrial development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/>
              <a:t>Large interest in real estate market especially in the last decade, due to the rapid increase of population 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/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/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0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3403C-0EA3-45E7-AB5D-428E1B25D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826438"/>
          </a:xfrm>
        </p:spPr>
        <p:txBody>
          <a:bodyPr>
            <a:normAutofit fontScale="90000"/>
          </a:bodyPr>
          <a:lstStyle/>
          <a:p>
            <a:r>
              <a:rPr lang="de-DE" dirty="0"/>
              <a:t>DATA </a:t>
            </a:r>
            <a:br>
              <a:rPr lang="de-DE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2239B-C93C-4D97-B8DF-B4722DBB7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1716258"/>
            <a:ext cx="10877470" cy="407494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/>
              <a:t>Dataset </a:t>
            </a:r>
            <a:r>
              <a:rPr lang="de-DE" sz="1800" dirty="0" err="1"/>
              <a:t>utilized</a:t>
            </a:r>
            <a:r>
              <a:rPr lang="de-DE" sz="1800" dirty="0"/>
              <a:t> </a:t>
            </a:r>
            <a:r>
              <a:rPr lang="de-DE" sz="1800" dirty="0" err="1"/>
              <a:t>from</a:t>
            </a:r>
            <a:r>
              <a:rPr lang="de-DE" sz="1800" dirty="0"/>
              <a:t>  </a:t>
            </a:r>
            <a:r>
              <a:rPr lang="de-DE" sz="1800" dirty="0">
                <a:hlinkClick r:id="rId2"/>
              </a:rPr>
              <a:t>kaggle.com</a:t>
            </a:r>
            <a:r>
              <a:rPr lang="de-DE" sz="1800" dirty="0"/>
              <a:t> (</a:t>
            </a:r>
            <a:r>
              <a:rPr lang="en-US" sz="1800" dirty="0">
                <a:solidFill>
                  <a:srgbClr val="202124"/>
                </a:solidFill>
                <a:effectLst/>
                <a:ea typeface="Calibri" panose="020F0502020204030204" pitchFamily="34" charset="0"/>
              </a:rPr>
              <a:t>Germany Real Estate Housing Price)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02124"/>
                </a:solidFill>
              </a:rPr>
              <a:t>Germany – Housing Price in April 2020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02124"/>
                </a:solidFill>
              </a:rPr>
              <a:t>Average housing price in different </a:t>
            </a:r>
            <a:r>
              <a:rPr lang="en-US" sz="1800" dirty="0" err="1">
                <a:solidFill>
                  <a:srgbClr val="202124"/>
                </a:solidFill>
              </a:rPr>
              <a:t>german</a:t>
            </a:r>
            <a:r>
              <a:rPr lang="en-US" sz="1800" dirty="0">
                <a:solidFill>
                  <a:srgbClr val="202124"/>
                </a:solidFill>
              </a:rPr>
              <a:t> states (</a:t>
            </a:r>
            <a:r>
              <a:rPr lang="en-US" sz="1800" dirty="0" err="1">
                <a:solidFill>
                  <a:srgbClr val="202124"/>
                </a:solidFill>
              </a:rPr>
              <a:t>Bundesländer</a:t>
            </a:r>
            <a:r>
              <a:rPr lang="en-US" sz="1800" dirty="0">
                <a:solidFill>
                  <a:srgbClr val="202124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02124"/>
                </a:solidFill>
              </a:rPr>
              <a:t>Dataset includes: Population, Postal Code, Current house situation, Date of construction, Number of rooms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0212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0212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373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CE483-997A-4608-AF84-0D87C660A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938980"/>
          </a:xfrm>
        </p:spPr>
        <p:txBody>
          <a:bodyPr/>
          <a:lstStyle/>
          <a:p>
            <a:r>
              <a:rPr lang="de-DE" dirty="0"/>
              <a:t>METHODOLOGY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65235-8F55-4300-8903-7A9499F4A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2667001"/>
            <a:ext cx="6991776" cy="23622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Clustering </a:t>
            </a:r>
            <a:r>
              <a:rPr lang="de-DE" dirty="0" err="1"/>
              <a:t>Machine</a:t>
            </a:r>
            <a:r>
              <a:rPr lang="de-DE" dirty="0"/>
              <a:t> Learning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method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Elbow</a:t>
            </a:r>
            <a:r>
              <a:rPr lang="de-DE" dirty="0"/>
              <a:t> Method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clusters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Foursquare 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 – </a:t>
            </a:r>
            <a:r>
              <a:rPr lang="de-DE" dirty="0" err="1"/>
              <a:t>acquiring</a:t>
            </a:r>
            <a:r>
              <a:rPr lang="de-DE" dirty="0"/>
              <a:t> </a:t>
            </a:r>
            <a:r>
              <a:rPr lang="de-DE" dirty="0" err="1"/>
              <a:t>venue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17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287DE-2C74-43AC-9962-0C2BF4E6E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872719"/>
          </a:xfrm>
        </p:spPr>
        <p:txBody>
          <a:bodyPr>
            <a:normAutofit fontScale="90000"/>
          </a:bodyPr>
          <a:lstStyle/>
          <a:p>
            <a:r>
              <a:rPr lang="de-DE" dirty="0"/>
              <a:t>RESULTS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C11F1-CAF4-4579-85B5-878EC3B2B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2777613"/>
            <a:ext cx="6991776" cy="1302774"/>
          </a:xfrm>
        </p:spPr>
        <p:txBody>
          <a:bodyPr/>
          <a:lstStyle/>
          <a:p>
            <a:r>
              <a:rPr lang="de-DE" dirty="0" err="1"/>
              <a:t>Elbow</a:t>
            </a:r>
            <a:r>
              <a:rPr lang="de-DE" dirty="0"/>
              <a:t> Method </a:t>
            </a:r>
          </a:p>
          <a:p>
            <a:r>
              <a:rPr lang="de-DE" dirty="0"/>
              <a:t>Most </a:t>
            </a:r>
            <a:r>
              <a:rPr lang="de-DE" dirty="0" err="1"/>
              <a:t>sufficient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clusters</a:t>
            </a:r>
            <a:r>
              <a:rPr lang="de-DE" dirty="0"/>
              <a:t> : 3</a:t>
            </a:r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A233732-E48A-4DA1-9916-8EE65961D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732" y="1326179"/>
            <a:ext cx="5356435" cy="438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590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0B91E6A8-3907-4469-8F1E-B52C8D14E8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" r="23858" b="-1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C9909-648A-4891-9761-A30DDDAC7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de-DE">
                <a:solidFill>
                  <a:srgbClr val="FFFFFF"/>
                </a:solidFill>
              </a:rPr>
              <a:t>Interactive map 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244D9-B060-4D02-8CD4-92A280EB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Map of Germany – Illustrates the clusters in different german states </a:t>
            </a: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323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025D8-4296-487B-96CF-7150362EB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882709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Binning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1B975-8D1F-4446-93C3-2CCB2CAE3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2557670"/>
            <a:ext cx="6991776" cy="3922643"/>
          </a:xfrm>
        </p:spPr>
        <p:txBody>
          <a:bodyPr>
            <a:normAutofit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created bins in order to create price intervals and categorize them as follows: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“Low Price” (price &lt; 1.000.000 €)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“Medium Price” (1.000.000 € &lt; price &lt;  3.000.000 €)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“High Price” ( price &gt; 3.000.000 € 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Surprisingly, according to our results the biggest percentage of the housing prices around Germany belongs to the “Low Price” category , a small percentage to “Medium Price” and an extremely small one to “High Price”.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Additionally, the most common venues are quite the same in every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german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state with non remarkable differences. Although as it was expected quantity of each venue differs from state to state 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073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D868-949D-429B-A465-EE4CA6BD8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806458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conclusion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95920-1FFF-411E-A248-82D20CA7F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1696278"/>
            <a:ext cx="6991776" cy="3723861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Housing price in Germany is still in an affordable level even in a demanding state such as  Berlin in which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german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capital is located, taking into account the average financial situation in Germany. Undoubtedly, the level of prices depends on the location in each state ( See Bayern – appears the highest price ) and the kind of  venues around the area ( Bayern-Hotels and Restaurants- Highest Price ).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62443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RightStep">
      <a:dk1>
        <a:srgbClr val="000000"/>
      </a:dk1>
      <a:lt1>
        <a:srgbClr val="FFFFFF"/>
      </a:lt1>
      <a:dk2>
        <a:srgbClr val="3B3522"/>
      </a:dk2>
      <a:lt2>
        <a:srgbClr val="E2E6E8"/>
      </a:lt2>
      <a:accent1>
        <a:srgbClr val="BE9A87"/>
      </a:accent1>
      <a:accent2>
        <a:srgbClr val="AEA077"/>
      </a:accent2>
      <a:accent3>
        <a:srgbClr val="A0A77E"/>
      </a:accent3>
      <a:accent4>
        <a:srgbClr val="8BAB75"/>
      </a:accent4>
      <a:accent5>
        <a:srgbClr val="81AD81"/>
      </a:accent5>
      <a:accent6>
        <a:srgbClr val="77AE8E"/>
      </a:accent6>
      <a:hlink>
        <a:srgbClr val="5B879D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Calisto MT</vt:lpstr>
      <vt:lpstr>Symbol</vt:lpstr>
      <vt:lpstr>Univers Condensed</vt:lpstr>
      <vt:lpstr>ChronicleVTI</vt:lpstr>
      <vt:lpstr>Real Estate Pricing Analysis in Germany</vt:lpstr>
      <vt:lpstr>Germany- A Demanding REAL ESTATE MARKET   </vt:lpstr>
      <vt:lpstr>DATA  </vt:lpstr>
      <vt:lpstr>METHODOLOGY</vt:lpstr>
      <vt:lpstr>RESULTS </vt:lpstr>
      <vt:lpstr>Interactive map </vt:lpstr>
      <vt:lpstr>Binning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Pricing Analysis in Germany</dc:title>
  <dc:creator>Styliani Tholioti</dc:creator>
  <cp:lastModifiedBy>Styliani Tholioti</cp:lastModifiedBy>
  <cp:revision>4</cp:revision>
  <dcterms:created xsi:type="dcterms:W3CDTF">2021-03-02T20:52:52Z</dcterms:created>
  <dcterms:modified xsi:type="dcterms:W3CDTF">2021-03-02T21:19:51Z</dcterms:modified>
</cp:coreProperties>
</file>